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114"/>
  </p:notesMasterIdLst>
  <p:sldIdLst>
    <p:sldId id="256" r:id="rId2"/>
    <p:sldId id="10122" r:id="rId3"/>
    <p:sldId id="519" r:id="rId4"/>
    <p:sldId id="921" r:id="rId5"/>
    <p:sldId id="937" r:id="rId6"/>
    <p:sldId id="920" r:id="rId7"/>
    <p:sldId id="927" r:id="rId8"/>
    <p:sldId id="928" r:id="rId9"/>
    <p:sldId id="925" r:id="rId10"/>
    <p:sldId id="938" r:id="rId11"/>
    <p:sldId id="943" r:id="rId12"/>
    <p:sldId id="9999" r:id="rId13"/>
    <p:sldId id="8594" r:id="rId14"/>
    <p:sldId id="945" r:id="rId15"/>
    <p:sldId id="946" r:id="rId16"/>
    <p:sldId id="8595" r:id="rId17"/>
    <p:sldId id="8596" r:id="rId18"/>
    <p:sldId id="8597" r:id="rId19"/>
    <p:sldId id="8598" r:id="rId20"/>
    <p:sldId id="9998" r:id="rId21"/>
    <p:sldId id="8589" r:id="rId22"/>
    <p:sldId id="8599" r:id="rId23"/>
    <p:sldId id="939" r:id="rId24"/>
    <p:sldId id="10000" r:id="rId25"/>
    <p:sldId id="10001" r:id="rId26"/>
    <p:sldId id="940" r:id="rId27"/>
    <p:sldId id="10005" r:id="rId28"/>
    <p:sldId id="10002" r:id="rId29"/>
    <p:sldId id="10004" r:id="rId30"/>
    <p:sldId id="10006" r:id="rId31"/>
    <p:sldId id="10003" r:id="rId32"/>
    <p:sldId id="10114" r:id="rId33"/>
    <p:sldId id="10116" r:id="rId34"/>
    <p:sldId id="10119" r:id="rId35"/>
    <p:sldId id="931" r:id="rId36"/>
    <p:sldId id="913" r:id="rId37"/>
    <p:sldId id="929" r:id="rId38"/>
    <p:sldId id="548" r:id="rId39"/>
    <p:sldId id="930" r:id="rId40"/>
    <p:sldId id="912" r:id="rId41"/>
    <p:sldId id="924" r:id="rId42"/>
    <p:sldId id="932" r:id="rId43"/>
    <p:sldId id="935" r:id="rId44"/>
    <p:sldId id="936" r:id="rId45"/>
    <p:sldId id="941" r:id="rId46"/>
    <p:sldId id="10007" r:id="rId47"/>
    <p:sldId id="942" r:id="rId48"/>
    <p:sldId id="257" r:id="rId49"/>
    <p:sldId id="10008" r:id="rId50"/>
    <p:sldId id="10009" r:id="rId51"/>
    <p:sldId id="10010" r:id="rId52"/>
    <p:sldId id="10028" r:id="rId53"/>
    <p:sldId id="10029" r:id="rId54"/>
    <p:sldId id="10030" r:id="rId55"/>
    <p:sldId id="10031" r:id="rId56"/>
    <p:sldId id="10032" r:id="rId57"/>
    <p:sldId id="10033" r:id="rId58"/>
    <p:sldId id="10034" r:id="rId59"/>
    <p:sldId id="10043" r:id="rId60"/>
    <p:sldId id="10039" r:id="rId61"/>
    <p:sldId id="10040" r:id="rId62"/>
    <p:sldId id="10041" r:id="rId63"/>
    <p:sldId id="8600" r:id="rId64"/>
    <p:sldId id="8601" r:id="rId65"/>
    <p:sldId id="8602" r:id="rId66"/>
    <p:sldId id="8603" r:id="rId67"/>
    <p:sldId id="10042" r:id="rId68"/>
    <p:sldId id="8605" r:id="rId69"/>
    <p:sldId id="8606" r:id="rId70"/>
    <p:sldId id="8607" r:id="rId71"/>
    <p:sldId id="8608" r:id="rId72"/>
    <p:sldId id="8609" r:id="rId73"/>
    <p:sldId id="8610" r:id="rId74"/>
    <p:sldId id="8611" r:id="rId75"/>
    <p:sldId id="8612" r:id="rId76"/>
    <p:sldId id="8613" r:id="rId77"/>
    <p:sldId id="8614" r:id="rId78"/>
    <p:sldId id="8615" r:id="rId79"/>
    <p:sldId id="8616" r:id="rId80"/>
    <p:sldId id="8617" r:id="rId81"/>
    <p:sldId id="8621" r:id="rId82"/>
    <p:sldId id="8622" r:id="rId83"/>
    <p:sldId id="8623" r:id="rId84"/>
    <p:sldId id="10100" r:id="rId85"/>
    <p:sldId id="8643" r:id="rId86"/>
    <p:sldId id="10095" r:id="rId87"/>
    <p:sldId id="10099" r:id="rId88"/>
    <p:sldId id="10097" r:id="rId89"/>
    <p:sldId id="10038" r:id="rId90"/>
    <p:sldId id="10035" r:id="rId91"/>
    <p:sldId id="10036" r:id="rId92"/>
    <p:sldId id="10017" r:id="rId93"/>
    <p:sldId id="10011" r:id="rId94"/>
    <p:sldId id="10103" r:id="rId95"/>
    <p:sldId id="10104" r:id="rId96"/>
    <p:sldId id="10106" r:id="rId97"/>
    <p:sldId id="10107" r:id="rId98"/>
    <p:sldId id="10113" r:id="rId99"/>
    <p:sldId id="10018" r:id="rId100"/>
    <p:sldId id="10101" r:id="rId101"/>
    <p:sldId id="10102" r:id="rId102"/>
    <p:sldId id="10108" r:id="rId103"/>
    <p:sldId id="10110" r:id="rId104"/>
    <p:sldId id="10111" r:id="rId105"/>
    <p:sldId id="10109" r:id="rId106"/>
    <p:sldId id="10012" r:id="rId107"/>
    <p:sldId id="10019" r:id="rId108"/>
    <p:sldId id="10025" r:id="rId109"/>
    <p:sldId id="10120" r:id="rId110"/>
    <p:sldId id="10023" r:id="rId111"/>
    <p:sldId id="10026" r:id="rId112"/>
    <p:sldId id="10121"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SmmwvkX3VQJFLLm7NJXGw==" hashData="p7umbj4JapWHAa2f+dqj7tuM1U4I0+OqhPFxw+fEWnjFwO30lDExrtThpwFQcUKfs4prsiA7BnKSJ/yAsqyck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9"/>
    <p:restoredTop sz="94729"/>
  </p:normalViewPr>
  <p:slideViewPr>
    <p:cSldViewPr snapToGrid="0" snapToObjects="1">
      <p:cViewPr varScale="1">
        <p:scale>
          <a:sx n="118" d="100"/>
          <a:sy n="118" d="100"/>
        </p:scale>
        <p:origin x="91"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D1ED1-CCD1-4221-8FF4-B02673F4CF3F}"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16EB1371-CB5F-4B37-A5E7-BC77FB682E0B}">
      <dgm:prSet phldrT="[Text]" custT="1"/>
      <dgm:spPr/>
      <dgm:t>
        <a:bodyPr/>
        <a:lstStyle/>
        <a:p>
          <a:r>
            <a:rPr lang="en-US" sz="1200" err="1"/>
            <a:t>HostPool</a:t>
          </a:r>
          <a:endParaRPr lang="en-US" sz="1200"/>
        </a:p>
      </dgm:t>
    </dgm:pt>
    <dgm:pt modelId="{7027A0A8-3C1A-4E36-B2FD-4AB5D7152420}" type="parTrans" cxnId="{BAB711FB-C30F-4AA6-B8AC-620113775FE4}">
      <dgm:prSet/>
      <dgm:spPr/>
      <dgm:t>
        <a:bodyPr/>
        <a:lstStyle/>
        <a:p>
          <a:endParaRPr lang="en-US" sz="1200"/>
        </a:p>
      </dgm:t>
    </dgm:pt>
    <dgm:pt modelId="{A84DD474-AA8A-4CBB-84E6-8804EA729C0A}" type="sibTrans" cxnId="{BAB711FB-C30F-4AA6-B8AC-620113775FE4}">
      <dgm:prSet/>
      <dgm:spPr/>
      <dgm:t>
        <a:bodyPr/>
        <a:lstStyle/>
        <a:p>
          <a:endParaRPr lang="en-US" sz="1200"/>
        </a:p>
      </dgm:t>
    </dgm:pt>
    <dgm:pt modelId="{2D12991A-320A-4A60-A404-1E98DB85D96A}">
      <dgm:prSet phldrT="[Text]" custT="1"/>
      <dgm:spPr/>
      <dgm:t>
        <a:bodyPr/>
        <a:lstStyle/>
        <a:p>
          <a:r>
            <a:rPr lang="en-US" sz="1200"/>
            <a:t>SessionHost*</a:t>
          </a:r>
        </a:p>
      </dgm:t>
    </dgm:pt>
    <dgm:pt modelId="{FFBFBD64-0701-4257-B0C4-B4F84A2FDD93}" type="parTrans" cxnId="{169307EF-201B-48F9-9FBE-315A3C1B2ED2}">
      <dgm:prSet/>
      <dgm:spPr/>
      <dgm:t>
        <a:bodyPr/>
        <a:lstStyle/>
        <a:p>
          <a:endParaRPr lang="en-US" sz="1200"/>
        </a:p>
      </dgm:t>
    </dgm:pt>
    <dgm:pt modelId="{4CB37C9B-3087-4056-80AA-47AF32B3D1EF}" type="sibTrans" cxnId="{169307EF-201B-48F9-9FBE-315A3C1B2ED2}">
      <dgm:prSet/>
      <dgm:spPr/>
      <dgm:t>
        <a:bodyPr/>
        <a:lstStyle/>
        <a:p>
          <a:endParaRPr lang="en-US" sz="1200"/>
        </a:p>
      </dgm:t>
    </dgm:pt>
    <dgm:pt modelId="{57227B85-4576-4D62-8383-4959597535A2}">
      <dgm:prSet phldrT="[Text]" custT="1"/>
      <dgm:spPr/>
      <dgm:t>
        <a:bodyPr/>
        <a:lstStyle/>
        <a:p>
          <a:r>
            <a:rPr lang="en-US" sz="1200" err="1"/>
            <a:t>AppGroup</a:t>
          </a:r>
          <a:endParaRPr lang="en-US" sz="1200"/>
        </a:p>
      </dgm:t>
    </dgm:pt>
    <dgm:pt modelId="{30EE6C8B-AC6B-4F0C-B2AD-D67AF65D1303}" type="parTrans" cxnId="{09706AC9-409D-4588-82F3-B9707134250A}">
      <dgm:prSet/>
      <dgm:spPr/>
      <dgm:t>
        <a:bodyPr/>
        <a:lstStyle/>
        <a:p>
          <a:endParaRPr lang="en-US" sz="1200"/>
        </a:p>
      </dgm:t>
    </dgm:pt>
    <dgm:pt modelId="{18A5AAEA-8FAE-4D24-AC76-0A0FB2E7A5C6}" type="sibTrans" cxnId="{09706AC9-409D-4588-82F3-B9707134250A}">
      <dgm:prSet/>
      <dgm:spPr/>
      <dgm:t>
        <a:bodyPr/>
        <a:lstStyle/>
        <a:p>
          <a:endParaRPr lang="en-US" sz="1200"/>
        </a:p>
      </dgm:t>
    </dgm:pt>
    <dgm:pt modelId="{DFA7464F-99E4-4E3C-826D-C8B1D9B610C4}">
      <dgm:prSet phldrT="[Text]" custT="1"/>
      <dgm:spPr/>
      <dgm:t>
        <a:bodyPr/>
        <a:lstStyle/>
        <a:p>
          <a:r>
            <a:rPr lang="en-US" sz="1200"/>
            <a:t>WVD Tenant (aka Workspace)</a:t>
          </a:r>
        </a:p>
      </dgm:t>
    </dgm:pt>
    <dgm:pt modelId="{CEFA2B6C-A578-474F-94CE-C1ECE31E2B8C}" type="parTrans" cxnId="{60284B48-22AF-4546-A2E7-C676F9A4729D}">
      <dgm:prSet/>
      <dgm:spPr/>
      <dgm:t>
        <a:bodyPr/>
        <a:lstStyle/>
        <a:p>
          <a:endParaRPr lang="en-US" sz="1200"/>
        </a:p>
      </dgm:t>
    </dgm:pt>
    <dgm:pt modelId="{E07FB337-4A47-49AA-AD1E-8132F3D33249}" type="sibTrans" cxnId="{60284B48-22AF-4546-A2E7-C676F9A4729D}">
      <dgm:prSet/>
      <dgm:spPr/>
      <dgm:t>
        <a:bodyPr/>
        <a:lstStyle/>
        <a:p>
          <a:endParaRPr lang="en-US" sz="1200"/>
        </a:p>
      </dgm:t>
    </dgm:pt>
    <dgm:pt modelId="{3B4FE289-DC1F-4580-A05D-E5A3C3B5A975}">
      <dgm:prSet phldrT="[Text]" custT="1"/>
      <dgm:spPr/>
      <dgm:t>
        <a:bodyPr/>
        <a:lstStyle/>
        <a:p>
          <a:r>
            <a:rPr lang="en-US" sz="1200"/>
            <a:t>Remote</a:t>
          </a:r>
          <a:br>
            <a:rPr lang="en-US" sz="1200"/>
          </a:br>
          <a:r>
            <a:rPr lang="en-US" sz="1200"/>
            <a:t>Desktop*</a:t>
          </a:r>
        </a:p>
      </dgm:t>
    </dgm:pt>
    <dgm:pt modelId="{DFE2E0CF-25DF-452E-940C-C826E1E5A7E4}" type="parTrans" cxnId="{32B96882-E3F0-4E21-BE77-1C416FEB225C}">
      <dgm:prSet/>
      <dgm:spPr/>
      <dgm:t>
        <a:bodyPr/>
        <a:lstStyle/>
        <a:p>
          <a:endParaRPr lang="en-US" sz="1200"/>
        </a:p>
      </dgm:t>
    </dgm:pt>
    <dgm:pt modelId="{BCC51170-8E2D-4765-80A9-E55A38A7B611}" type="sibTrans" cxnId="{32B96882-E3F0-4E21-BE77-1C416FEB225C}">
      <dgm:prSet/>
      <dgm:spPr/>
      <dgm:t>
        <a:bodyPr/>
        <a:lstStyle/>
        <a:p>
          <a:endParaRPr lang="en-US" sz="1200"/>
        </a:p>
      </dgm:t>
    </dgm:pt>
    <dgm:pt modelId="{4B35137D-2093-4831-955B-DABDBB31C9E5}">
      <dgm:prSet phldrT="[Text]" custT="1"/>
      <dgm:spPr/>
      <dgm:t>
        <a:bodyPr/>
        <a:lstStyle/>
        <a:p>
          <a:r>
            <a:rPr lang="en-US" sz="1200" err="1"/>
            <a:t>UserSession</a:t>
          </a:r>
          <a:r>
            <a:rPr lang="en-US" sz="1200"/>
            <a:t>*</a:t>
          </a:r>
        </a:p>
      </dgm:t>
    </dgm:pt>
    <dgm:pt modelId="{5CDC7FC3-B606-4F45-97E1-7DF8F2B0B120}" type="parTrans" cxnId="{CF91A799-71FE-48A0-A007-FE78F609F1AC}">
      <dgm:prSet/>
      <dgm:spPr/>
      <dgm:t>
        <a:bodyPr/>
        <a:lstStyle/>
        <a:p>
          <a:endParaRPr lang="en-US"/>
        </a:p>
      </dgm:t>
    </dgm:pt>
    <dgm:pt modelId="{5EDE3FD7-E64C-4FF4-ACF9-345ABB404EE4}" type="sibTrans" cxnId="{CF91A799-71FE-48A0-A007-FE78F609F1AC}">
      <dgm:prSet/>
      <dgm:spPr/>
      <dgm:t>
        <a:bodyPr/>
        <a:lstStyle/>
        <a:p>
          <a:endParaRPr lang="en-US"/>
        </a:p>
      </dgm:t>
    </dgm:pt>
    <dgm:pt modelId="{D45AFFE4-6D25-45F7-A867-7708D5E37ABF}">
      <dgm:prSet phldrT="[Text]" custT="1"/>
      <dgm:spPr/>
      <dgm:t>
        <a:bodyPr/>
        <a:lstStyle/>
        <a:p>
          <a:r>
            <a:rPr lang="en-US" sz="1200"/>
            <a:t>RemoteApp</a:t>
          </a:r>
        </a:p>
      </dgm:t>
    </dgm:pt>
    <dgm:pt modelId="{51DF911C-FD72-4910-B450-DACB7059D091}" type="sibTrans" cxnId="{A1E8DDE7-BA1B-4490-B7F4-AD12265AA790}">
      <dgm:prSet/>
      <dgm:spPr/>
      <dgm:t>
        <a:bodyPr/>
        <a:lstStyle/>
        <a:p>
          <a:endParaRPr lang="en-US" sz="1200"/>
        </a:p>
      </dgm:t>
    </dgm:pt>
    <dgm:pt modelId="{0A0C3F7D-2B79-4774-B735-996F735DF0BB}" type="parTrans" cxnId="{A1E8DDE7-BA1B-4490-B7F4-AD12265AA790}">
      <dgm:prSet/>
      <dgm:spPr/>
      <dgm:t>
        <a:bodyPr/>
        <a:lstStyle/>
        <a:p>
          <a:endParaRPr lang="en-US" sz="1200"/>
        </a:p>
      </dgm:t>
    </dgm:pt>
    <dgm:pt modelId="{1F04EB27-46F8-4F25-B371-5F09404BEC36}" type="pres">
      <dgm:prSet presAssocID="{A9DD1ED1-CCD1-4221-8FF4-B02673F4CF3F}" presName="hierChild1" presStyleCnt="0">
        <dgm:presLayoutVars>
          <dgm:chPref val="1"/>
          <dgm:dir/>
          <dgm:animOne val="branch"/>
          <dgm:animLvl val="lvl"/>
          <dgm:resizeHandles/>
        </dgm:presLayoutVars>
      </dgm:prSet>
      <dgm:spPr/>
    </dgm:pt>
    <dgm:pt modelId="{E547C513-74B2-4975-A1E3-9253B6563C7C}" type="pres">
      <dgm:prSet presAssocID="{DFA7464F-99E4-4E3C-826D-C8B1D9B610C4}" presName="hierRoot1" presStyleCnt="0"/>
      <dgm:spPr/>
    </dgm:pt>
    <dgm:pt modelId="{536491B8-411E-4812-9D13-F581F7C10A09}" type="pres">
      <dgm:prSet presAssocID="{DFA7464F-99E4-4E3C-826D-C8B1D9B610C4}" presName="composite" presStyleCnt="0"/>
      <dgm:spPr/>
    </dgm:pt>
    <dgm:pt modelId="{3399A9C1-DD5B-426C-BE6A-50DB29F16064}" type="pres">
      <dgm:prSet presAssocID="{DFA7464F-99E4-4E3C-826D-C8B1D9B610C4}" presName="background" presStyleLbl="node0" presStyleIdx="0" presStyleCnt="1"/>
      <dgm:spPr/>
    </dgm:pt>
    <dgm:pt modelId="{BD3003AC-06DE-412E-8DB2-C2A697845EBD}" type="pres">
      <dgm:prSet presAssocID="{DFA7464F-99E4-4E3C-826D-C8B1D9B610C4}" presName="text" presStyleLbl="fgAcc0" presStyleIdx="0" presStyleCnt="1">
        <dgm:presLayoutVars>
          <dgm:chPref val="3"/>
        </dgm:presLayoutVars>
      </dgm:prSet>
      <dgm:spPr/>
    </dgm:pt>
    <dgm:pt modelId="{9971A4EF-3950-4E14-85BC-4D2B8CD077D1}" type="pres">
      <dgm:prSet presAssocID="{DFA7464F-99E4-4E3C-826D-C8B1D9B610C4}" presName="hierChild2" presStyleCnt="0"/>
      <dgm:spPr/>
    </dgm:pt>
    <dgm:pt modelId="{6D9B7B0B-FEFB-413D-B3F5-CB3AD90E2DB1}" type="pres">
      <dgm:prSet presAssocID="{7027A0A8-3C1A-4E36-B2FD-4AB5D7152420}" presName="Name10" presStyleLbl="parChTrans1D2" presStyleIdx="0" presStyleCnt="1"/>
      <dgm:spPr/>
    </dgm:pt>
    <dgm:pt modelId="{1BF42ED7-B2AF-4984-8279-E06900ADB689}" type="pres">
      <dgm:prSet presAssocID="{16EB1371-CB5F-4B37-A5E7-BC77FB682E0B}" presName="hierRoot2" presStyleCnt="0"/>
      <dgm:spPr/>
    </dgm:pt>
    <dgm:pt modelId="{CA227E5D-32C8-4A08-956B-02DA261FA9E1}" type="pres">
      <dgm:prSet presAssocID="{16EB1371-CB5F-4B37-A5E7-BC77FB682E0B}" presName="composite2" presStyleCnt="0"/>
      <dgm:spPr/>
    </dgm:pt>
    <dgm:pt modelId="{0F186542-E040-48CA-9491-593F0C608FF7}" type="pres">
      <dgm:prSet presAssocID="{16EB1371-CB5F-4B37-A5E7-BC77FB682E0B}" presName="background2" presStyleLbl="node2" presStyleIdx="0" presStyleCnt="1"/>
      <dgm:spPr/>
    </dgm:pt>
    <dgm:pt modelId="{AEDC66AA-4398-48F5-8158-E243BF037289}" type="pres">
      <dgm:prSet presAssocID="{16EB1371-CB5F-4B37-A5E7-BC77FB682E0B}" presName="text2" presStyleLbl="fgAcc2" presStyleIdx="0" presStyleCnt="1">
        <dgm:presLayoutVars>
          <dgm:chPref val="3"/>
        </dgm:presLayoutVars>
      </dgm:prSet>
      <dgm:spPr/>
    </dgm:pt>
    <dgm:pt modelId="{D3E83705-2090-46D1-B664-167B70661112}" type="pres">
      <dgm:prSet presAssocID="{16EB1371-CB5F-4B37-A5E7-BC77FB682E0B}" presName="hierChild3" presStyleCnt="0"/>
      <dgm:spPr/>
    </dgm:pt>
    <dgm:pt modelId="{EDADF8CD-7085-42DE-88CF-E88FFD5C30F1}" type="pres">
      <dgm:prSet presAssocID="{FFBFBD64-0701-4257-B0C4-B4F84A2FDD93}" presName="Name17" presStyleLbl="parChTrans1D3" presStyleIdx="0" presStyleCnt="2"/>
      <dgm:spPr/>
    </dgm:pt>
    <dgm:pt modelId="{0C14FFA7-B662-48F8-870E-AA95EC259173}" type="pres">
      <dgm:prSet presAssocID="{2D12991A-320A-4A60-A404-1E98DB85D96A}" presName="hierRoot3" presStyleCnt="0"/>
      <dgm:spPr/>
    </dgm:pt>
    <dgm:pt modelId="{787EFA3E-B676-4D2A-8431-9E68AD35FC96}" type="pres">
      <dgm:prSet presAssocID="{2D12991A-320A-4A60-A404-1E98DB85D96A}" presName="composite3" presStyleCnt="0"/>
      <dgm:spPr/>
    </dgm:pt>
    <dgm:pt modelId="{D9D77ACF-F8AA-4DA5-B5F1-F3B825BA1D1B}" type="pres">
      <dgm:prSet presAssocID="{2D12991A-320A-4A60-A404-1E98DB85D96A}" presName="background3" presStyleLbl="node3" presStyleIdx="0" presStyleCnt="2"/>
      <dgm:spPr/>
    </dgm:pt>
    <dgm:pt modelId="{1FB59E71-9F2C-4447-A6D8-AA4D1C2C694E}" type="pres">
      <dgm:prSet presAssocID="{2D12991A-320A-4A60-A404-1E98DB85D96A}" presName="text3" presStyleLbl="fgAcc3" presStyleIdx="0" presStyleCnt="2">
        <dgm:presLayoutVars>
          <dgm:chPref val="3"/>
        </dgm:presLayoutVars>
      </dgm:prSet>
      <dgm:spPr/>
    </dgm:pt>
    <dgm:pt modelId="{81CB063C-030B-41FC-BADC-C7311438F011}" type="pres">
      <dgm:prSet presAssocID="{2D12991A-320A-4A60-A404-1E98DB85D96A}" presName="hierChild4" presStyleCnt="0"/>
      <dgm:spPr/>
    </dgm:pt>
    <dgm:pt modelId="{F687EBA4-53B5-45A3-9616-00965275575E}" type="pres">
      <dgm:prSet presAssocID="{5CDC7FC3-B606-4F45-97E1-7DF8F2B0B120}" presName="Name23" presStyleLbl="parChTrans1D4" presStyleIdx="0" presStyleCnt="3"/>
      <dgm:spPr/>
    </dgm:pt>
    <dgm:pt modelId="{A84555E1-E86D-4805-973E-7F3FCED7E733}" type="pres">
      <dgm:prSet presAssocID="{4B35137D-2093-4831-955B-DABDBB31C9E5}" presName="hierRoot4" presStyleCnt="0"/>
      <dgm:spPr/>
    </dgm:pt>
    <dgm:pt modelId="{2799BB50-9383-44BC-95F0-ED2EDBF0247C}" type="pres">
      <dgm:prSet presAssocID="{4B35137D-2093-4831-955B-DABDBB31C9E5}" presName="composite4" presStyleCnt="0"/>
      <dgm:spPr/>
    </dgm:pt>
    <dgm:pt modelId="{C28FA78F-C4F0-4202-A6B4-53013E80DF2E}" type="pres">
      <dgm:prSet presAssocID="{4B35137D-2093-4831-955B-DABDBB31C9E5}" presName="background4" presStyleLbl="node4" presStyleIdx="0" presStyleCnt="3"/>
      <dgm:spPr/>
    </dgm:pt>
    <dgm:pt modelId="{42766ECE-895C-43FE-9019-D805D5522D0F}" type="pres">
      <dgm:prSet presAssocID="{4B35137D-2093-4831-955B-DABDBB31C9E5}" presName="text4" presStyleLbl="fgAcc4" presStyleIdx="0" presStyleCnt="3">
        <dgm:presLayoutVars>
          <dgm:chPref val="3"/>
        </dgm:presLayoutVars>
      </dgm:prSet>
      <dgm:spPr/>
    </dgm:pt>
    <dgm:pt modelId="{52AF789E-9C5D-4F50-BAD9-836663D5822C}" type="pres">
      <dgm:prSet presAssocID="{4B35137D-2093-4831-955B-DABDBB31C9E5}" presName="hierChild5" presStyleCnt="0"/>
      <dgm:spPr/>
    </dgm:pt>
    <dgm:pt modelId="{419B0CA7-A850-4E42-9812-EA7077865F49}" type="pres">
      <dgm:prSet presAssocID="{30EE6C8B-AC6B-4F0C-B2AD-D67AF65D1303}" presName="Name17" presStyleLbl="parChTrans1D3" presStyleIdx="1" presStyleCnt="2"/>
      <dgm:spPr/>
    </dgm:pt>
    <dgm:pt modelId="{70DA65F3-12E7-4714-96E7-788076AB5E4B}" type="pres">
      <dgm:prSet presAssocID="{57227B85-4576-4D62-8383-4959597535A2}" presName="hierRoot3" presStyleCnt="0"/>
      <dgm:spPr/>
    </dgm:pt>
    <dgm:pt modelId="{623DA471-B1F7-4EBE-8320-4C6D73C93726}" type="pres">
      <dgm:prSet presAssocID="{57227B85-4576-4D62-8383-4959597535A2}" presName="composite3" presStyleCnt="0"/>
      <dgm:spPr/>
    </dgm:pt>
    <dgm:pt modelId="{243B33C0-E1A2-4B92-81ED-CBB3CAAA7D65}" type="pres">
      <dgm:prSet presAssocID="{57227B85-4576-4D62-8383-4959597535A2}" presName="background3" presStyleLbl="node3" presStyleIdx="1" presStyleCnt="2"/>
      <dgm:spPr/>
    </dgm:pt>
    <dgm:pt modelId="{E7F8356A-C71C-4333-9E3E-8A2D29B24BE7}" type="pres">
      <dgm:prSet presAssocID="{57227B85-4576-4D62-8383-4959597535A2}" presName="text3" presStyleLbl="fgAcc3" presStyleIdx="1" presStyleCnt="2">
        <dgm:presLayoutVars>
          <dgm:chPref val="3"/>
        </dgm:presLayoutVars>
      </dgm:prSet>
      <dgm:spPr/>
    </dgm:pt>
    <dgm:pt modelId="{718E4708-930A-4F6E-A1E5-252804239776}" type="pres">
      <dgm:prSet presAssocID="{57227B85-4576-4D62-8383-4959597535A2}" presName="hierChild4" presStyleCnt="0"/>
      <dgm:spPr/>
    </dgm:pt>
    <dgm:pt modelId="{8AB8703C-8903-48B3-A649-B636EA11CD0A}" type="pres">
      <dgm:prSet presAssocID="{0A0C3F7D-2B79-4774-B735-996F735DF0BB}" presName="Name23" presStyleLbl="parChTrans1D4" presStyleIdx="1" presStyleCnt="3"/>
      <dgm:spPr/>
    </dgm:pt>
    <dgm:pt modelId="{72175A08-DB5C-420F-9937-D730508D368C}" type="pres">
      <dgm:prSet presAssocID="{D45AFFE4-6D25-45F7-A867-7708D5E37ABF}" presName="hierRoot4" presStyleCnt="0"/>
      <dgm:spPr/>
    </dgm:pt>
    <dgm:pt modelId="{83040742-B942-4C5E-A509-006C254394D0}" type="pres">
      <dgm:prSet presAssocID="{D45AFFE4-6D25-45F7-A867-7708D5E37ABF}" presName="composite4" presStyleCnt="0"/>
      <dgm:spPr/>
    </dgm:pt>
    <dgm:pt modelId="{0DD23B8F-CD52-4EF0-A25C-7F75674A7FE8}" type="pres">
      <dgm:prSet presAssocID="{D45AFFE4-6D25-45F7-A867-7708D5E37ABF}" presName="background4" presStyleLbl="node4" presStyleIdx="1" presStyleCnt="3"/>
      <dgm:spPr/>
    </dgm:pt>
    <dgm:pt modelId="{2A401F35-5BA8-40C9-8A27-1D7517552F71}" type="pres">
      <dgm:prSet presAssocID="{D45AFFE4-6D25-45F7-A867-7708D5E37ABF}" presName="text4" presStyleLbl="fgAcc4" presStyleIdx="1" presStyleCnt="3">
        <dgm:presLayoutVars>
          <dgm:chPref val="3"/>
        </dgm:presLayoutVars>
      </dgm:prSet>
      <dgm:spPr/>
    </dgm:pt>
    <dgm:pt modelId="{2C46E292-FC11-41B1-B734-623934279E57}" type="pres">
      <dgm:prSet presAssocID="{D45AFFE4-6D25-45F7-A867-7708D5E37ABF}" presName="hierChild5" presStyleCnt="0"/>
      <dgm:spPr/>
    </dgm:pt>
    <dgm:pt modelId="{025D225B-8EF8-4F24-9824-8937F4994C4E}" type="pres">
      <dgm:prSet presAssocID="{DFE2E0CF-25DF-452E-940C-C826E1E5A7E4}" presName="Name23" presStyleLbl="parChTrans1D4" presStyleIdx="2" presStyleCnt="3"/>
      <dgm:spPr/>
    </dgm:pt>
    <dgm:pt modelId="{E977D147-8368-44D6-B492-908A0CE65CBE}" type="pres">
      <dgm:prSet presAssocID="{3B4FE289-DC1F-4580-A05D-E5A3C3B5A975}" presName="hierRoot4" presStyleCnt="0"/>
      <dgm:spPr/>
    </dgm:pt>
    <dgm:pt modelId="{7B205D52-696D-4C3F-B22A-BBAD0041F8F5}" type="pres">
      <dgm:prSet presAssocID="{3B4FE289-DC1F-4580-A05D-E5A3C3B5A975}" presName="composite4" presStyleCnt="0"/>
      <dgm:spPr/>
    </dgm:pt>
    <dgm:pt modelId="{0F7B726A-4ECE-4EFF-AEBF-2F6DD563957E}" type="pres">
      <dgm:prSet presAssocID="{3B4FE289-DC1F-4580-A05D-E5A3C3B5A975}" presName="background4" presStyleLbl="node4" presStyleIdx="2" presStyleCnt="3"/>
      <dgm:spPr/>
    </dgm:pt>
    <dgm:pt modelId="{30F9B0FE-22DA-4306-898B-BC984BF06083}" type="pres">
      <dgm:prSet presAssocID="{3B4FE289-DC1F-4580-A05D-E5A3C3B5A975}" presName="text4" presStyleLbl="fgAcc4" presStyleIdx="2" presStyleCnt="3">
        <dgm:presLayoutVars>
          <dgm:chPref val="3"/>
        </dgm:presLayoutVars>
      </dgm:prSet>
      <dgm:spPr/>
    </dgm:pt>
    <dgm:pt modelId="{35457F76-9307-4C19-92C3-2EAF2AC2795E}" type="pres">
      <dgm:prSet presAssocID="{3B4FE289-DC1F-4580-A05D-E5A3C3B5A975}" presName="hierChild5" presStyleCnt="0"/>
      <dgm:spPr/>
    </dgm:pt>
  </dgm:ptLst>
  <dgm:cxnLst>
    <dgm:cxn modelId="{99DBA51B-AFD2-4FED-A33D-917D45279CA9}" type="presOf" srcId="{5CDC7FC3-B606-4F45-97E1-7DF8F2B0B120}" destId="{F687EBA4-53B5-45A3-9616-00965275575E}" srcOrd="0" destOrd="0" presId="urn:microsoft.com/office/officeart/2005/8/layout/hierarchy1"/>
    <dgm:cxn modelId="{703AC61B-CFF3-4C7F-95AE-30D8423DB09E}" type="presOf" srcId="{7027A0A8-3C1A-4E36-B2FD-4AB5D7152420}" destId="{6D9B7B0B-FEFB-413D-B3F5-CB3AD90E2DB1}" srcOrd="0" destOrd="0" presId="urn:microsoft.com/office/officeart/2005/8/layout/hierarchy1"/>
    <dgm:cxn modelId="{2662691C-8E72-484E-A49B-564D2B7AC82C}" type="presOf" srcId="{3B4FE289-DC1F-4580-A05D-E5A3C3B5A975}" destId="{30F9B0FE-22DA-4306-898B-BC984BF06083}" srcOrd="0" destOrd="0" presId="urn:microsoft.com/office/officeart/2005/8/layout/hierarchy1"/>
    <dgm:cxn modelId="{D98EA81F-321D-4E76-A5E1-B461336F4FCF}" type="presOf" srcId="{4B35137D-2093-4831-955B-DABDBB31C9E5}" destId="{42766ECE-895C-43FE-9019-D805D5522D0F}" srcOrd="0" destOrd="0" presId="urn:microsoft.com/office/officeart/2005/8/layout/hierarchy1"/>
    <dgm:cxn modelId="{16AC0E3E-7926-4A03-9A32-B5E36BA58BEE}" type="presOf" srcId="{2D12991A-320A-4A60-A404-1E98DB85D96A}" destId="{1FB59E71-9F2C-4447-A6D8-AA4D1C2C694E}" srcOrd="0" destOrd="0" presId="urn:microsoft.com/office/officeart/2005/8/layout/hierarchy1"/>
    <dgm:cxn modelId="{4B331C45-019C-4A4B-80B0-EAA2FB83CE39}" type="presOf" srcId="{A9DD1ED1-CCD1-4221-8FF4-B02673F4CF3F}" destId="{1F04EB27-46F8-4F25-B371-5F09404BEC36}" srcOrd="0" destOrd="0" presId="urn:microsoft.com/office/officeart/2005/8/layout/hierarchy1"/>
    <dgm:cxn modelId="{AC0E4448-376D-4F04-B19F-5808FAB56D74}" type="presOf" srcId="{16EB1371-CB5F-4B37-A5E7-BC77FB682E0B}" destId="{AEDC66AA-4398-48F5-8158-E243BF037289}" srcOrd="0" destOrd="0" presId="urn:microsoft.com/office/officeart/2005/8/layout/hierarchy1"/>
    <dgm:cxn modelId="{60284B48-22AF-4546-A2E7-C676F9A4729D}" srcId="{A9DD1ED1-CCD1-4221-8FF4-B02673F4CF3F}" destId="{DFA7464F-99E4-4E3C-826D-C8B1D9B610C4}" srcOrd="0" destOrd="0" parTransId="{CEFA2B6C-A578-474F-94CE-C1ECE31E2B8C}" sibTransId="{E07FB337-4A47-49AA-AD1E-8132F3D33249}"/>
    <dgm:cxn modelId="{03803359-41F0-4803-AB12-F6F35FA5A7D8}" type="presOf" srcId="{57227B85-4576-4D62-8383-4959597535A2}" destId="{E7F8356A-C71C-4333-9E3E-8A2D29B24BE7}" srcOrd="0" destOrd="0" presId="urn:microsoft.com/office/officeart/2005/8/layout/hierarchy1"/>
    <dgm:cxn modelId="{8147F77C-EA82-4C26-BA90-02DA950E39CD}" type="presOf" srcId="{FFBFBD64-0701-4257-B0C4-B4F84A2FDD93}" destId="{EDADF8CD-7085-42DE-88CF-E88FFD5C30F1}" srcOrd="0" destOrd="0" presId="urn:microsoft.com/office/officeart/2005/8/layout/hierarchy1"/>
    <dgm:cxn modelId="{32B96882-E3F0-4E21-BE77-1C416FEB225C}" srcId="{57227B85-4576-4D62-8383-4959597535A2}" destId="{3B4FE289-DC1F-4580-A05D-E5A3C3B5A975}" srcOrd="1" destOrd="0" parTransId="{DFE2E0CF-25DF-452E-940C-C826E1E5A7E4}" sibTransId="{BCC51170-8E2D-4765-80A9-E55A38A7B611}"/>
    <dgm:cxn modelId="{52A73C90-98EA-4C5A-AF5B-0987FF3460AC}" type="presOf" srcId="{30EE6C8B-AC6B-4F0C-B2AD-D67AF65D1303}" destId="{419B0CA7-A850-4E42-9812-EA7077865F49}" srcOrd="0" destOrd="0" presId="urn:microsoft.com/office/officeart/2005/8/layout/hierarchy1"/>
    <dgm:cxn modelId="{CF91A799-71FE-48A0-A007-FE78F609F1AC}" srcId="{2D12991A-320A-4A60-A404-1E98DB85D96A}" destId="{4B35137D-2093-4831-955B-DABDBB31C9E5}" srcOrd="0" destOrd="0" parTransId="{5CDC7FC3-B606-4F45-97E1-7DF8F2B0B120}" sibTransId="{5EDE3FD7-E64C-4FF4-ACF9-345ABB404EE4}"/>
    <dgm:cxn modelId="{32CBDDB7-0070-47AC-A04E-CF1D9878A25B}" type="presOf" srcId="{DFA7464F-99E4-4E3C-826D-C8B1D9B610C4}" destId="{BD3003AC-06DE-412E-8DB2-C2A697845EBD}" srcOrd="0" destOrd="0" presId="urn:microsoft.com/office/officeart/2005/8/layout/hierarchy1"/>
    <dgm:cxn modelId="{09706AC9-409D-4588-82F3-B9707134250A}" srcId="{16EB1371-CB5F-4B37-A5E7-BC77FB682E0B}" destId="{57227B85-4576-4D62-8383-4959597535A2}" srcOrd="1" destOrd="0" parTransId="{30EE6C8B-AC6B-4F0C-B2AD-D67AF65D1303}" sibTransId="{18A5AAEA-8FAE-4D24-AC76-0A0FB2E7A5C6}"/>
    <dgm:cxn modelId="{1E719CD0-D712-43AA-99AB-8BD5F4670856}" type="presOf" srcId="{DFE2E0CF-25DF-452E-940C-C826E1E5A7E4}" destId="{025D225B-8EF8-4F24-9824-8937F4994C4E}" srcOrd="0" destOrd="0" presId="urn:microsoft.com/office/officeart/2005/8/layout/hierarchy1"/>
    <dgm:cxn modelId="{A2E8B4E3-B750-40BE-B2F1-5DC11D322D21}" type="presOf" srcId="{0A0C3F7D-2B79-4774-B735-996F735DF0BB}" destId="{8AB8703C-8903-48B3-A649-B636EA11CD0A}" srcOrd="0" destOrd="0" presId="urn:microsoft.com/office/officeart/2005/8/layout/hierarchy1"/>
    <dgm:cxn modelId="{A1E8DDE7-BA1B-4490-B7F4-AD12265AA790}" srcId="{57227B85-4576-4D62-8383-4959597535A2}" destId="{D45AFFE4-6D25-45F7-A867-7708D5E37ABF}" srcOrd="0" destOrd="0" parTransId="{0A0C3F7D-2B79-4774-B735-996F735DF0BB}" sibTransId="{51DF911C-FD72-4910-B450-DACB7059D091}"/>
    <dgm:cxn modelId="{BF5C8AED-B895-4953-9C8B-3F15F458E66E}" type="presOf" srcId="{D45AFFE4-6D25-45F7-A867-7708D5E37ABF}" destId="{2A401F35-5BA8-40C9-8A27-1D7517552F71}" srcOrd="0" destOrd="0" presId="urn:microsoft.com/office/officeart/2005/8/layout/hierarchy1"/>
    <dgm:cxn modelId="{169307EF-201B-48F9-9FBE-315A3C1B2ED2}" srcId="{16EB1371-CB5F-4B37-A5E7-BC77FB682E0B}" destId="{2D12991A-320A-4A60-A404-1E98DB85D96A}" srcOrd="0" destOrd="0" parTransId="{FFBFBD64-0701-4257-B0C4-B4F84A2FDD93}" sibTransId="{4CB37C9B-3087-4056-80AA-47AF32B3D1EF}"/>
    <dgm:cxn modelId="{BAB711FB-C30F-4AA6-B8AC-620113775FE4}" srcId="{DFA7464F-99E4-4E3C-826D-C8B1D9B610C4}" destId="{16EB1371-CB5F-4B37-A5E7-BC77FB682E0B}" srcOrd="0" destOrd="0" parTransId="{7027A0A8-3C1A-4E36-B2FD-4AB5D7152420}" sibTransId="{A84DD474-AA8A-4CBB-84E6-8804EA729C0A}"/>
    <dgm:cxn modelId="{D036A1E1-C2B2-4FA6-842C-D5D3EE150E07}" type="presParOf" srcId="{1F04EB27-46F8-4F25-B371-5F09404BEC36}" destId="{E547C513-74B2-4975-A1E3-9253B6563C7C}" srcOrd="0" destOrd="0" presId="urn:microsoft.com/office/officeart/2005/8/layout/hierarchy1"/>
    <dgm:cxn modelId="{99255537-BCEB-4B0A-ABC7-767BA76FD789}" type="presParOf" srcId="{E547C513-74B2-4975-A1E3-9253B6563C7C}" destId="{536491B8-411E-4812-9D13-F581F7C10A09}" srcOrd="0" destOrd="0" presId="urn:microsoft.com/office/officeart/2005/8/layout/hierarchy1"/>
    <dgm:cxn modelId="{5A528260-E5E3-4BA8-BEF8-B10C9C2B870C}" type="presParOf" srcId="{536491B8-411E-4812-9D13-F581F7C10A09}" destId="{3399A9C1-DD5B-426C-BE6A-50DB29F16064}" srcOrd="0" destOrd="0" presId="urn:microsoft.com/office/officeart/2005/8/layout/hierarchy1"/>
    <dgm:cxn modelId="{15E4B34F-E833-4B77-8E55-701D258E16B9}" type="presParOf" srcId="{536491B8-411E-4812-9D13-F581F7C10A09}" destId="{BD3003AC-06DE-412E-8DB2-C2A697845EBD}" srcOrd="1" destOrd="0" presId="urn:microsoft.com/office/officeart/2005/8/layout/hierarchy1"/>
    <dgm:cxn modelId="{22B90EB7-3AF0-4CF0-AFC6-50F9D4243E4A}" type="presParOf" srcId="{E547C513-74B2-4975-A1E3-9253B6563C7C}" destId="{9971A4EF-3950-4E14-85BC-4D2B8CD077D1}" srcOrd="1" destOrd="0" presId="urn:microsoft.com/office/officeart/2005/8/layout/hierarchy1"/>
    <dgm:cxn modelId="{B5F2537A-8123-441E-861B-5D63071A2CD4}" type="presParOf" srcId="{9971A4EF-3950-4E14-85BC-4D2B8CD077D1}" destId="{6D9B7B0B-FEFB-413D-B3F5-CB3AD90E2DB1}" srcOrd="0" destOrd="0" presId="urn:microsoft.com/office/officeart/2005/8/layout/hierarchy1"/>
    <dgm:cxn modelId="{DA658FBD-2B05-4204-A834-4667E0065FD0}" type="presParOf" srcId="{9971A4EF-3950-4E14-85BC-4D2B8CD077D1}" destId="{1BF42ED7-B2AF-4984-8279-E06900ADB689}" srcOrd="1" destOrd="0" presId="urn:microsoft.com/office/officeart/2005/8/layout/hierarchy1"/>
    <dgm:cxn modelId="{B5F5AB91-0B06-4F74-9233-B57B03E4C163}" type="presParOf" srcId="{1BF42ED7-B2AF-4984-8279-E06900ADB689}" destId="{CA227E5D-32C8-4A08-956B-02DA261FA9E1}" srcOrd="0" destOrd="0" presId="urn:microsoft.com/office/officeart/2005/8/layout/hierarchy1"/>
    <dgm:cxn modelId="{B6F2E8D5-58D8-4270-86A4-72163E30D7F1}" type="presParOf" srcId="{CA227E5D-32C8-4A08-956B-02DA261FA9E1}" destId="{0F186542-E040-48CA-9491-593F0C608FF7}" srcOrd="0" destOrd="0" presId="urn:microsoft.com/office/officeart/2005/8/layout/hierarchy1"/>
    <dgm:cxn modelId="{FD495564-1F33-4036-A709-64962CEF63F8}" type="presParOf" srcId="{CA227E5D-32C8-4A08-956B-02DA261FA9E1}" destId="{AEDC66AA-4398-48F5-8158-E243BF037289}" srcOrd="1" destOrd="0" presId="urn:microsoft.com/office/officeart/2005/8/layout/hierarchy1"/>
    <dgm:cxn modelId="{08762B63-DFEB-4960-B2F9-461866D76CF2}" type="presParOf" srcId="{1BF42ED7-B2AF-4984-8279-E06900ADB689}" destId="{D3E83705-2090-46D1-B664-167B70661112}" srcOrd="1" destOrd="0" presId="urn:microsoft.com/office/officeart/2005/8/layout/hierarchy1"/>
    <dgm:cxn modelId="{312ABB4A-6B37-436F-8EB4-16E133CE6AA0}" type="presParOf" srcId="{D3E83705-2090-46D1-B664-167B70661112}" destId="{EDADF8CD-7085-42DE-88CF-E88FFD5C30F1}" srcOrd="0" destOrd="0" presId="urn:microsoft.com/office/officeart/2005/8/layout/hierarchy1"/>
    <dgm:cxn modelId="{5FE1BBF9-1B51-45A0-A265-DF3DBD84DF24}" type="presParOf" srcId="{D3E83705-2090-46D1-B664-167B70661112}" destId="{0C14FFA7-B662-48F8-870E-AA95EC259173}" srcOrd="1" destOrd="0" presId="urn:microsoft.com/office/officeart/2005/8/layout/hierarchy1"/>
    <dgm:cxn modelId="{5EFC1432-B7A6-4E40-B986-7185E3BA44A9}" type="presParOf" srcId="{0C14FFA7-B662-48F8-870E-AA95EC259173}" destId="{787EFA3E-B676-4D2A-8431-9E68AD35FC96}" srcOrd="0" destOrd="0" presId="urn:microsoft.com/office/officeart/2005/8/layout/hierarchy1"/>
    <dgm:cxn modelId="{BBC5050A-2017-423C-B587-FD07D117B285}" type="presParOf" srcId="{787EFA3E-B676-4D2A-8431-9E68AD35FC96}" destId="{D9D77ACF-F8AA-4DA5-B5F1-F3B825BA1D1B}" srcOrd="0" destOrd="0" presId="urn:microsoft.com/office/officeart/2005/8/layout/hierarchy1"/>
    <dgm:cxn modelId="{C7429765-62A5-42F5-923F-B589F16299F0}" type="presParOf" srcId="{787EFA3E-B676-4D2A-8431-9E68AD35FC96}" destId="{1FB59E71-9F2C-4447-A6D8-AA4D1C2C694E}" srcOrd="1" destOrd="0" presId="urn:microsoft.com/office/officeart/2005/8/layout/hierarchy1"/>
    <dgm:cxn modelId="{587D52BC-EA7F-4F8B-953A-71AB5AD4A0BC}" type="presParOf" srcId="{0C14FFA7-B662-48F8-870E-AA95EC259173}" destId="{81CB063C-030B-41FC-BADC-C7311438F011}" srcOrd="1" destOrd="0" presId="urn:microsoft.com/office/officeart/2005/8/layout/hierarchy1"/>
    <dgm:cxn modelId="{1E2ED24F-3CBF-4187-8477-2C1AA693E692}" type="presParOf" srcId="{81CB063C-030B-41FC-BADC-C7311438F011}" destId="{F687EBA4-53B5-45A3-9616-00965275575E}" srcOrd="0" destOrd="0" presId="urn:microsoft.com/office/officeart/2005/8/layout/hierarchy1"/>
    <dgm:cxn modelId="{A9C8AFD0-F336-46B8-9C18-58C1D9400F3C}" type="presParOf" srcId="{81CB063C-030B-41FC-BADC-C7311438F011}" destId="{A84555E1-E86D-4805-973E-7F3FCED7E733}" srcOrd="1" destOrd="0" presId="urn:microsoft.com/office/officeart/2005/8/layout/hierarchy1"/>
    <dgm:cxn modelId="{3A3E39A6-A3C3-43DA-B59C-1D3529B2C7CD}" type="presParOf" srcId="{A84555E1-E86D-4805-973E-7F3FCED7E733}" destId="{2799BB50-9383-44BC-95F0-ED2EDBF0247C}" srcOrd="0" destOrd="0" presId="urn:microsoft.com/office/officeart/2005/8/layout/hierarchy1"/>
    <dgm:cxn modelId="{36422B8D-6106-4766-B6BF-8F7C13EE8C2B}" type="presParOf" srcId="{2799BB50-9383-44BC-95F0-ED2EDBF0247C}" destId="{C28FA78F-C4F0-4202-A6B4-53013E80DF2E}" srcOrd="0" destOrd="0" presId="urn:microsoft.com/office/officeart/2005/8/layout/hierarchy1"/>
    <dgm:cxn modelId="{086261E2-25E9-4B0A-9EEC-F1C75091AA27}" type="presParOf" srcId="{2799BB50-9383-44BC-95F0-ED2EDBF0247C}" destId="{42766ECE-895C-43FE-9019-D805D5522D0F}" srcOrd="1" destOrd="0" presId="urn:microsoft.com/office/officeart/2005/8/layout/hierarchy1"/>
    <dgm:cxn modelId="{23FFADD2-A84C-46DD-83A4-2DB7E2C8D5C5}" type="presParOf" srcId="{A84555E1-E86D-4805-973E-7F3FCED7E733}" destId="{52AF789E-9C5D-4F50-BAD9-836663D5822C}" srcOrd="1" destOrd="0" presId="urn:microsoft.com/office/officeart/2005/8/layout/hierarchy1"/>
    <dgm:cxn modelId="{F5D4DBE5-F2F2-4A99-8215-FDF641A079F3}" type="presParOf" srcId="{D3E83705-2090-46D1-B664-167B70661112}" destId="{419B0CA7-A850-4E42-9812-EA7077865F49}" srcOrd="2" destOrd="0" presId="urn:microsoft.com/office/officeart/2005/8/layout/hierarchy1"/>
    <dgm:cxn modelId="{4FB95B16-3CA8-4E07-B3C6-19E6AD956BE8}" type="presParOf" srcId="{D3E83705-2090-46D1-B664-167B70661112}" destId="{70DA65F3-12E7-4714-96E7-788076AB5E4B}" srcOrd="3" destOrd="0" presId="urn:microsoft.com/office/officeart/2005/8/layout/hierarchy1"/>
    <dgm:cxn modelId="{9F9C245C-3691-423B-A685-62745FE9DE9D}" type="presParOf" srcId="{70DA65F3-12E7-4714-96E7-788076AB5E4B}" destId="{623DA471-B1F7-4EBE-8320-4C6D73C93726}" srcOrd="0" destOrd="0" presId="urn:microsoft.com/office/officeart/2005/8/layout/hierarchy1"/>
    <dgm:cxn modelId="{781179CE-E50D-4AA9-994C-FC3FB972EA02}" type="presParOf" srcId="{623DA471-B1F7-4EBE-8320-4C6D73C93726}" destId="{243B33C0-E1A2-4B92-81ED-CBB3CAAA7D65}" srcOrd="0" destOrd="0" presId="urn:microsoft.com/office/officeart/2005/8/layout/hierarchy1"/>
    <dgm:cxn modelId="{DE98441A-11E9-41BB-AD3D-DE01E2859996}" type="presParOf" srcId="{623DA471-B1F7-4EBE-8320-4C6D73C93726}" destId="{E7F8356A-C71C-4333-9E3E-8A2D29B24BE7}" srcOrd="1" destOrd="0" presId="urn:microsoft.com/office/officeart/2005/8/layout/hierarchy1"/>
    <dgm:cxn modelId="{2995D460-8855-4D93-9CB2-EFE395E42BA2}" type="presParOf" srcId="{70DA65F3-12E7-4714-96E7-788076AB5E4B}" destId="{718E4708-930A-4F6E-A1E5-252804239776}" srcOrd="1" destOrd="0" presId="urn:microsoft.com/office/officeart/2005/8/layout/hierarchy1"/>
    <dgm:cxn modelId="{7C4409B3-63DF-48A2-B23D-67C04B8EA85A}" type="presParOf" srcId="{718E4708-930A-4F6E-A1E5-252804239776}" destId="{8AB8703C-8903-48B3-A649-B636EA11CD0A}" srcOrd="0" destOrd="0" presId="urn:microsoft.com/office/officeart/2005/8/layout/hierarchy1"/>
    <dgm:cxn modelId="{04F48745-5D37-4CB1-8F5F-14E884B4AA18}" type="presParOf" srcId="{718E4708-930A-4F6E-A1E5-252804239776}" destId="{72175A08-DB5C-420F-9937-D730508D368C}" srcOrd="1" destOrd="0" presId="urn:microsoft.com/office/officeart/2005/8/layout/hierarchy1"/>
    <dgm:cxn modelId="{7374D455-C61C-4FCB-918B-1F09F23956E2}" type="presParOf" srcId="{72175A08-DB5C-420F-9937-D730508D368C}" destId="{83040742-B942-4C5E-A509-006C254394D0}" srcOrd="0" destOrd="0" presId="urn:microsoft.com/office/officeart/2005/8/layout/hierarchy1"/>
    <dgm:cxn modelId="{28C9698E-DDF9-4F43-88BF-CE6F92A63CD1}" type="presParOf" srcId="{83040742-B942-4C5E-A509-006C254394D0}" destId="{0DD23B8F-CD52-4EF0-A25C-7F75674A7FE8}" srcOrd="0" destOrd="0" presId="urn:microsoft.com/office/officeart/2005/8/layout/hierarchy1"/>
    <dgm:cxn modelId="{08C347BB-3379-4D4A-A345-2B1805475F4F}" type="presParOf" srcId="{83040742-B942-4C5E-A509-006C254394D0}" destId="{2A401F35-5BA8-40C9-8A27-1D7517552F71}" srcOrd="1" destOrd="0" presId="urn:microsoft.com/office/officeart/2005/8/layout/hierarchy1"/>
    <dgm:cxn modelId="{296EF2F1-B976-4618-BCC7-B63D5B82FCAD}" type="presParOf" srcId="{72175A08-DB5C-420F-9937-D730508D368C}" destId="{2C46E292-FC11-41B1-B734-623934279E57}" srcOrd="1" destOrd="0" presId="urn:microsoft.com/office/officeart/2005/8/layout/hierarchy1"/>
    <dgm:cxn modelId="{7DE2E22F-0DD9-4E21-9B46-D33D2814AF8F}" type="presParOf" srcId="{718E4708-930A-4F6E-A1E5-252804239776}" destId="{025D225B-8EF8-4F24-9824-8937F4994C4E}" srcOrd="2" destOrd="0" presId="urn:microsoft.com/office/officeart/2005/8/layout/hierarchy1"/>
    <dgm:cxn modelId="{1FA3E476-3AB6-4109-BC6B-198D7C9561DC}" type="presParOf" srcId="{718E4708-930A-4F6E-A1E5-252804239776}" destId="{E977D147-8368-44D6-B492-908A0CE65CBE}" srcOrd="3" destOrd="0" presId="urn:microsoft.com/office/officeart/2005/8/layout/hierarchy1"/>
    <dgm:cxn modelId="{3AA869DF-5A9F-4C57-8466-AD7C851CAEA3}" type="presParOf" srcId="{E977D147-8368-44D6-B492-908A0CE65CBE}" destId="{7B205D52-696D-4C3F-B22A-BBAD0041F8F5}" srcOrd="0" destOrd="0" presId="urn:microsoft.com/office/officeart/2005/8/layout/hierarchy1"/>
    <dgm:cxn modelId="{0F72E978-5A6E-4655-9C21-C7C741A8347F}" type="presParOf" srcId="{7B205D52-696D-4C3F-B22A-BBAD0041F8F5}" destId="{0F7B726A-4ECE-4EFF-AEBF-2F6DD563957E}" srcOrd="0" destOrd="0" presId="urn:microsoft.com/office/officeart/2005/8/layout/hierarchy1"/>
    <dgm:cxn modelId="{0F040D11-4C1F-441F-A49B-E5371A45F419}" type="presParOf" srcId="{7B205D52-696D-4C3F-B22A-BBAD0041F8F5}" destId="{30F9B0FE-22DA-4306-898B-BC984BF06083}" srcOrd="1" destOrd="0" presId="urn:microsoft.com/office/officeart/2005/8/layout/hierarchy1"/>
    <dgm:cxn modelId="{02F0B0FC-C784-45F9-96D1-840301A1F254}" type="presParOf" srcId="{E977D147-8368-44D6-B492-908A0CE65CBE}" destId="{35457F76-9307-4C19-92C3-2EAF2AC2795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DD1ED1-CCD1-4221-8FF4-B02673F4CF3F}" type="doc">
      <dgm:prSet loTypeId="urn:microsoft.com/office/officeart/2005/8/layout/hierarchy1" loCatId="hierarchy" qsTypeId="urn:microsoft.com/office/officeart/2005/8/quickstyle/simple5" qsCatId="simple" csTypeId="urn:microsoft.com/office/officeart/2005/8/colors/accent3_2" csCatId="accent3" phldr="1"/>
      <dgm:spPr/>
      <dgm:t>
        <a:bodyPr/>
        <a:lstStyle/>
        <a:p>
          <a:endParaRPr lang="en-US"/>
        </a:p>
      </dgm:t>
    </dgm:pt>
    <dgm:pt modelId="{16EB1371-CB5F-4B37-A5E7-BC77FB682E0B}">
      <dgm:prSet phldrT="[Text]" custT="1"/>
      <dgm:spPr/>
      <dgm:t>
        <a:bodyPr/>
        <a:lstStyle/>
        <a:p>
          <a:r>
            <a:rPr lang="en-US" sz="1200"/>
            <a:t>Azure resource group and Windows image</a:t>
          </a:r>
        </a:p>
      </dgm:t>
    </dgm:pt>
    <dgm:pt modelId="{7027A0A8-3C1A-4E36-B2FD-4AB5D7152420}" type="parTrans" cxnId="{BAB711FB-C30F-4AA6-B8AC-620113775FE4}">
      <dgm:prSet/>
      <dgm:spPr/>
      <dgm:t>
        <a:bodyPr/>
        <a:lstStyle/>
        <a:p>
          <a:endParaRPr lang="en-US" sz="1200"/>
        </a:p>
      </dgm:t>
    </dgm:pt>
    <dgm:pt modelId="{A84DD474-AA8A-4CBB-84E6-8804EA729C0A}" type="sibTrans" cxnId="{BAB711FB-C30F-4AA6-B8AC-620113775FE4}">
      <dgm:prSet/>
      <dgm:spPr/>
      <dgm:t>
        <a:bodyPr/>
        <a:lstStyle/>
        <a:p>
          <a:endParaRPr lang="en-US" sz="1200"/>
        </a:p>
      </dgm:t>
    </dgm:pt>
    <dgm:pt modelId="{2D12991A-320A-4A60-A404-1E98DB85D96A}">
      <dgm:prSet phldrT="[Text]" custT="1"/>
      <dgm:spPr/>
      <dgm:t>
        <a:bodyPr/>
        <a:lstStyle/>
        <a:p>
          <a:r>
            <a:rPr lang="en-US" sz="1200"/>
            <a:t>VM</a:t>
          </a:r>
        </a:p>
      </dgm:t>
    </dgm:pt>
    <dgm:pt modelId="{FFBFBD64-0701-4257-B0C4-B4F84A2FDD93}" type="parTrans" cxnId="{169307EF-201B-48F9-9FBE-315A3C1B2ED2}">
      <dgm:prSet/>
      <dgm:spPr/>
      <dgm:t>
        <a:bodyPr/>
        <a:lstStyle/>
        <a:p>
          <a:endParaRPr lang="en-US" sz="1200"/>
        </a:p>
      </dgm:t>
    </dgm:pt>
    <dgm:pt modelId="{4CB37C9B-3087-4056-80AA-47AF32B3D1EF}" type="sibTrans" cxnId="{169307EF-201B-48F9-9FBE-315A3C1B2ED2}">
      <dgm:prSet/>
      <dgm:spPr/>
      <dgm:t>
        <a:bodyPr/>
        <a:lstStyle/>
        <a:p>
          <a:endParaRPr lang="en-US" sz="1200"/>
        </a:p>
      </dgm:t>
    </dgm:pt>
    <dgm:pt modelId="{57227B85-4576-4D62-8383-4959597535A2}">
      <dgm:prSet phldrT="[Text]" custT="1"/>
      <dgm:spPr/>
      <dgm:t>
        <a:bodyPr/>
        <a:lstStyle/>
        <a:p>
          <a:r>
            <a:rPr lang="en-US" sz="1200"/>
            <a:t>Subset of apps on image</a:t>
          </a:r>
        </a:p>
      </dgm:t>
    </dgm:pt>
    <dgm:pt modelId="{30EE6C8B-AC6B-4F0C-B2AD-D67AF65D1303}" type="parTrans" cxnId="{09706AC9-409D-4588-82F3-B9707134250A}">
      <dgm:prSet/>
      <dgm:spPr/>
      <dgm:t>
        <a:bodyPr/>
        <a:lstStyle/>
        <a:p>
          <a:endParaRPr lang="en-US" sz="1200"/>
        </a:p>
      </dgm:t>
    </dgm:pt>
    <dgm:pt modelId="{18A5AAEA-8FAE-4D24-AC76-0A0FB2E7A5C6}" type="sibTrans" cxnId="{09706AC9-409D-4588-82F3-B9707134250A}">
      <dgm:prSet/>
      <dgm:spPr/>
      <dgm:t>
        <a:bodyPr/>
        <a:lstStyle/>
        <a:p>
          <a:endParaRPr lang="en-US" sz="1200"/>
        </a:p>
      </dgm:t>
    </dgm:pt>
    <dgm:pt modelId="{D45AFFE4-6D25-45F7-A867-7708D5E37ABF}">
      <dgm:prSet phldrT="[Text]" custT="1"/>
      <dgm:spPr/>
      <dgm:t>
        <a:bodyPr/>
        <a:lstStyle/>
        <a:p>
          <a:r>
            <a:rPr lang="en-US" sz="1200"/>
            <a:t>Published Windows application</a:t>
          </a:r>
        </a:p>
      </dgm:t>
    </dgm:pt>
    <dgm:pt modelId="{0A0C3F7D-2B79-4774-B735-996F735DF0BB}" type="parTrans" cxnId="{A1E8DDE7-BA1B-4490-B7F4-AD12265AA790}">
      <dgm:prSet/>
      <dgm:spPr/>
      <dgm:t>
        <a:bodyPr/>
        <a:lstStyle/>
        <a:p>
          <a:endParaRPr lang="en-US" sz="1200"/>
        </a:p>
      </dgm:t>
    </dgm:pt>
    <dgm:pt modelId="{51DF911C-FD72-4910-B450-DACB7059D091}" type="sibTrans" cxnId="{A1E8DDE7-BA1B-4490-B7F4-AD12265AA790}">
      <dgm:prSet/>
      <dgm:spPr/>
      <dgm:t>
        <a:bodyPr/>
        <a:lstStyle/>
        <a:p>
          <a:endParaRPr lang="en-US" sz="1200"/>
        </a:p>
      </dgm:t>
    </dgm:pt>
    <dgm:pt modelId="{DFA7464F-99E4-4E3C-826D-C8B1D9B610C4}">
      <dgm:prSet phldrT="[Text]" custT="1"/>
      <dgm:spPr/>
      <dgm:t>
        <a:bodyPr/>
        <a:lstStyle/>
        <a:p>
          <a:r>
            <a:rPr lang="en-US" sz="1200"/>
            <a:t>Azure AD tenant + subscription</a:t>
          </a:r>
        </a:p>
      </dgm:t>
    </dgm:pt>
    <dgm:pt modelId="{CEFA2B6C-A578-474F-94CE-C1ECE31E2B8C}" type="parTrans" cxnId="{60284B48-22AF-4546-A2E7-C676F9A4729D}">
      <dgm:prSet/>
      <dgm:spPr/>
      <dgm:t>
        <a:bodyPr/>
        <a:lstStyle/>
        <a:p>
          <a:endParaRPr lang="en-US" sz="1200"/>
        </a:p>
      </dgm:t>
    </dgm:pt>
    <dgm:pt modelId="{E07FB337-4A47-49AA-AD1E-8132F3D33249}" type="sibTrans" cxnId="{60284B48-22AF-4546-A2E7-C676F9A4729D}">
      <dgm:prSet/>
      <dgm:spPr/>
      <dgm:t>
        <a:bodyPr/>
        <a:lstStyle/>
        <a:p>
          <a:endParaRPr lang="en-US" sz="1200"/>
        </a:p>
      </dgm:t>
    </dgm:pt>
    <dgm:pt modelId="{3B4FE289-DC1F-4580-A05D-E5A3C3B5A975}">
      <dgm:prSet phldrT="[Text]" custT="1"/>
      <dgm:spPr/>
      <dgm:t>
        <a:bodyPr/>
        <a:lstStyle/>
        <a:p>
          <a:r>
            <a:rPr lang="en-US" sz="1200"/>
            <a:t>Published Windows desktop</a:t>
          </a:r>
        </a:p>
      </dgm:t>
    </dgm:pt>
    <dgm:pt modelId="{DFE2E0CF-25DF-452E-940C-C826E1E5A7E4}" type="parTrans" cxnId="{32B96882-E3F0-4E21-BE77-1C416FEB225C}">
      <dgm:prSet/>
      <dgm:spPr/>
      <dgm:t>
        <a:bodyPr/>
        <a:lstStyle/>
        <a:p>
          <a:endParaRPr lang="en-US" sz="1200"/>
        </a:p>
      </dgm:t>
    </dgm:pt>
    <dgm:pt modelId="{BCC51170-8E2D-4765-80A9-E55A38A7B611}" type="sibTrans" cxnId="{32B96882-E3F0-4E21-BE77-1C416FEB225C}">
      <dgm:prSet/>
      <dgm:spPr/>
      <dgm:t>
        <a:bodyPr/>
        <a:lstStyle/>
        <a:p>
          <a:endParaRPr lang="en-US" sz="1200"/>
        </a:p>
      </dgm:t>
    </dgm:pt>
    <dgm:pt modelId="{E9A5103B-E74F-4D82-8FBF-3BCD1F54E4AE}">
      <dgm:prSet phldrT="[Text]" custT="1"/>
      <dgm:spPr/>
      <dgm:t>
        <a:bodyPr/>
        <a:lstStyle/>
        <a:p>
          <a:r>
            <a:rPr lang="en-US" sz="1200">
              <a:cs typeface="Segoe UI Semibold"/>
            </a:rPr>
            <a:t>Signed-in </a:t>
          </a:r>
          <a:r>
            <a:rPr lang="en-US" sz="1200"/>
            <a:t>user</a:t>
          </a:r>
        </a:p>
      </dgm:t>
    </dgm:pt>
    <dgm:pt modelId="{34B88F0E-84E4-45E6-8D33-94508F715D6F}" type="parTrans" cxnId="{BFBE0E39-384E-46DA-9EF2-4B5360B7E4BF}">
      <dgm:prSet/>
      <dgm:spPr/>
      <dgm:t>
        <a:bodyPr/>
        <a:lstStyle/>
        <a:p>
          <a:endParaRPr lang="en-US" sz="1200"/>
        </a:p>
      </dgm:t>
    </dgm:pt>
    <dgm:pt modelId="{7FABDA06-C9B9-4AE2-954D-262A10EF30BF}" type="sibTrans" cxnId="{BFBE0E39-384E-46DA-9EF2-4B5360B7E4BF}">
      <dgm:prSet/>
      <dgm:spPr/>
      <dgm:t>
        <a:bodyPr/>
        <a:lstStyle/>
        <a:p>
          <a:endParaRPr lang="en-US" sz="1200"/>
        </a:p>
      </dgm:t>
    </dgm:pt>
    <dgm:pt modelId="{1F04EB27-46F8-4F25-B371-5F09404BEC36}" type="pres">
      <dgm:prSet presAssocID="{A9DD1ED1-CCD1-4221-8FF4-B02673F4CF3F}" presName="hierChild1" presStyleCnt="0">
        <dgm:presLayoutVars>
          <dgm:chPref val="1"/>
          <dgm:dir/>
          <dgm:animOne val="branch"/>
          <dgm:animLvl val="lvl"/>
          <dgm:resizeHandles/>
        </dgm:presLayoutVars>
      </dgm:prSet>
      <dgm:spPr/>
    </dgm:pt>
    <dgm:pt modelId="{DA4C101E-B44D-4278-903C-A586199F4FA5}" type="pres">
      <dgm:prSet presAssocID="{DFA7464F-99E4-4E3C-826D-C8B1D9B610C4}" presName="hierRoot1" presStyleCnt="0"/>
      <dgm:spPr/>
    </dgm:pt>
    <dgm:pt modelId="{3C5BDA90-EEF3-4F15-87DE-FD46EE4EE888}" type="pres">
      <dgm:prSet presAssocID="{DFA7464F-99E4-4E3C-826D-C8B1D9B610C4}" presName="composite" presStyleCnt="0"/>
      <dgm:spPr/>
    </dgm:pt>
    <dgm:pt modelId="{F1112223-EB7B-4B07-A066-D62F5E1B710F}" type="pres">
      <dgm:prSet presAssocID="{DFA7464F-99E4-4E3C-826D-C8B1D9B610C4}" presName="background" presStyleLbl="node0" presStyleIdx="0" presStyleCnt="1"/>
      <dgm:spPr/>
    </dgm:pt>
    <dgm:pt modelId="{8B57AB67-CA21-4B14-B9EA-87AE84F524EA}" type="pres">
      <dgm:prSet presAssocID="{DFA7464F-99E4-4E3C-826D-C8B1D9B610C4}" presName="text" presStyleLbl="fgAcc0" presStyleIdx="0" presStyleCnt="1">
        <dgm:presLayoutVars>
          <dgm:chPref val="3"/>
        </dgm:presLayoutVars>
      </dgm:prSet>
      <dgm:spPr/>
    </dgm:pt>
    <dgm:pt modelId="{7C5BAB2B-BB97-4F11-BD7A-67BBE107E9C9}" type="pres">
      <dgm:prSet presAssocID="{DFA7464F-99E4-4E3C-826D-C8B1D9B610C4}" presName="hierChild2" presStyleCnt="0"/>
      <dgm:spPr/>
    </dgm:pt>
    <dgm:pt modelId="{21EB652F-7B39-4043-ACCC-50A89B55D790}" type="pres">
      <dgm:prSet presAssocID="{7027A0A8-3C1A-4E36-B2FD-4AB5D7152420}" presName="Name10" presStyleLbl="parChTrans1D2" presStyleIdx="0" presStyleCnt="1"/>
      <dgm:spPr/>
    </dgm:pt>
    <dgm:pt modelId="{5DFBA757-D4EF-4547-A642-733FB7D2343F}" type="pres">
      <dgm:prSet presAssocID="{16EB1371-CB5F-4B37-A5E7-BC77FB682E0B}" presName="hierRoot2" presStyleCnt="0"/>
      <dgm:spPr/>
    </dgm:pt>
    <dgm:pt modelId="{B49D25E2-71D8-446A-B865-63A3D22C9FF3}" type="pres">
      <dgm:prSet presAssocID="{16EB1371-CB5F-4B37-A5E7-BC77FB682E0B}" presName="composite2" presStyleCnt="0"/>
      <dgm:spPr/>
    </dgm:pt>
    <dgm:pt modelId="{979D2B9D-E8F6-40E7-B4B1-E688F58C2B66}" type="pres">
      <dgm:prSet presAssocID="{16EB1371-CB5F-4B37-A5E7-BC77FB682E0B}" presName="background2" presStyleLbl="node2" presStyleIdx="0" presStyleCnt="1"/>
      <dgm:spPr/>
    </dgm:pt>
    <dgm:pt modelId="{00D8997B-C7BB-4338-8508-368A7035A322}" type="pres">
      <dgm:prSet presAssocID="{16EB1371-CB5F-4B37-A5E7-BC77FB682E0B}" presName="text2" presStyleLbl="fgAcc2" presStyleIdx="0" presStyleCnt="1">
        <dgm:presLayoutVars>
          <dgm:chPref val="3"/>
        </dgm:presLayoutVars>
      </dgm:prSet>
      <dgm:spPr/>
    </dgm:pt>
    <dgm:pt modelId="{2DE470A4-D0EF-495E-9CBE-E87F437DFBA3}" type="pres">
      <dgm:prSet presAssocID="{16EB1371-CB5F-4B37-A5E7-BC77FB682E0B}" presName="hierChild3" presStyleCnt="0"/>
      <dgm:spPr/>
    </dgm:pt>
    <dgm:pt modelId="{8419B3D7-9D24-417E-BC46-4CEA5FE042A1}" type="pres">
      <dgm:prSet presAssocID="{FFBFBD64-0701-4257-B0C4-B4F84A2FDD93}" presName="Name17" presStyleLbl="parChTrans1D3" presStyleIdx="0" presStyleCnt="2"/>
      <dgm:spPr/>
    </dgm:pt>
    <dgm:pt modelId="{EAECD13C-367C-44F9-811C-6A069B7F40E4}" type="pres">
      <dgm:prSet presAssocID="{2D12991A-320A-4A60-A404-1E98DB85D96A}" presName="hierRoot3" presStyleCnt="0"/>
      <dgm:spPr/>
    </dgm:pt>
    <dgm:pt modelId="{59FA956A-2AB7-4377-BF08-362968D9354F}" type="pres">
      <dgm:prSet presAssocID="{2D12991A-320A-4A60-A404-1E98DB85D96A}" presName="composite3" presStyleCnt="0"/>
      <dgm:spPr/>
    </dgm:pt>
    <dgm:pt modelId="{0D3F5509-CC47-4E53-A676-E9EBDF60A330}" type="pres">
      <dgm:prSet presAssocID="{2D12991A-320A-4A60-A404-1E98DB85D96A}" presName="background3" presStyleLbl="node3" presStyleIdx="0" presStyleCnt="2"/>
      <dgm:spPr/>
    </dgm:pt>
    <dgm:pt modelId="{999CC6C6-7F5C-479F-B287-FA9168439BC2}" type="pres">
      <dgm:prSet presAssocID="{2D12991A-320A-4A60-A404-1E98DB85D96A}" presName="text3" presStyleLbl="fgAcc3" presStyleIdx="0" presStyleCnt="2">
        <dgm:presLayoutVars>
          <dgm:chPref val="3"/>
        </dgm:presLayoutVars>
      </dgm:prSet>
      <dgm:spPr/>
    </dgm:pt>
    <dgm:pt modelId="{2B9FFAA7-A5D0-4160-88DE-622C9B6874EB}" type="pres">
      <dgm:prSet presAssocID="{2D12991A-320A-4A60-A404-1E98DB85D96A}" presName="hierChild4" presStyleCnt="0"/>
      <dgm:spPr/>
    </dgm:pt>
    <dgm:pt modelId="{8ECC2407-C1A4-43F1-9F51-E19D15692476}" type="pres">
      <dgm:prSet presAssocID="{34B88F0E-84E4-45E6-8D33-94508F715D6F}" presName="Name23" presStyleLbl="parChTrans1D4" presStyleIdx="0" presStyleCnt="3"/>
      <dgm:spPr/>
    </dgm:pt>
    <dgm:pt modelId="{6762415A-907C-4D01-8020-48FAD8BEE22C}" type="pres">
      <dgm:prSet presAssocID="{E9A5103B-E74F-4D82-8FBF-3BCD1F54E4AE}" presName="hierRoot4" presStyleCnt="0"/>
      <dgm:spPr/>
    </dgm:pt>
    <dgm:pt modelId="{F717675C-83C8-4FC9-A133-9D2ED93B8725}" type="pres">
      <dgm:prSet presAssocID="{E9A5103B-E74F-4D82-8FBF-3BCD1F54E4AE}" presName="composite4" presStyleCnt="0"/>
      <dgm:spPr/>
    </dgm:pt>
    <dgm:pt modelId="{C3249CB6-A2DA-4679-AB98-2FA767D04C06}" type="pres">
      <dgm:prSet presAssocID="{E9A5103B-E74F-4D82-8FBF-3BCD1F54E4AE}" presName="background4" presStyleLbl="node4" presStyleIdx="0" presStyleCnt="3"/>
      <dgm:spPr/>
    </dgm:pt>
    <dgm:pt modelId="{35A66EFA-B088-4F91-8A26-798452D3EDE1}" type="pres">
      <dgm:prSet presAssocID="{E9A5103B-E74F-4D82-8FBF-3BCD1F54E4AE}" presName="text4" presStyleLbl="fgAcc4" presStyleIdx="0" presStyleCnt="3">
        <dgm:presLayoutVars>
          <dgm:chPref val="3"/>
        </dgm:presLayoutVars>
      </dgm:prSet>
      <dgm:spPr/>
    </dgm:pt>
    <dgm:pt modelId="{FA813555-8835-4B9A-B895-4B9AA3B3D456}" type="pres">
      <dgm:prSet presAssocID="{E9A5103B-E74F-4D82-8FBF-3BCD1F54E4AE}" presName="hierChild5" presStyleCnt="0"/>
      <dgm:spPr/>
    </dgm:pt>
    <dgm:pt modelId="{35A280B0-379B-40CE-BB03-668B9F6DFC78}" type="pres">
      <dgm:prSet presAssocID="{30EE6C8B-AC6B-4F0C-B2AD-D67AF65D1303}" presName="Name17" presStyleLbl="parChTrans1D3" presStyleIdx="1" presStyleCnt="2"/>
      <dgm:spPr/>
    </dgm:pt>
    <dgm:pt modelId="{F2940919-863D-4B59-AFCF-D1C547188872}" type="pres">
      <dgm:prSet presAssocID="{57227B85-4576-4D62-8383-4959597535A2}" presName="hierRoot3" presStyleCnt="0"/>
      <dgm:spPr/>
    </dgm:pt>
    <dgm:pt modelId="{8B6AF000-5815-442D-AB76-DAB12A9C8C0D}" type="pres">
      <dgm:prSet presAssocID="{57227B85-4576-4D62-8383-4959597535A2}" presName="composite3" presStyleCnt="0"/>
      <dgm:spPr/>
    </dgm:pt>
    <dgm:pt modelId="{C852EEAD-EF67-4F17-AD86-7FD600D9FF5D}" type="pres">
      <dgm:prSet presAssocID="{57227B85-4576-4D62-8383-4959597535A2}" presName="background3" presStyleLbl="node3" presStyleIdx="1" presStyleCnt="2"/>
      <dgm:spPr/>
    </dgm:pt>
    <dgm:pt modelId="{6CFC4C7D-4237-4231-A666-3B43A0E04425}" type="pres">
      <dgm:prSet presAssocID="{57227B85-4576-4D62-8383-4959597535A2}" presName="text3" presStyleLbl="fgAcc3" presStyleIdx="1" presStyleCnt="2">
        <dgm:presLayoutVars>
          <dgm:chPref val="3"/>
        </dgm:presLayoutVars>
      </dgm:prSet>
      <dgm:spPr/>
    </dgm:pt>
    <dgm:pt modelId="{A9544773-882A-4801-BEFC-4BF029B5AC2B}" type="pres">
      <dgm:prSet presAssocID="{57227B85-4576-4D62-8383-4959597535A2}" presName="hierChild4" presStyleCnt="0"/>
      <dgm:spPr/>
    </dgm:pt>
    <dgm:pt modelId="{8AB8703C-8903-48B3-A649-B636EA11CD0A}" type="pres">
      <dgm:prSet presAssocID="{0A0C3F7D-2B79-4774-B735-996F735DF0BB}" presName="Name23" presStyleLbl="parChTrans1D4" presStyleIdx="1" presStyleCnt="3"/>
      <dgm:spPr/>
    </dgm:pt>
    <dgm:pt modelId="{72175A08-DB5C-420F-9937-D730508D368C}" type="pres">
      <dgm:prSet presAssocID="{D45AFFE4-6D25-45F7-A867-7708D5E37ABF}" presName="hierRoot4" presStyleCnt="0"/>
      <dgm:spPr/>
    </dgm:pt>
    <dgm:pt modelId="{83040742-B942-4C5E-A509-006C254394D0}" type="pres">
      <dgm:prSet presAssocID="{D45AFFE4-6D25-45F7-A867-7708D5E37ABF}" presName="composite4" presStyleCnt="0"/>
      <dgm:spPr/>
    </dgm:pt>
    <dgm:pt modelId="{0DD23B8F-CD52-4EF0-A25C-7F75674A7FE8}" type="pres">
      <dgm:prSet presAssocID="{D45AFFE4-6D25-45F7-A867-7708D5E37ABF}" presName="background4" presStyleLbl="node4" presStyleIdx="1" presStyleCnt="3"/>
      <dgm:spPr/>
    </dgm:pt>
    <dgm:pt modelId="{2A401F35-5BA8-40C9-8A27-1D7517552F71}" type="pres">
      <dgm:prSet presAssocID="{D45AFFE4-6D25-45F7-A867-7708D5E37ABF}" presName="text4" presStyleLbl="fgAcc4" presStyleIdx="1" presStyleCnt="3">
        <dgm:presLayoutVars>
          <dgm:chPref val="3"/>
        </dgm:presLayoutVars>
      </dgm:prSet>
      <dgm:spPr/>
    </dgm:pt>
    <dgm:pt modelId="{2C46E292-FC11-41B1-B734-623934279E57}" type="pres">
      <dgm:prSet presAssocID="{D45AFFE4-6D25-45F7-A867-7708D5E37ABF}" presName="hierChild5" presStyleCnt="0"/>
      <dgm:spPr/>
    </dgm:pt>
    <dgm:pt modelId="{025D225B-8EF8-4F24-9824-8937F4994C4E}" type="pres">
      <dgm:prSet presAssocID="{DFE2E0CF-25DF-452E-940C-C826E1E5A7E4}" presName="Name23" presStyleLbl="parChTrans1D4" presStyleIdx="2" presStyleCnt="3"/>
      <dgm:spPr/>
    </dgm:pt>
    <dgm:pt modelId="{E977D147-8368-44D6-B492-908A0CE65CBE}" type="pres">
      <dgm:prSet presAssocID="{3B4FE289-DC1F-4580-A05D-E5A3C3B5A975}" presName="hierRoot4" presStyleCnt="0"/>
      <dgm:spPr/>
    </dgm:pt>
    <dgm:pt modelId="{7B205D52-696D-4C3F-B22A-BBAD0041F8F5}" type="pres">
      <dgm:prSet presAssocID="{3B4FE289-DC1F-4580-A05D-E5A3C3B5A975}" presName="composite4" presStyleCnt="0"/>
      <dgm:spPr/>
    </dgm:pt>
    <dgm:pt modelId="{0F7B726A-4ECE-4EFF-AEBF-2F6DD563957E}" type="pres">
      <dgm:prSet presAssocID="{3B4FE289-DC1F-4580-A05D-E5A3C3B5A975}" presName="background4" presStyleLbl="node4" presStyleIdx="2" presStyleCnt="3"/>
      <dgm:spPr/>
    </dgm:pt>
    <dgm:pt modelId="{30F9B0FE-22DA-4306-898B-BC984BF06083}" type="pres">
      <dgm:prSet presAssocID="{3B4FE289-DC1F-4580-A05D-E5A3C3B5A975}" presName="text4" presStyleLbl="fgAcc4" presStyleIdx="2" presStyleCnt="3">
        <dgm:presLayoutVars>
          <dgm:chPref val="3"/>
        </dgm:presLayoutVars>
      </dgm:prSet>
      <dgm:spPr/>
    </dgm:pt>
    <dgm:pt modelId="{35457F76-9307-4C19-92C3-2EAF2AC2795E}" type="pres">
      <dgm:prSet presAssocID="{3B4FE289-DC1F-4580-A05D-E5A3C3B5A975}" presName="hierChild5" presStyleCnt="0"/>
      <dgm:spPr/>
    </dgm:pt>
  </dgm:ptLst>
  <dgm:cxnLst>
    <dgm:cxn modelId="{ECEE7718-C03D-432A-8C6A-661D5ADB6786}" type="presOf" srcId="{DFE2E0CF-25DF-452E-940C-C826E1E5A7E4}" destId="{025D225B-8EF8-4F24-9824-8937F4994C4E}" srcOrd="0" destOrd="0" presId="urn:microsoft.com/office/officeart/2005/8/layout/hierarchy1"/>
    <dgm:cxn modelId="{AE94991E-A0AC-4327-879A-E04D85A06F4A}" type="presOf" srcId="{34B88F0E-84E4-45E6-8D33-94508F715D6F}" destId="{8ECC2407-C1A4-43F1-9F51-E19D15692476}" srcOrd="0" destOrd="0" presId="urn:microsoft.com/office/officeart/2005/8/layout/hierarchy1"/>
    <dgm:cxn modelId="{BFBE0E39-384E-46DA-9EF2-4B5360B7E4BF}" srcId="{2D12991A-320A-4A60-A404-1E98DB85D96A}" destId="{E9A5103B-E74F-4D82-8FBF-3BCD1F54E4AE}" srcOrd="0" destOrd="0" parTransId="{34B88F0E-84E4-45E6-8D33-94508F715D6F}" sibTransId="{7FABDA06-C9B9-4AE2-954D-262A10EF30BF}"/>
    <dgm:cxn modelId="{3DBF3C5C-64F9-4234-94AE-D12EBB1B60F5}" type="presOf" srcId="{7027A0A8-3C1A-4E36-B2FD-4AB5D7152420}" destId="{21EB652F-7B39-4043-ACCC-50A89B55D790}" srcOrd="0" destOrd="0" presId="urn:microsoft.com/office/officeart/2005/8/layout/hierarchy1"/>
    <dgm:cxn modelId="{4B331C45-019C-4A4B-80B0-EAA2FB83CE39}" type="presOf" srcId="{A9DD1ED1-CCD1-4221-8FF4-B02673F4CF3F}" destId="{1F04EB27-46F8-4F25-B371-5F09404BEC36}" srcOrd="0" destOrd="0" presId="urn:microsoft.com/office/officeart/2005/8/layout/hierarchy1"/>
    <dgm:cxn modelId="{4C40E345-BEE6-4B69-9F5C-08FEB79B1F7A}" type="presOf" srcId="{D45AFFE4-6D25-45F7-A867-7708D5E37ABF}" destId="{2A401F35-5BA8-40C9-8A27-1D7517552F71}" srcOrd="0" destOrd="0" presId="urn:microsoft.com/office/officeart/2005/8/layout/hierarchy1"/>
    <dgm:cxn modelId="{60284B48-22AF-4546-A2E7-C676F9A4729D}" srcId="{A9DD1ED1-CCD1-4221-8FF4-B02673F4CF3F}" destId="{DFA7464F-99E4-4E3C-826D-C8B1D9B610C4}" srcOrd="0" destOrd="0" parTransId="{CEFA2B6C-A578-474F-94CE-C1ECE31E2B8C}" sibTransId="{E07FB337-4A47-49AA-AD1E-8132F3D33249}"/>
    <dgm:cxn modelId="{E974874A-ED96-4659-A659-C0B47A1D648D}" type="presOf" srcId="{57227B85-4576-4D62-8383-4959597535A2}" destId="{6CFC4C7D-4237-4231-A666-3B43A0E04425}" srcOrd="0" destOrd="0" presId="urn:microsoft.com/office/officeart/2005/8/layout/hierarchy1"/>
    <dgm:cxn modelId="{6DE59855-7A21-4E77-B9DD-560CA8149BFE}" type="presOf" srcId="{DFA7464F-99E4-4E3C-826D-C8B1D9B610C4}" destId="{8B57AB67-CA21-4B14-B9EA-87AE84F524EA}" srcOrd="0" destOrd="0" presId="urn:microsoft.com/office/officeart/2005/8/layout/hierarchy1"/>
    <dgm:cxn modelId="{A59B2B7C-A7BE-471D-853B-14978380BAD7}" type="presOf" srcId="{16EB1371-CB5F-4B37-A5E7-BC77FB682E0B}" destId="{00D8997B-C7BB-4338-8508-368A7035A322}" srcOrd="0" destOrd="0" presId="urn:microsoft.com/office/officeart/2005/8/layout/hierarchy1"/>
    <dgm:cxn modelId="{1015557E-B655-47AB-BDFF-08095F705561}" type="presOf" srcId="{E9A5103B-E74F-4D82-8FBF-3BCD1F54E4AE}" destId="{35A66EFA-B088-4F91-8A26-798452D3EDE1}" srcOrd="0" destOrd="0" presId="urn:microsoft.com/office/officeart/2005/8/layout/hierarchy1"/>
    <dgm:cxn modelId="{32B96882-E3F0-4E21-BE77-1C416FEB225C}" srcId="{57227B85-4576-4D62-8383-4959597535A2}" destId="{3B4FE289-DC1F-4580-A05D-E5A3C3B5A975}" srcOrd="1" destOrd="0" parTransId="{DFE2E0CF-25DF-452E-940C-C826E1E5A7E4}" sibTransId="{BCC51170-8E2D-4765-80A9-E55A38A7B611}"/>
    <dgm:cxn modelId="{7D3010A8-AC9E-4E36-9E62-1310E33C6665}" type="presOf" srcId="{0A0C3F7D-2B79-4774-B735-996F735DF0BB}" destId="{8AB8703C-8903-48B3-A649-B636EA11CD0A}" srcOrd="0" destOrd="0" presId="urn:microsoft.com/office/officeart/2005/8/layout/hierarchy1"/>
    <dgm:cxn modelId="{61DF4AAF-5355-4A2B-9DC0-33E58BC74BDF}" type="presOf" srcId="{2D12991A-320A-4A60-A404-1E98DB85D96A}" destId="{999CC6C6-7F5C-479F-B287-FA9168439BC2}" srcOrd="0" destOrd="0" presId="urn:microsoft.com/office/officeart/2005/8/layout/hierarchy1"/>
    <dgm:cxn modelId="{09706AC9-409D-4588-82F3-B9707134250A}" srcId="{16EB1371-CB5F-4B37-A5E7-BC77FB682E0B}" destId="{57227B85-4576-4D62-8383-4959597535A2}" srcOrd="1" destOrd="0" parTransId="{30EE6C8B-AC6B-4F0C-B2AD-D67AF65D1303}" sibTransId="{18A5AAEA-8FAE-4D24-AC76-0A0FB2E7A5C6}"/>
    <dgm:cxn modelId="{880065D4-2D2C-48FB-8CCC-B77455C99809}" type="presOf" srcId="{3B4FE289-DC1F-4580-A05D-E5A3C3B5A975}" destId="{30F9B0FE-22DA-4306-898B-BC984BF06083}" srcOrd="0" destOrd="0" presId="urn:microsoft.com/office/officeart/2005/8/layout/hierarchy1"/>
    <dgm:cxn modelId="{A1E8DDE7-BA1B-4490-B7F4-AD12265AA790}" srcId="{57227B85-4576-4D62-8383-4959597535A2}" destId="{D45AFFE4-6D25-45F7-A867-7708D5E37ABF}" srcOrd="0" destOrd="0" parTransId="{0A0C3F7D-2B79-4774-B735-996F735DF0BB}" sibTransId="{51DF911C-FD72-4910-B450-DACB7059D091}"/>
    <dgm:cxn modelId="{7C77ADE9-21F8-48F4-B330-2C28068CA1FF}" type="presOf" srcId="{30EE6C8B-AC6B-4F0C-B2AD-D67AF65D1303}" destId="{35A280B0-379B-40CE-BB03-668B9F6DFC78}" srcOrd="0" destOrd="0" presId="urn:microsoft.com/office/officeart/2005/8/layout/hierarchy1"/>
    <dgm:cxn modelId="{169307EF-201B-48F9-9FBE-315A3C1B2ED2}" srcId="{16EB1371-CB5F-4B37-A5E7-BC77FB682E0B}" destId="{2D12991A-320A-4A60-A404-1E98DB85D96A}" srcOrd="0" destOrd="0" parTransId="{FFBFBD64-0701-4257-B0C4-B4F84A2FDD93}" sibTransId="{4CB37C9B-3087-4056-80AA-47AF32B3D1EF}"/>
    <dgm:cxn modelId="{9EB5A4EF-2EA6-4102-821E-9DF9ADFC44A2}" type="presOf" srcId="{FFBFBD64-0701-4257-B0C4-B4F84A2FDD93}" destId="{8419B3D7-9D24-417E-BC46-4CEA5FE042A1}" srcOrd="0" destOrd="0" presId="urn:microsoft.com/office/officeart/2005/8/layout/hierarchy1"/>
    <dgm:cxn modelId="{BAB711FB-C30F-4AA6-B8AC-620113775FE4}" srcId="{DFA7464F-99E4-4E3C-826D-C8B1D9B610C4}" destId="{16EB1371-CB5F-4B37-A5E7-BC77FB682E0B}" srcOrd="0" destOrd="0" parTransId="{7027A0A8-3C1A-4E36-B2FD-4AB5D7152420}" sibTransId="{A84DD474-AA8A-4CBB-84E6-8804EA729C0A}"/>
    <dgm:cxn modelId="{2C40FB66-6E5E-4629-B54E-37AA2F76C728}" type="presParOf" srcId="{1F04EB27-46F8-4F25-B371-5F09404BEC36}" destId="{DA4C101E-B44D-4278-903C-A586199F4FA5}" srcOrd="0" destOrd="0" presId="urn:microsoft.com/office/officeart/2005/8/layout/hierarchy1"/>
    <dgm:cxn modelId="{43FF7819-E35E-43B8-9743-FF1AD22EB24C}" type="presParOf" srcId="{DA4C101E-B44D-4278-903C-A586199F4FA5}" destId="{3C5BDA90-EEF3-4F15-87DE-FD46EE4EE888}" srcOrd="0" destOrd="0" presId="urn:microsoft.com/office/officeart/2005/8/layout/hierarchy1"/>
    <dgm:cxn modelId="{D00C24EB-314B-4D88-92A9-854E76BFF3D5}" type="presParOf" srcId="{3C5BDA90-EEF3-4F15-87DE-FD46EE4EE888}" destId="{F1112223-EB7B-4B07-A066-D62F5E1B710F}" srcOrd="0" destOrd="0" presId="urn:microsoft.com/office/officeart/2005/8/layout/hierarchy1"/>
    <dgm:cxn modelId="{479795E8-4DC8-4375-BFF1-DCBE066F7C53}" type="presParOf" srcId="{3C5BDA90-EEF3-4F15-87DE-FD46EE4EE888}" destId="{8B57AB67-CA21-4B14-B9EA-87AE84F524EA}" srcOrd="1" destOrd="0" presId="urn:microsoft.com/office/officeart/2005/8/layout/hierarchy1"/>
    <dgm:cxn modelId="{7A1FE4FA-65EF-4241-8CA1-8097C1FAB17B}" type="presParOf" srcId="{DA4C101E-B44D-4278-903C-A586199F4FA5}" destId="{7C5BAB2B-BB97-4F11-BD7A-67BBE107E9C9}" srcOrd="1" destOrd="0" presId="urn:microsoft.com/office/officeart/2005/8/layout/hierarchy1"/>
    <dgm:cxn modelId="{7DFDBFD8-ECC5-426E-AEF1-96DED2CE0011}" type="presParOf" srcId="{7C5BAB2B-BB97-4F11-BD7A-67BBE107E9C9}" destId="{21EB652F-7B39-4043-ACCC-50A89B55D790}" srcOrd="0" destOrd="0" presId="urn:microsoft.com/office/officeart/2005/8/layout/hierarchy1"/>
    <dgm:cxn modelId="{4A7418FD-FF47-4991-95E9-514DEC55B426}" type="presParOf" srcId="{7C5BAB2B-BB97-4F11-BD7A-67BBE107E9C9}" destId="{5DFBA757-D4EF-4547-A642-733FB7D2343F}" srcOrd="1" destOrd="0" presId="urn:microsoft.com/office/officeart/2005/8/layout/hierarchy1"/>
    <dgm:cxn modelId="{48B722AF-370D-49EE-AB8F-190CFEAF2FDC}" type="presParOf" srcId="{5DFBA757-D4EF-4547-A642-733FB7D2343F}" destId="{B49D25E2-71D8-446A-B865-63A3D22C9FF3}" srcOrd="0" destOrd="0" presId="urn:microsoft.com/office/officeart/2005/8/layout/hierarchy1"/>
    <dgm:cxn modelId="{D3714986-496C-4A3B-99E3-B96747DBD80E}" type="presParOf" srcId="{B49D25E2-71D8-446A-B865-63A3D22C9FF3}" destId="{979D2B9D-E8F6-40E7-B4B1-E688F58C2B66}" srcOrd="0" destOrd="0" presId="urn:microsoft.com/office/officeart/2005/8/layout/hierarchy1"/>
    <dgm:cxn modelId="{AFC6A035-A969-477F-8939-ABB15EDC7D6E}" type="presParOf" srcId="{B49D25E2-71D8-446A-B865-63A3D22C9FF3}" destId="{00D8997B-C7BB-4338-8508-368A7035A322}" srcOrd="1" destOrd="0" presId="urn:microsoft.com/office/officeart/2005/8/layout/hierarchy1"/>
    <dgm:cxn modelId="{AD9EA2A3-3BB5-4303-BCC5-A7139CBB04CD}" type="presParOf" srcId="{5DFBA757-D4EF-4547-A642-733FB7D2343F}" destId="{2DE470A4-D0EF-495E-9CBE-E87F437DFBA3}" srcOrd="1" destOrd="0" presId="urn:microsoft.com/office/officeart/2005/8/layout/hierarchy1"/>
    <dgm:cxn modelId="{9268D4BC-7AEF-432C-82C5-DA68EE269E09}" type="presParOf" srcId="{2DE470A4-D0EF-495E-9CBE-E87F437DFBA3}" destId="{8419B3D7-9D24-417E-BC46-4CEA5FE042A1}" srcOrd="0" destOrd="0" presId="urn:microsoft.com/office/officeart/2005/8/layout/hierarchy1"/>
    <dgm:cxn modelId="{2D41334C-D107-4DD6-A4AD-99A78E04000F}" type="presParOf" srcId="{2DE470A4-D0EF-495E-9CBE-E87F437DFBA3}" destId="{EAECD13C-367C-44F9-811C-6A069B7F40E4}" srcOrd="1" destOrd="0" presId="urn:microsoft.com/office/officeart/2005/8/layout/hierarchy1"/>
    <dgm:cxn modelId="{C1B5A8DC-7F65-426D-A1F6-3CCD46CEA16D}" type="presParOf" srcId="{EAECD13C-367C-44F9-811C-6A069B7F40E4}" destId="{59FA956A-2AB7-4377-BF08-362968D9354F}" srcOrd="0" destOrd="0" presId="urn:microsoft.com/office/officeart/2005/8/layout/hierarchy1"/>
    <dgm:cxn modelId="{EB95BBAD-A0E9-493E-A2B9-64BFB5B2327F}" type="presParOf" srcId="{59FA956A-2AB7-4377-BF08-362968D9354F}" destId="{0D3F5509-CC47-4E53-A676-E9EBDF60A330}" srcOrd="0" destOrd="0" presId="urn:microsoft.com/office/officeart/2005/8/layout/hierarchy1"/>
    <dgm:cxn modelId="{756494E0-315B-4EFF-A1AC-50279D437D3E}" type="presParOf" srcId="{59FA956A-2AB7-4377-BF08-362968D9354F}" destId="{999CC6C6-7F5C-479F-B287-FA9168439BC2}" srcOrd="1" destOrd="0" presId="urn:microsoft.com/office/officeart/2005/8/layout/hierarchy1"/>
    <dgm:cxn modelId="{922BA690-30A0-476E-B12E-618F7342FA9B}" type="presParOf" srcId="{EAECD13C-367C-44F9-811C-6A069B7F40E4}" destId="{2B9FFAA7-A5D0-4160-88DE-622C9B6874EB}" srcOrd="1" destOrd="0" presId="urn:microsoft.com/office/officeart/2005/8/layout/hierarchy1"/>
    <dgm:cxn modelId="{69642877-723F-4149-AE99-3DF43273422B}" type="presParOf" srcId="{2B9FFAA7-A5D0-4160-88DE-622C9B6874EB}" destId="{8ECC2407-C1A4-43F1-9F51-E19D15692476}" srcOrd="0" destOrd="0" presId="urn:microsoft.com/office/officeart/2005/8/layout/hierarchy1"/>
    <dgm:cxn modelId="{E93D3A7A-0484-46FA-B44F-6CDECC3342E8}" type="presParOf" srcId="{2B9FFAA7-A5D0-4160-88DE-622C9B6874EB}" destId="{6762415A-907C-4D01-8020-48FAD8BEE22C}" srcOrd="1" destOrd="0" presId="urn:microsoft.com/office/officeart/2005/8/layout/hierarchy1"/>
    <dgm:cxn modelId="{580FBC91-AC4C-4324-ABDE-5F4F43E17EEF}" type="presParOf" srcId="{6762415A-907C-4D01-8020-48FAD8BEE22C}" destId="{F717675C-83C8-4FC9-A133-9D2ED93B8725}" srcOrd="0" destOrd="0" presId="urn:microsoft.com/office/officeart/2005/8/layout/hierarchy1"/>
    <dgm:cxn modelId="{60F78A44-1252-47DD-B526-9205084ADB83}" type="presParOf" srcId="{F717675C-83C8-4FC9-A133-9D2ED93B8725}" destId="{C3249CB6-A2DA-4679-AB98-2FA767D04C06}" srcOrd="0" destOrd="0" presId="urn:microsoft.com/office/officeart/2005/8/layout/hierarchy1"/>
    <dgm:cxn modelId="{D631B498-29B1-47B2-A2BF-74A9146B15EF}" type="presParOf" srcId="{F717675C-83C8-4FC9-A133-9D2ED93B8725}" destId="{35A66EFA-B088-4F91-8A26-798452D3EDE1}" srcOrd="1" destOrd="0" presId="urn:microsoft.com/office/officeart/2005/8/layout/hierarchy1"/>
    <dgm:cxn modelId="{161B9D86-13B5-4DC4-8B48-1F630E8B5520}" type="presParOf" srcId="{6762415A-907C-4D01-8020-48FAD8BEE22C}" destId="{FA813555-8835-4B9A-B895-4B9AA3B3D456}" srcOrd="1" destOrd="0" presId="urn:microsoft.com/office/officeart/2005/8/layout/hierarchy1"/>
    <dgm:cxn modelId="{B4874AB6-3E08-4566-BE56-9D24378596CE}" type="presParOf" srcId="{2DE470A4-D0EF-495E-9CBE-E87F437DFBA3}" destId="{35A280B0-379B-40CE-BB03-668B9F6DFC78}" srcOrd="2" destOrd="0" presId="urn:microsoft.com/office/officeart/2005/8/layout/hierarchy1"/>
    <dgm:cxn modelId="{DB69CF95-04A0-47F4-8CD0-F78BB378DC12}" type="presParOf" srcId="{2DE470A4-D0EF-495E-9CBE-E87F437DFBA3}" destId="{F2940919-863D-4B59-AFCF-D1C547188872}" srcOrd="3" destOrd="0" presId="urn:microsoft.com/office/officeart/2005/8/layout/hierarchy1"/>
    <dgm:cxn modelId="{3A4B8D56-A2B4-4984-B146-FE88345B21E5}" type="presParOf" srcId="{F2940919-863D-4B59-AFCF-D1C547188872}" destId="{8B6AF000-5815-442D-AB76-DAB12A9C8C0D}" srcOrd="0" destOrd="0" presId="urn:microsoft.com/office/officeart/2005/8/layout/hierarchy1"/>
    <dgm:cxn modelId="{6CC3D002-BB3D-4A2E-A621-5C174E6CD7C6}" type="presParOf" srcId="{8B6AF000-5815-442D-AB76-DAB12A9C8C0D}" destId="{C852EEAD-EF67-4F17-AD86-7FD600D9FF5D}" srcOrd="0" destOrd="0" presId="urn:microsoft.com/office/officeart/2005/8/layout/hierarchy1"/>
    <dgm:cxn modelId="{72AE41BB-B096-43A5-B078-5F08163EDE89}" type="presParOf" srcId="{8B6AF000-5815-442D-AB76-DAB12A9C8C0D}" destId="{6CFC4C7D-4237-4231-A666-3B43A0E04425}" srcOrd="1" destOrd="0" presId="urn:microsoft.com/office/officeart/2005/8/layout/hierarchy1"/>
    <dgm:cxn modelId="{0F425F94-7D86-4E67-9CD2-6705E20F0706}" type="presParOf" srcId="{F2940919-863D-4B59-AFCF-D1C547188872}" destId="{A9544773-882A-4801-BEFC-4BF029B5AC2B}" srcOrd="1" destOrd="0" presId="urn:microsoft.com/office/officeart/2005/8/layout/hierarchy1"/>
    <dgm:cxn modelId="{345642A8-EAFA-4916-B7DB-AE22CB6A3A22}" type="presParOf" srcId="{A9544773-882A-4801-BEFC-4BF029B5AC2B}" destId="{8AB8703C-8903-48B3-A649-B636EA11CD0A}" srcOrd="0" destOrd="0" presId="urn:microsoft.com/office/officeart/2005/8/layout/hierarchy1"/>
    <dgm:cxn modelId="{0102E738-1E3E-4477-8960-5960A5C3D979}" type="presParOf" srcId="{A9544773-882A-4801-BEFC-4BF029B5AC2B}" destId="{72175A08-DB5C-420F-9937-D730508D368C}" srcOrd="1" destOrd="0" presId="urn:microsoft.com/office/officeart/2005/8/layout/hierarchy1"/>
    <dgm:cxn modelId="{1962E969-D62F-441B-944C-EB85D3B521F4}" type="presParOf" srcId="{72175A08-DB5C-420F-9937-D730508D368C}" destId="{83040742-B942-4C5E-A509-006C254394D0}" srcOrd="0" destOrd="0" presId="urn:microsoft.com/office/officeart/2005/8/layout/hierarchy1"/>
    <dgm:cxn modelId="{82018272-67F2-4BB3-9EA3-640536F4CE6B}" type="presParOf" srcId="{83040742-B942-4C5E-A509-006C254394D0}" destId="{0DD23B8F-CD52-4EF0-A25C-7F75674A7FE8}" srcOrd="0" destOrd="0" presId="urn:microsoft.com/office/officeart/2005/8/layout/hierarchy1"/>
    <dgm:cxn modelId="{97AD60A7-DCB0-4D4F-B19E-6335075A234F}" type="presParOf" srcId="{83040742-B942-4C5E-A509-006C254394D0}" destId="{2A401F35-5BA8-40C9-8A27-1D7517552F71}" srcOrd="1" destOrd="0" presId="urn:microsoft.com/office/officeart/2005/8/layout/hierarchy1"/>
    <dgm:cxn modelId="{9CCFEFFD-3547-4658-90FD-E9322D9C2F9D}" type="presParOf" srcId="{72175A08-DB5C-420F-9937-D730508D368C}" destId="{2C46E292-FC11-41B1-B734-623934279E57}" srcOrd="1" destOrd="0" presId="urn:microsoft.com/office/officeart/2005/8/layout/hierarchy1"/>
    <dgm:cxn modelId="{4ADD819C-ED1C-4324-BB6F-A79CD54AEBB2}" type="presParOf" srcId="{A9544773-882A-4801-BEFC-4BF029B5AC2B}" destId="{025D225B-8EF8-4F24-9824-8937F4994C4E}" srcOrd="2" destOrd="0" presId="urn:microsoft.com/office/officeart/2005/8/layout/hierarchy1"/>
    <dgm:cxn modelId="{3626B971-4BFA-44B7-AB98-0509A0CB0196}" type="presParOf" srcId="{A9544773-882A-4801-BEFC-4BF029B5AC2B}" destId="{E977D147-8368-44D6-B492-908A0CE65CBE}" srcOrd="3" destOrd="0" presId="urn:microsoft.com/office/officeart/2005/8/layout/hierarchy1"/>
    <dgm:cxn modelId="{4AAD1896-F196-4134-BE0D-727F6794BAE8}" type="presParOf" srcId="{E977D147-8368-44D6-B492-908A0CE65CBE}" destId="{7B205D52-696D-4C3F-B22A-BBAD0041F8F5}" srcOrd="0" destOrd="0" presId="urn:microsoft.com/office/officeart/2005/8/layout/hierarchy1"/>
    <dgm:cxn modelId="{62D2EBFD-D0BB-4578-B40E-1C0772C36BB9}" type="presParOf" srcId="{7B205D52-696D-4C3F-B22A-BBAD0041F8F5}" destId="{0F7B726A-4ECE-4EFF-AEBF-2F6DD563957E}" srcOrd="0" destOrd="0" presId="urn:microsoft.com/office/officeart/2005/8/layout/hierarchy1"/>
    <dgm:cxn modelId="{27956D17-4465-4820-81C4-61A9EFDD452A}" type="presParOf" srcId="{7B205D52-696D-4C3F-B22A-BBAD0041F8F5}" destId="{30F9B0FE-22DA-4306-898B-BC984BF06083}" srcOrd="1" destOrd="0" presId="urn:microsoft.com/office/officeart/2005/8/layout/hierarchy1"/>
    <dgm:cxn modelId="{BF5938A7-3938-49CE-9F01-BE4014B45AF3}" type="presParOf" srcId="{E977D147-8368-44D6-B492-908A0CE65CBE}" destId="{35457F76-9307-4C19-92C3-2EAF2AC2795E}" srcOrd="1" destOrd="0" presId="urn:microsoft.com/office/officeart/2005/8/layout/hierarchy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842ED6-1CB8-40AE-9C24-F6E6FDE544A0}" type="doc">
      <dgm:prSet loTypeId="urn:microsoft.com/office/officeart/2005/8/layout/process1" loCatId="process" qsTypeId="urn:microsoft.com/office/officeart/2005/8/quickstyle/simple1" qsCatId="simple" csTypeId="urn:microsoft.com/office/officeart/2005/8/colors/accent3_2" csCatId="accent3" phldr="1"/>
      <dgm:spPr/>
    </dgm:pt>
    <dgm:pt modelId="{AA776A85-8E8F-474A-B9AF-90CE6C576DD1}">
      <dgm:prSet phldrT="[Text]"/>
      <dgm:spPr/>
      <dgm:t>
        <a:bodyPr/>
        <a:lstStyle/>
        <a:p>
          <a:r>
            <a:rPr lang="en-GB" dirty="0"/>
            <a:t>VM Created &amp; Updated</a:t>
          </a:r>
        </a:p>
      </dgm:t>
    </dgm:pt>
    <dgm:pt modelId="{1750CA54-E39F-4FD1-B12D-6FFB84738CAF}" type="parTrans" cxnId="{710EBBBC-4D59-4949-91E3-1811D7A30838}">
      <dgm:prSet/>
      <dgm:spPr/>
      <dgm:t>
        <a:bodyPr/>
        <a:lstStyle/>
        <a:p>
          <a:endParaRPr lang="en-GB"/>
        </a:p>
      </dgm:t>
    </dgm:pt>
    <dgm:pt modelId="{47309C3F-38FC-4E41-963C-F5A7A081A23F}" type="sibTrans" cxnId="{710EBBBC-4D59-4949-91E3-1811D7A30838}">
      <dgm:prSet/>
      <dgm:spPr/>
      <dgm:t>
        <a:bodyPr/>
        <a:lstStyle/>
        <a:p>
          <a:endParaRPr lang="en-GB"/>
        </a:p>
      </dgm:t>
    </dgm:pt>
    <dgm:pt modelId="{A36139D0-DC1E-44D7-8966-6800E8D3C0D4}">
      <dgm:prSet phldrT="[Text]"/>
      <dgm:spPr/>
      <dgm:t>
        <a:bodyPr/>
        <a:lstStyle/>
        <a:p>
          <a:r>
            <a:rPr lang="en-GB" dirty="0" err="1"/>
            <a:t>sysprep</a:t>
          </a:r>
          <a:r>
            <a:rPr lang="en-GB" dirty="0"/>
            <a:t> VM</a:t>
          </a:r>
        </a:p>
      </dgm:t>
    </dgm:pt>
    <dgm:pt modelId="{A56DE137-9116-475C-B461-A2037A08E973}" type="parTrans" cxnId="{268138A8-5450-4312-AB73-14BA3317A9F8}">
      <dgm:prSet/>
      <dgm:spPr/>
      <dgm:t>
        <a:bodyPr/>
        <a:lstStyle/>
        <a:p>
          <a:endParaRPr lang="en-GB"/>
        </a:p>
      </dgm:t>
    </dgm:pt>
    <dgm:pt modelId="{996D2412-5C5D-45B5-9E04-A9842FDCD567}" type="sibTrans" cxnId="{268138A8-5450-4312-AB73-14BA3317A9F8}">
      <dgm:prSet/>
      <dgm:spPr/>
      <dgm:t>
        <a:bodyPr/>
        <a:lstStyle/>
        <a:p>
          <a:endParaRPr lang="en-GB"/>
        </a:p>
      </dgm:t>
    </dgm:pt>
    <dgm:pt modelId="{DE30D90C-C858-4187-B0AB-37A9B4D410D7}">
      <dgm:prSet phldrT="[Text]"/>
      <dgm:spPr/>
      <dgm:t>
        <a:bodyPr/>
        <a:lstStyle/>
        <a:p>
          <a:r>
            <a:rPr lang="en-GB" dirty="0"/>
            <a:t>Note VHD Source</a:t>
          </a:r>
        </a:p>
      </dgm:t>
    </dgm:pt>
    <dgm:pt modelId="{5D4AFB30-6393-4EAE-B1DE-D966E9BBBEC5}" type="parTrans" cxnId="{100D257D-452C-4212-8D14-BEA9DD983946}">
      <dgm:prSet/>
      <dgm:spPr/>
      <dgm:t>
        <a:bodyPr/>
        <a:lstStyle/>
        <a:p>
          <a:endParaRPr lang="en-GB"/>
        </a:p>
      </dgm:t>
    </dgm:pt>
    <dgm:pt modelId="{10ED325B-78B3-410A-962E-A22EA53E2ADD}" type="sibTrans" cxnId="{100D257D-452C-4212-8D14-BEA9DD983946}">
      <dgm:prSet/>
      <dgm:spPr/>
      <dgm:t>
        <a:bodyPr/>
        <a:lstStyle/>
        <a:p>
          <a:endParaRPr lang="en-GB"/>
        </a:p>
      </dgm:t>
    </dgm:pt>
    <dgm:pt modelId="{D0508175-4A89-4360-8751-FD5FB7879EBB}">
      <dgm:prSet/>
      <dgm:spPr/>
      <dgm:t>
        <a:bodyPr/>
        <a:lstStyle/>
        <a:p>
          <a:r>
            <a:rPr lang="en-GB" dirty="0"/>
            <a:t>Use VHD as Custom Image</a:t>
          </a:r>
        </a:p>
      </dgm:t>
    </dgm:pt>
    <dgm:pt modelId="{C05879DF-B03E-4379-8EF6-A552D0BE28B3}" type="parTrans" cxnId="{BB4FD184-989F-4314-A5A3-0FA5F0BBF3BF}">
      <dgm:prSet/>
      <dgm:spPr/>
      <dgm:t>
        <a:bodyPr/>
        <a:lstStyle/>
        <a:p>
          <a:endParaRPr lang="en-GB"/>
        </a:p>
      </dgm:t>
    </dgm:pt>
    <dgm:pt modelId="{9190F526-67BE-4859-9B02-69E03C1E2F00}" type="sibTrans" cxnId="{BB4FD184-989F-4314-A5A3-0FA5F0BBF3BF}">
      <dgm:prSet/>
      <dgm:spPr/>
      <dgm:t>
        <a:bodyPr/>
        <a:lstStyle/>
        <a:p>
          <a:endParaRPr lang="en-GB"/>
        </a:p>
      </dgm:t>
    </dgm:pt>
    <dgm:pt modelId="{FC967750-125C-4F5A-96AD-5AB1BC3B176C}">
      <dgm:prSet/>
      <dgm:spPr/>
      <dgm:t>
        <a:bodyPr/>
        <a:lstStyle/>
        <a:p>
          <a:r>
            <a:rPr lang="en-GB" dirty="0"/>
            <a:t>Deploy image to existing </a:t>
          </a:r>
          <a:r>
            <a:rPr lang="en-GB" dirty="0" err="1"/>
            <a:t>hostpool</a:t>
          </a:r>
          <a:endParaRPr lang="en-GB" dirty="0"/>
        </a:p>
      </dgm:t>
    </dgm:pt>
    <dgm:pt modelId="{E0257320-35A8-4E73-8A0B-39798EE5F6DD}" type="parTrans" cxnId="{FDBE1BD2-2FDE-417B-8593-CC478DE43AB6}">
      <dgm:prSet/>
      <dgm:spPr/>
      <dgm:t>
        <a:bodyPr/>
        <a:lstStyle/>
        <a:p>
          <a:endParaRPr lang="en-GB"/>
        </a:p>
      </dgm:t>
    </dgm:pt>
    <dgm:pt modelId="{CE0649DC-9724-418A-97D6-209233D9B9E7}" type="sibTrans" cxnId="{FDBE1BD2-2FDE-417B-8593-CC478DE43AB6}">
      <dgm:prSet/>
      <dgm:spPr/>
      <dgm:t>
        <a:bodyPr/>
        <a:lstStyle/>
        <a:p>
          <a:endParaRPr lang="en-GB"/>
        </a:p>
      </dgm:t>
    </dgm:pt>
    <dgm:pt modelId="{A94B2672-F79E-4236-9CD9-F2A2D02F914B}" type="pres">
      <dgm:prSet presAssocID="{AF842ED6-1CB8-40AE-9C24-F6E6FDE544A0}" presName="Name0" presStyleCnt="0">
        <dgm:presLayoutVars>
          <dgm:dir/>
          <dgm:resizeHandles val="exact"/>
        </dgm:presLayoutVars>
      </dgm:prSet>
      <dgm:spPr/>
    </dgm:pt>
    <dgm:pt modelId="{9F3CB6D4-D160-44A7-99BB-6DA6BEE071EC}" type="pres">
      <dgm:prSet presAssocID="{AA776A85-8E8F-474A-B9AF-90CE6C576DD1}" presName="node" presStyleLbl="node1" presStyleIdx="0" presStyleCnt="5">
        <dgm:presLayoutVars>
          <dgm:bulletEnabled val="1"/>
        </dgm:presLayoutVars>
      </dgm:prSet>
      <dgm:spPr/>
    </dgm:pt>
    <dgm:pt modelId="{E7D39FB6-90EF-4DC0-B312-3C00CB6BAD1A}" type="pres">
      <dgm:prSet presAssocID="{47309C3F-38FC-4E41-963C-F5A7A081A23F}" presName="sibTrans" presStyleLbl="sibTrans2D1" presStyleIdx="0" presStyleCnt="4"/>
      <dgm:spPr/>
    </dgm:pt>
    <dgm:pt modelId="{12DAA74F-36B5-4ED6-8DD2-623C804160CC}" type="pres">
      <dgm:prSet presAssocID="{47309C3F-38FC-4E41-963C-F5A7A081A23F}" presName="connectorText" presStyleLbl="sibTrans2D1" presStyleIdx="0" presStyleCnt="4"/>
      <dgm:spPr/>
    </dgm:pt>
    <dgm:pt modelId="{95F612F4-0638-487D-8981-1593F092D48A}" type="pres">
      <dgm:prSet presAssocID="{A36139D0-DC1E-44D7-8966-6800E8D3C0D4}" presName="node" presStyleLbl="node1" presStyleIdx="1" presStyleCnt="5">
        <dgm:presLayoutVars>
          <dgm:bulletEnabled val="1"/>
        </dgm:presLayoutVars>
      </dgm:prSet>
      <dgm:spPr/>
    </dgm:pt>
    <dgm:pt modelId="{442BCA1D-4D2E-4B2E-8CCB-086B5EB14FF8}" type="pres">
      <dgm:prSet presAssocID="{996D2412-5C5D-45B5-9E04-A9842FDCD567}" presName="sibTrans" presStyleLbl="sibTrans2D1" presStyleIdx="1" presStyleCnt="4"/>
      <dgm:spPr/>
    </dgm:pt>
    <dgm:pt modelId="{BD8EC506-C84B-48FD-A440-B22078923820}" type="pres">
      <dgm:prSet presAssocID="{996D2412-5C5D-45B5-9E04-A9842FDCD567}" presName="connectorText" presStyleLbl="sibTrans2D1" presStyleIdx="1" presStyleCnt="4"/>
      <dgm:spPr/>
    </dgm:pt>
    <dgm:pt modelId="{497E5377-2073-4420-A58E-D6B46A5104E4}" type="pres">
      <dgm:prSet presAssocID="{DE30D90C-C858-4187-B0AB-37A9B4D410D7}" presName="node" presStyleLbl="node1" presStyleIdx="2" presStyleCnt="5">
        <dgm:presLayoutVars>
          <dgm:bulletEnabled val="1"/>
        </dgm:presLayoutVars>
      </dgm:prSet>
      <dgm:spPr/>
    </dgm:pt>
    <dgm:pt modelId="{B598FE00-3A52-483A-AE7E-035164054080}" type="pres">
      <dgm:prSet presAssocID="{10ED325B-78B3-410A-962E-A22EA53E2ADD}" presName="sibTrans" presStyleLbl="sibTrans2D1" presStyleIdx="2" presStyleCnt="4"/>
      <dgm:spPr/>
    </dgm:pt>
    <dgm:pt modelId="{7D9903F1-86F6-4B7A-8F27-6A8CB0974B35}" type="pres">
      <dgm:prSet presAssocID="{10ED325B-78B3-410A-962E-A22EA53E2ADD}" presName="connectorText" presStyleLbl="sibTrans2D1" presStyleIdx="2" presStyleCnt="4"/>
      <dgm:spPr/>
    </dgm:pt>
    <dgm:pt modelId="{EA32D2FD-31BC-4546-94F2-CE22DAFBAB09}" type="pres">
      <dgm:prSet presAssocID="{D0508175-4A89-4360-8751-FD5FB7879EBB}" presName="node" presStyleLbl="node1" presStyleIdx="3" presStyleCnt="5">
        <dgm:presLayoutVars>
          <dgm:bulletEnabled val="1"/>
        </dgm:presLayoutVars>
      </dgm:prSet>
      <dgm:spPr/>
    </dgm:pt>
    <dgm:pt modelId="{DC7B68B9-9968-4A19-8052-53E39B4E3597}" type="pres">
      <dgm:prSet presAssocID="{9190F526-67BE-4859-9B02-69E03C1E2F00}" presName="sibTrans" presStyleLbl="sibTrans2D1" presStyleIdx="3" presStyleCnt="4"/>
      <dgm:spPr/>
    </dgm:pt>
    <dgm:pt modelId="{2480D1C8-7D6F-4F73-8F68-70DEBC898251}" type="pres">
      <dgm:prSet presAssocID="{9190F526-67BE-4859-9B02-69E03C1E2F00}" presName="connectorText" presStyleLbl="sibTrans2D1" presStyleIdx="3" presStyleCnt="4"/>
      <dgm:spPr/>
    </dgm:pt>
    <dgm:pt modelId="{69CAF128-8E9E-47C1-B2C0-3F2A5D11C4B6}" type="pres">
      <dgm:prSet presAssocID="{FC967750-125C-4F5A-96AD-5AB1BC3B176C}" presName="node" presStyleLbl="node1" presStyleIdx="4" presStyleCnt="5">
        <dgm:presLayoutVars>
          <dgm:bulletEnabled val="1"/>
        </dgm:presLayoutVars>
      </dgm:prSet>
      <dgm:spPr/>
    </dgm:pt>
  </dgm:ptLst>
  <dgm:cxnLst>
    <dgm:cxn modelId="{E240FA69-3E2C-4C48-BB77-CABBDB6CCF18}" type="presOf" srcId="{996D2412-5C5D-45B5-9E04-A9842FDCD567}" destId="{BD8EC506-C84B-48FD-A440-B22078923820}" srcOrd="1" destOrd="0" presId="urn:microsoft.com/office/officeart/2005/8/layout/process1"/>
    <dgm:cxn modelId="{E3F25F6C-8C48-4B5E-A3BD-D3D8FA8F67A3}" type="presOf" srcId="{996D2412-5C5D-45B5-9E04-A9842FDCD567}" destId="{442BCA1D-4D2E-4B2E-8CCB-086B5EB14FF8}" srcOrd="0" destOrd="0" presId="urn:microsoft.com/office/officeart/2005/8/layout/process1"/>
    <dgm:cxn modelId="{158F0773-AA20-4D62-8762-A3B76B4E14F7}" type="presOf" srcId="{D0508175-4A89-4360-8751-FD5FB7879EBB}" destId="{EA32D2FD-31BC-4546-94F2-CE22DAFBAB09}" srcOrd="0" destOrd="0" presId="urn:microsoft.com/office/officeart/2005/8/layout/process1"/>
    <dgm:cxn modelId="{100D257D-452C-4212-8D14-BEA9DD983946}" srcId="{AF842ED6-1CB8-40AE-9C24-F6E6FDE544A0}" destId="{DE30D90C-C858-4187-B0AB-37A9B4D410D7}" srcOrd="2" destOrd="0" parTransId="{5D4AFB30-6393-4EAE-B1DE-D966E9BBBEC5}" sibTransId="{10ED325B-78B3-410A-962E-A22EA53E2ADD}"/>
    <dgm:cxn modelId="{BB4FD184-989F-4314-A5A3-0FA5F0BBF3BF}" srcId="{AF842ED6-1CB8-40AE-9C24-F6E6FDE544A0}" destId="{D0508175-4A89-4360-8751-FD5FB7879EBB}" srcOrd="3" destOrd="0" parTransId="{C05879DF-B03E-4379-8EF6-A552D0BE28B3}" sibTransId="{9190F526-67BE-4859-9B02-69E03C1E2F00}"/>
    <dgm:cxn modelId="{51D8F08C-689C-4563-8862-7A1706FB93B7}" type="presOf" srcId="{10ED325B-78B3-410A-962E-A22EA53E2ADD}" destId="{7D9903F1-86F6-4B7A-8F27-6A8CB0974B35}" srcOrd="1" destOrd="0" presId="urn:microsoft.com/office/officeart/2005/8/layout/process1"/>
    <dgm:cxn modelId="{253794A0-476B-4D9A-913A-CAB884A72BD5}" type="presOf" srcId="{AA776A85-8E8F-474A-B9AF-90CE6C576DD1}" destId="{9F3CB6D4-D160-44A7-99BB-6DA6BEE071EC}" srcOrd="0" destOrd="0" presId="urn:microsoft.com/office/officeart/2005/8/layout/process1"/>
    <dgm:cxn modelId="{A9B103A6-A656-49D2-8B23-069DD3D77C87}" type="presOf" srcId="{9190F526-67BE-4859-9B02-69E03C1E2F00}" destId="{DC7B68B9-9968-4A19-8052-53E39B4E3597}" srcOrd="0" destOrd="0" presId="urn:microsoft.com/office/officeart/2005/8/layout/process1"/>
    <dgm:cxn modelId="{268138A8-5450-4312-AB73-14BA3317A9F8}" srcId="{AF842ED6-1CB8-40AE-9C24-F6E6FDE544A0}" destId="{A36139D0-DC1E-44D7-8966-6800E8D3C0D4}" srcOrd="1" destOrd="0" parTransId="{A56DE137-9116-475C-B461-A2037A08E973}" sibTransId="{996D2412-5C5D-45B5-9E04-A9842FDCD567}"/>
    <dgm:cxn modelId="{E02CF7AA-8116-49F4-B333-6E2D55B7B721}" type="presOf" srcId="{9190F526-67BE-4859-9B02-69E03C1E2F00}" destId="{2480D1C8-7D6F-4F73-8F68-70DEBC898251}" srcOrd="1" destOrd="0" presId="urn:microsoft.com/office/officeart/2005/8/layout/process1"/>
    <dgm:cxn modelId="{6BAAB4AB-2FAF-4284-8FDD-68EC221BEC9F}" type="presOf" srcId="{A36139D0-DC1E-44D7-8966-6800E8D3C0D4}" destId="{95F612F4-0638-487D-8981-1593F092D48A}" srcOrd="0" destOrd="0" presId="urn:microsoft.com/office/officeart/2005/8/layout/process1"/>
    <dgm:cxn modelId="{FCFC91B8-BD03-48D3-B1E8-EE580783D7D2}" type="presOf" srcId="{10ED325B-78B3-410A-962E-A22EA53E2ADD}" destId="{B598FE00-3A52-483A-AE7E-035164054080}" srcOrd="0" destOrd="0" presId="urn:microsoft.com/office/officeart/2005/8/layout/process1"/>
    <dgm:cxn modelId="{710EBBBC-4D59-4949-91E3-1811D7A30838}" srcId="{AF842ED6-1CB8-40AE-9C24-F6E6FDE544A0}" destId="{AA776A85-8E8F-474A-B9AF-90CE6C576DD1}" srcOrd="0" destOrd="0" parTransId="{1750CA54-E39F-4FD1-B12D-6FFB84738CAF}" sibTransId="{47309C3F-38FC-4E41-963C-F5A7A081A23F}"/>
    <dgm:cxn modelId="{4AA3A6BD-EC08-4BC1-821F-5DDD31BD4CC3}" type="presOf" srcId="{FC967750-125C-4F5A-96AD-5AB1BC3B176C}" destId="{69CAF128-8E9E-47C1-B2C0-3F2A5D11C4B6}" srcOrd="0" destOrd="0" presId="urn:microsoft.com/office/officeart/2005/8/layout/process1"/>
    <dgm:cxn modelId="{FDBE1BD2-2FDE-417B-8593-CC478DE43AB6}" srcId="{AF842ED6-1CB8-40AE-9C24-F6E6FDE544A0}" destId="{FC967750-125C-4F5A-96AD-5AB1BC3B176C}" srcOrd="4" destOrd="0" parTransId="{E0257320-35A8-4E73-8A0B-39798EE5F6DD}" sibTransId="{CE0649DC-9724-418A-97D6-209233D9B9E7}"/>
    <dgm:cxn modelId="{87581FD4-AB55-4AAA-B0AF-CC0AAEAC2461}" type="presOf" srcId="{47309C3F-38FC-4E41-963C-F5A7A081A23F}" destId="{E7D39FB6-90EF-4DC0-B312-3C00CB6BAD1A}" srcOrd="0" destOrd="0" presId="urn:microsoft.com/office/officeart/2005/8/layout/process1"/>
    <dgm:cxn modelId="{7CB519D9-816A-4BA2-9E7A-3CFB533A0BEF}" type="presOf" srcId="{47309C3F-38FC-4E41-963C-F5A7A081A23F}" destId="{12DAA74F-36B5-4ED6-8DD2-623C804160CC}" srcOrd="1" destOrd="0" presId="urn:microsoft.com/office/officeart/2005/8/layout/process1"/>
    <dgm:cxn modelId="{25F261DE-A033-4ED7-8FA9-B88D4B637D5C}" type="presOf" srcId="{DE30D90C-C858-4187-B0AB-37A9B4D410D7}" destId="{497E5377-2073-4420-A58E-D6B46A5104E4}" srcOrd="0" destOrd="0" presId="urn:microsoft.com/office/officeart/2005/8/layout/process1"/>
    <dgm:cxn modelId="{322936E7-CE39-4A01-B153-AEC7B14C3E1E}" type="presOf" srcId="{AF842ED6-1CB8-40AE-9C24-F6E6FDE544A0}" destId="{A94B2672-F79E-4236-9CD9-F2A2D02F914B}" srcOrd="0" destOrd="0" presId="urn:microsoft.com/office/officeart/2005/8/layout/process1"/>
    <dgm:cxn modelId="{737CDEC7-4904-4217-A3A3-56864266B213}" type="presParOf" srcId="{A94B2672-F79E-4236-9CD9-F2A2D02F914B}" destId="{9F3CB6D4-D160-44A7-99BB-6DA6BEE071EC}" srcOrd="0" destOrd="0" presId="urn:microsoft.com/office/officeart/2005/8/layout/process1"/>
    <dgm:cxn modelId="{430EF444-0EDC-41BD-AFBF-22C04CD81340}" type="presParOf" srcId="{A94B2672-F79E-4236-9CD9-F2A2D02F914B}" destId="{E7D39FB6-90EF-4DC0-B312-3C00CB6BAD1A}" srcOrd="1" destOrd="0" presId="urn:microsoft.com/office/officeart/2005/8/layout/process1"/>
    <dgm:cxn modelId="{FE6F0B40-D301-4608-BBEC-3E10B7123969}" type="presParOf" srcId="{E7D39FB6-90EF-4DC0-B312-3C00CB6BAD1A}" destId="{12DAA74F-36B5-4ED6-8DD2-623C804160CC}" srcOrd="0" destOrd="0" presId="urn:microsoft.com/office/officeart/2005/8/layout/process1"/>
    <dgm:cxn modelId="{74F73116-BCA7-4EE7-9C4C-28B54297BE8A}" type="presParOf" srcId="{A94B2672-F79E-4236-9CD9-F2A2D02F914B}" destId="{95F612F4-0638-487D-8981-1593F092D48A}" srcOrd="2" destOrd="0" presId="urn:microsoft.com/office/officeart/2005/8/layout/process1"/>
    <dgm:cxn modelId="{E1752D98-9790-4E14-A4CF-EB5DEAC097B4}" type="presParOf" srcId="{A94B2672-F79E-4236-9CD9-F2A2D02F914B}" destId="{442BCA1D-4D2E-4B2E-8CCB-086B5EB14FF8}" srcOrd="3" destOrd="0" presId="urn:microsoft.com/office/officeart/2005/8/layout/process1"/>
    <dgm:cxn modelId="{B895F649-51E1-4198-B4DF-159E841BD7B0}" type="presParOf" srcId="{442BCA1D-4D2E-4B2E-8CCB-086B5EB14FF8}" destId="{BD8EC506-C84B-48FD-A440-B22078923820}" srcOrd="0" destOrd="0" presId="urn:microsoft.com/office/officeart/2005/8/layout/process1"/>
    <dgm:cxn modelId="{CE7BF49A-1B3A-4C40-AF80-1A991B533B2D}" type="presParOf" srcId="{A94B2672-F79E-4236-9CD9-F2A2D02F914B}" destId="{497E5377-2073-4420-A58E-D6B46A5104E4}" srcOrd="4" destOrd="0" presId="urn:microsoft.com/office/officeart/2005/8/layout/process1"/>
    <dgm:cxn modelId="{E488121C-6286-42A5-BF56-F19E22664F8D}" type="presParOf" srcId="{A94B2672-F79E-4236-9CD9-F2A2D02F914B}" destId="{B598FE00-3A52-483A-AE7E-035164054080}" srcOrd="5" destOrd="0" presId="urn:microsoft.com/office/officeart/2005/8/layout/process1"/>
    <dgm:cxn modelId="{1B490EC2-D0CC-435F-9754-47D9E1203589}" type="presParOf" srcId="{B598FE00-3A52-483A-AE7E-035164054080}" destId="{7D9903F1-86F6-4B7A-8F27-6A8CB0974B35}" srcOrd="0" destOrd="0" presId="urn:microsoft.com/office/officeart/2005/8/layout/process1"/>
    <dgm:cxn modelId="{7A76C1B9-1BB8-4098-BB21-BEADEA8C97B7}" type="presParOf" srcId="{A94B2672-F79E-4236-9CD9-F2A2D02F914B}" destId="{EA32D2FD-31BC-4546-94F2-CE22DAFBAB09}" srcOrd="6" destOrd="0" presId="urn:microsoft.com/office/officeart/2005/8/layout/process1"/>
    <dgm:cxn modelId="{D8032408-7F2D-497C-B483-E6E37630ED4B}" type="presParOf" srcId="{A94B2672-F79E-4236-9CD9-F2A2D02F914B}" destId="{DC7B68B9-9968-4A19-8052-53E39B4E3597}" srcOrd="7" destOrd="0" presId="urn:microsoft.com/office/officeart/2005/8/layout/process1"/>
    <dgm:cxn modelId="{92F8928A-084B-43A5-9C99-4E9411DCFEF7}" type="presParOf" srcId="{DC7B68B9-9968-4A19-8052-53E39B4E3597}" destId="{2480D1C8-7D6F-4F73-8F68-70DEBC898251}" srcOrd="0" destOrd="0" presId="urn:microsoft.com/office/officeart/2005/8/layout/process1"/>
    <dgm:cxn modelId="{E375134C-F7D1-43CB-97E4-7365D83B2078}" type="presParOf" srcId="{A94B2672-F79E-4236-9CD9-F2A2D02F914B}" destId="{69CAF128-8E9E-47C1-B2C0-3F2A5D11C4B6}"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D225B-8EF8-4F24-9824-8937F4994C4E}">
      <dsp:nvSpPr>
        <dsp:cNvPr id="0" name=""/>
        <dsp:cNvSpPr/>
      </dsp:nvSpPr>
      <dsp:spPr>
        <a:xfrm>
          <a:off x="3117519" y="3640055"/>
          <a:ext cx="816493" cy="388576"/>
        </a:xfrm>
        <a:custGeom>
          <a:avLst/>
          <a:gdLst/>
          <a:ahLst/>
          <a:cxnLst/>
          <a:rect l="0" t="0" r="0" b="0"/>
          <a:pathLst>
            <a:path>
              <a:moveTo>
                <a:pt x="0" y="0"/>
              </a:moveTo>
              <a:lnTo>
                <a:pt x="0" y="264803"/>
              </a:lnTo>
              <a:lnTo>
                <a:pt x="816493" y="264803"/>
              </a:lnTo>
              <a:lnTo>
                <a:pt x="816493" y="388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8703C-8903-48B3-A649-B636EA11CD0A}">
      <dsp:nvSpPr>
        <dsp:cNvPr id="0" name=""/>
        <dsp:cNvSpPr/>
      </dsp:nvSpPr>
      <dsp:spPr>
        <a:xfrm>
          <a:off x="2301026" y="3640055"/>
          <a:ext cx="816493" cy="388576"/>
        </a:xfrm>
        <a:custGeom>
          <a:avLst/>
          <a:gdLst/>
          <a:ahLst/>
          <a:cxnLst/>
          <a:rect l="0" t="0" r="0" b="0"/>
          <a:pathLst>
            <a:path>
              <a:moveTo>
                <a:pt x="816493" y="0"/>
              </a:moveTo>
              <a:lnTo>
                <a:pt x="816493" y="264803"/>
              </a:lnTo>
              <a:lnTo>
                <a:pt x="0" y="264803"/>
              </a:lnTo>
              <a:lnTo>
                <a:pt x="0" y="388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9B0CA7-A850-4E42-9812-EA7077865F49}">
      <dsp:nvSpPr>
        <dsp:cNvPr id="0" name=""/>
        <dsp:cNvSpPr/>
      </dsp:nvSpPr>
      <dsp:spPr>
        <a:xfrm>
          <a:off x="1892779" y="2403067"/>
          <a:ext cx="1224739" cy="388576"/>
        </a:xfrm>
        <a:custGeom>
          <a:avLst/>
          <a:gdLst/>
          <a:ahLst/>
          <a:cxnLst/>
          <a:rect l="0" t="0" r="0" b="0"/>
          <a:pathLst>
            <a:path>
              <a:moveTo>
                <a:pt x="0" y="0"/>
              </a:moveTo>
              <a:lnTo>
                <a:pt x="0" y="264803"/>
              </a:lnTo>
              <a:lnTo>
                <a:pt x="1224739" y="264803"/>
              </a:lnTo>
              <a:lnTo>
                <a:pt x="1224739" y="388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87EBA4-53B5-45A3-9616-00965275575E}">
      <dsp:nvSpPr>
        <dsp:cNvPr id="0" name=""/>
        <dsp:cNvSpPr/>
      </dsp:nvSpPr>
      <dsp:spPr>
        <a:xfrm>
          <a:off x="622319" y="3640055"/>
          <a:ext cx="91440" cy="388576"/>
        </a:xfrm>
        <a:custGeom>
          <a:avLst/>
          <a:gdLst/>
          <a:ahLst/>
          <a:cxnLst/>
          <a:rect l="0" t="0" r="0" b="0"/>
          <a:pathLst>
            <a:path>
              <a:moveTo>
                <a:pt x="45720" y="0"/>
              </a:moveTo>
              <a:lnTo>
                <a:pt x="45720" y="388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ADF8CD-7085-42DE-88CF-E88FFD5C30F1}">
      <dsp:nvSpPr>
        <dsp:cNvPr id="0" name=""/>
        <dsp:cNvSpPr/>
      </dsp:nvSpPr>
      <dsp:spPr>
        <a:xfrm>
          <a:off x="668039" y="2403067"/>
          <a:ext cx="1224739" cy="388576"/>
        </a:xfrm>
        <a:custGeom>
          <a:avLst/>
          <a:gdLst/>
          <a:ahLst/>
          <a:cxnLst/>
          <a:rect l="0" t="0" r="0" b="0"/>
          <a:pathLst>
            <a:path>
              <a:moveTo>
                <a:pt x="1224739" y="0"/>
              </a:moveTo>
              <a:lnTo>
                <a:pt x="1224739" y="264803"/>
              </a:lnTo>
              <a:lnTo>
                <a:pt x="0" y="264803"/>
              </a:lnTo>
              <a:lnTo>
                <a:pt x="0" y="388576"/>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9B7B0B-FEFB-413D-B3F5-CB3AD90E2DB1}">
      <dsp:nvSpPr>
        <dsp:cNvPr id="0" name=""/>
        <dsp:cNvSpPr/>
      </dsp:nvSpPr>
      <dsp:spPr>
        <a:xfrm>
          <a:off x="1847059" y="1166080"/>
          <a:ext cx="91440" cy="388576"/>
        </a:xfrm>
        <a:custGeom>
          <a:avLst/>
          <a:gdLst/>
          <a:ahLst/>
          <a:cxnLst/>
          <a:rect l="0" t="0" r="0" b="0"/>
          <a:pathLst>
            <a:path>
              <a:moveTo>
                <a:pt x="45720" y="0"/>
              </a:moveTo>
              <a:lnTo>
                <a:pt x="45720" y="38857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99A9C1-DD5B-426C-BE6A-50DB29F16064}">
      <dsp:nvSpPr>
        <dsp:cNvPr id="0" name=""/>
        <dsp:cNvSpPr/>
      </dsp:nvSpPr>
      <dsp:spPr>
        <a:xfrm>
          <a:off x="1224739" y="317669"/>
          <a:ext cx="1336079" cy="84841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BD3003AC-06DE-412E-8DB2-C2A697845EBD}">
      <dsp:nvSpPr>
        <dsp:cNvPr id="0" name=""/>
        <dsp:cNvSpPr/>
      </dsp:nvSpPr>
      <dsp:spPr>
        <a:xfrm>
          <a:off x="1373193" y="458700"/>
          <a:ext cx="1336079" cy="84841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WVD Tenant (aka Workspace)</a:t>
          </a:r>
        </a:p>
      </dsp:txBody>
      <dsp:txXfrm>
        <a:off x="1398042" y="483549"/>
        <a:ext cx="1286381" cy="798712"/>
      </dsp:txXfrm>
    </dsp:sp>
    <dsp:sp modelId="{0F186542-E040-48CA-9491-593F0C608FF7}">
      <dsp:nvSpPr>
        <dsp:cNvPr id="0" name=""/>
        <dsp:cNvSpPr/>
      </dsp:nvSpPr>
      <dsp:spPr>
        <a:xfrm>
          <a:off x="1224739" y="1554657"/>
          <a:ext cx="1336079" cy="84841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AEDC66AA-4398-48F5-8158-E243BF037289}">
      <dsp:nvSpPr>
        <dsp:cNvPr id="0" name=""/>
        <dsp:cNvSpPr/>
      </dsp:nvSpPr>
      <dsp:spPr>
        <a:xfrm>
          <a:off x="1373193" y="1695687"/>
          <a:ext cx="1336079" cy="84841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HostPool</a:t>
          </a:r>
          <a:endParaRPr lang="en-US" sz="1200" kern="1200"/>
        </a:p>
      </dsp:txBody>
      <dsp:txXfrm>
        <a:off x="1398042" y="1720536"/>
        <a:ext cx="1286381" cy="798712"/>
      </dsp:txXfrm>
    </dsp:sp>
    <dsp:sp modelId="{D9D77ACF-F8AA-4DA5-B5F1-F3B825BA1D1B}">
      <dsp:nvSpPr>
        <dsp:cNvPr id="0" name=""/>
        <dsp:cNvSpPr/>
      </dsp:nvSpPr>
      <dsp:spPr>
        <a:xfrm>
          <a:off x="0" y="2791644"/>
          <a:ext cx="1336079" cy="84841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1FB59E71-9F2C-4447-A6D8-AA4D1C2C694E}">
      <dsp:nvSpPr>
        <dsp:cNvPr id="0" name=""/>
        <dsp:cNvSpPr/>
      </dsp:nvSpPr>
      <dsp:spPr>
        <a:xfrm>
          <a:off x="148453" y="2932675"/>
          <a:ext cx="1336079" cy="84841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SessionHost*</a:t>
          </a:r>
        </a:p>
      </dsp:txBody>
      <dsp:txXfrm>
        <a:off x="173302" y="2957524"/>
        <a:ext cx="1286381" cy="798712"/>
      </dsp:txXfrm>
    </dsp:sp>
    <dsp:sp modelId="{C28FA78F-C4F0-4202-A6B4-53013E80DF2E}">
      <dsp:nvSpPr>
        <dsp:cNvPr id="0" name=""/>
        <dsp:cNvSpPr/>
      </dsp:nvSpPr>
      <dsp:spPr>
        <a:xfrm>
          <a:off x="0" y="4028631"/>
          <a:ext cx="1336079" cy="84841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42766ECE-895C-43FE-9019-D805D5522D0F}">
      <dsp:nvSpPr>
        <dsp:cNvPr id="0" name=""/>
        <dsp:cNvSpPr/>
      </dsp:nvSpPr>
      <dsp:spPr>
        <a:xfrm>
          <a:off x="148453" y="4169662"/>
          <a:ext cx="1336079" cy="84841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UserSession</a:t>
          </a:r>
          <a:r>
            <a:rPr lang="en-US" sz="1200" kern="1200"/>
            <a:t>*</a:t>
          </a:r>
        </a:p>
      </dsp:txBody>
      <dsp:txXfrm>
        <a:off x="173302" y="4194511"/>
        <a:ext cx="1286381" cy="798712"/>
      </dsp:txXfrm>
    </dsp:sp>
    <dsp:sp modelId="{243B33C0-E1A2-4B92-81ED-CBB3CAAA7D65}">
      <dsp:nvSpPr>
        <dsp:cNvPr id="0" name=""/>
        <dsp:cNvSpPr/>
      </dsp:nvSpPr>
      <dsp:spPr>
        <a:xfrm>
          <a:off x="2449479" y="2791644"/>
          <a:ext cx="1336079" cy="84841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E7F8356A-C71C-4333-9E3E-8A2D29B24BE7}">
      <dsp:nvSpPr>
        <dsp:cNvPr id="0" name=""/>
        <dsp:cNvSpPr/>
      </dsp:nvSpPr>
      <dsp:spPr>
        <a:xfrm>
          <a:off x="2597932" y="2932675"/>
          <a:ext cx="1336079" cy="84841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AppGroup</a:t>
          </a:r>
          <a:endParaRPr lang="en-US" sz="1200" kern="1200"/>
        </a:p>
      </dsp:txBody>
      <dsp:txXfrm>
        <a:off x="2622781" y="2957524"/>
        <a:ext cx="1286381" cy="798712"/>
      </dsp:txXfrm>
    </dsp:sp>
    <dsp:sp modelId="{0DD23B8F-CD52-4EF0-A25C-7F75674A7FE8}">
      <dsp:nvSpPr>
        <dsp:cNvPr id="0" name=""/>
        <dsp:cNvSpPr/>
      </dsp:nvSpPr>
      <dsp:spPr>
        <a:xfrm>
          <a:off x="1632986" y="4028631"/>
          <a:ext cx="1336079" cy="84841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2A401F35-5BA8-40C9-8A27-1D7517552F71}">
      <dsp:nvSpPr>
        <dsp:cNvPr id="0" name=""/>
        <dsp:cNvSpPr/>
      </dsp:nvSpPr>
      <dsp:spPr>
        <a:xfrm>
          <a:off x="1781439" y="4169662"/>
          <a:ext cx="1336079" cy="84841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RemoteApp</a:t>
          </a:r>
        </a:p>
      </dsp:txBody>
      <dsp:txXfrm>
        <a:off x="1806288" y="4194511"/>
        <a:ext cx="1286381" cy="798712"/>
      </dsp:txXfrm>
    </dsp:sp>
    <dsp:sp modelId="{0F7B726A-4ECE-4EFF-AEBF-2F6DD563957E}">
      <dsp:nvSpPr>
        <dsp:cNvPr id="0" name=""/>
        <dsp:cNvSpPr/>
      </dsp:nvSpPr>
      <dsp:spPr>
        <a:xfrm>
          <a:off x="3265972" y="4028631"/>
          <a:ext cx="1336079" cy="84841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30F9B0FE-22DA-4306-898B-BC984BF06083}">
      <dsp:nvSpPr>
        <dsp:cNvPr id="0" name=""/>
        <dsp:cNvSpPr/>
      </dsp:nvSpPr>
      <dsp:spPr>
        <a:xfrm>
          <a:off x="3414426" y="4169662"/>
          <a:ext cx="1336079" cy="84841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Remote</a:t>
          </a:r>
          <a:br>
            <a:rPr lang="en-US" sz="1200" kern="1200"/>
          </a:br>
          <a:r>
            <a:rPr lang="en-US" sz="1200" kern="1200"/>
            <a:t>Desktop*</a:t>
          </a:r>
        </a:p>
      </dsp:txBody>
      <dsp:txXfrm>
        <a:off x="3439275" y="4194511"/>
        <a:ext cx="1286381" cy="798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D225B-8EF8-4F24-9824-8937F4994C4E}">
      <dsp:nvSpPr>
        <dsp:cNvPr id="0" name=""/>
        <dsp:cNvSpPr/>
      </dsp:nvSpPr>
      <dsp:spPr>
        <a:xfrm>
          <a:off x="3088070" y="3868183"/>
          <a:ext cx="808780" cy="384905"/>
        </a:xfrm>
        <a:custGeom>
          <a:avLst/>
          <a:gdLst/>
          <a:ahLst/>
          <a:cxnLst/>
          <a:rect l="0" t="0" r="0" b="0"/>
          <a:pathLst>
            <a:path>
              <a:moveTo>
                <a:pt x="0" y="0"/>
              </a:moveTo>
              <a:lnTo>
                <a:pt x="0" y="262302"/>
              </a:lnTo>
              <a:lnTo>
                <a:pt x="808780" y="262302"/>
              </a:lnTo>
              <a:lnTo>
                <a:pt x="808780" y="384905"/>
              </a:lnTo>
            </a:path>
          </a:pathLst>
        </a:custGeom>
        <a:noFill/>
        <a:ln w="1587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8703C-8903-48B3-A649-B636EA11CD0A}">
      <dsp:nvSpPr>
        <dsp:cNvPr id="0" name=""/>
        <dsp:cNvSpPr/>
      </dsp:nvSpPr>
      <dsp:spPr>
        <a:xfrm>
          <a:off x="2279290" y="3868183"/>
          <a:ext cx="808780" cy="384905"/>
        </a:xfrm>
        <a:custGeom>
          <a:avLst/>
          <a:gdLst/>
          <a:ahLst/>
          <a:cxnLst/>
          <a:rect l="0" t="0" r="0" b="0"/>
          <a:pathLst>
            <a:path>
              <a:moveTo>
                <a:pt x="808780" y="0"/>
              </a:moveTo>
              <a:lnTo>
                <a:pt x="808780" y="262302"/>
              </a:lnTo>
              <a:lnTo>
                <a:pt x="0" y="262302"/>
              </a:lnTo>
              <a:lnTo>
                <a:pt x="0" y="384905"/>
              </a:lnTo>
            </a:path>
          </a:pathLst>
        </a:custGeom>
        <a:noFill/>
        <a:ln w="1587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A280B0-379B-40CE-BB03-668B9F6DFC78}">
      <dsp:nvSpPr>
        <dsp:cNvPr id="0" name=""/>
        <dsp:cNvSpPr/>
      </dsp:nvSpPr>
      <dsp:spPr>
        <a:xfrm>
          <a:off x="1874899" y="2642880"/>
          <a:ext cx="1213170" cy="384905"/>
        </a:xfrm>
        <a:custGeom>
          <a:avLst/>
          <a:gdLst/>
          <a:ahLst/>
          <a:cxnLst/>
          <a:rect l="0" t="0" r="0" b="0"/>
          <a:pathLst>
            <a:path>
              <a:moveTo>
                <a:pt x="0" y="0"/>
              </a:moveTo>
              <a:lnTo>
                <a:pt x="0" y="262302"/>
              </a:lnTo>
              <a:lnTo>
                <a:pt x="1213170" y="262302"/>
              </a:lnTo>
              <a:lnTo>
                <a:pt x="1213170" y="384905"/>
              </a:lnTo>
            </a:path>
          </a:pathLst>
        </a:custGeom>
        <a:noFill/>
        <a:ln w="1587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CC2407-C1A4-43F1-9F51-E19D15692476}">
      <dsp:nvSpPr>
        <dsp:cNvPr id="0" name=""/>
        <dsp:cNvSpPr/>
      </dsp:nvSpPr>
      <dsp:spPr>
        <a:xfrm>
          <a:off x="616009" y="3868183"/>
          <a:ext cx="91440" cy="384905"/>
        </a:xfrm>
        <a:custGeom>
          <a:avLst/>
          <a:gdLst/>
          <a:ahLst/>
          <a:cxnLst/>
          <a:rect l="0" t="0" r="0" b="0"/>
          <a:pathLst>
            <a:path>
              <a:moveTo>
                <a:pt x="45720" y="0"/>
              </a:moveTo>
              <a:lnTo>
                <a:pt x="45720" y="384905"/>
              </a:lnTo>
            </a:path>
          </a:pathLst>
        </a:custGeom>
        <a:noFill/>
        <a:ln w="1587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19B3D7-9D24-417E-BC46-4CEA5FE042A1}">
      <dsp:nvSpPr>
        <dsp:cNvPr id="0" name=""/>
        <dsp:cNvSpPr/>
      </dsp:nvSpPr>
      <dsp:spPr>
        <a:xfrm>
          <a:off x="661729" y="2642880"/>
          <a:ext cx="1213170" cy="384905"/>
        </a:xfrm>
        <a:custGeom>
          <a:avLst/>
          <a:gdLst/>
          <a:ahLst/>
          <a:cxnLst/>
          <a:rect l="0" t="0" r="0" b="0"/>
          <a:pathLst>
            <a:path>
              <a:moveTo>
                <a:pt x="1213170" y="0"/>
              </a:moveTo>
              <a:lnTo>
                <a:pt x="1213170" y="262302"/>
              </a:lnTo>
              <a:lnTo>
                <a:pt x="0" y="262302"/>
              </a:lnTo>
              <a:lnTo>
                <a:pt x="0" y="384905"/>
              </a:lnTo>
            </a:path>
          </a:pathLst>
        </a:custGeom>
        <a:noFill/>
        <a:ln w="1587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EB652F-7B39-4043-ACCC-50A89B55D790}">
      <dsp:nvSpPr>
        <dsp:cNvPr id="0" name=""/>
        <dsp:cNvSpPr/>
      </dsp:nvSpPr>
      <dsp:spPr>
        <a:xfrm>
          <a:off x="1829179" y="1417578"/>
          <a:ext cx="91440" cy="384905"/>
        </a:xfrm>
        <a:custGeom>
          <a:avLst/>
          <a:gdLst/>
          <a:ahLst/>
          <a:cxnLst/>
          <a:rect l="0" t="0" r="0" b="0"/>
          <a:pathLst>
            <a:path>
              <a:moveTo>
                <a:pt x="45720" y="0"/>
              </a:moveTo>
              <a:lnTo>
                <a:pt x="45720" y="384905"/>
              </a:lnTo>
            </a:path>
          </a:pathLst>
        </a:custGeom>
        <a:noFill/>
        <a:ln w="15875"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112223-EB7B-4B07-A066-D62F5E1B710F}">
      <dsp:nvSpPr>
        <dsp:cNvPr id="0" name=""/>
        <dsp:cNvSpPr/>
      </dsp:nvSpPr>
      <dsp:spPr>
        <a:xfrm>
          <a:off x="1213170" y="577182"/>
          <a:ext cx="1323458" cy="840396"/>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8B57AB67-CA21-4B14-B9EA-87AE84F524EA}">
      <dsp:nvSpPr>
        <dsp:cNvPr id="0" name=""/>
        <dsp:cNvSpPr/>
      </dsp:nvSpPr>
      <dsp:spPr>
        <a:xfrm>
          <a:off x="1360221" y="716880"/>
          <a:ext cx="1323458" cy="840396"/>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AD tenant + subscription</a:t>
          </a:r>
        </a:p>
      </dsp:txBody>
      <dsp:txXfrm>
        <a:off x="1384835" y="741494"/>
        <a:ext cx="1274230" cy="791168"/>
      </dsp:txXfrm>
    </dsp:sp>
    <dsp:sp modelId="{979D2B9D-E8F6-40E7-B4B1-E688F58C2B66}">
      <dsp:nvSpPr>
        <dsp:cNvPr id="0" name=""/>
        <dsp:cNvSpPr/>
      </dsp:nvSpPr>
      <dsp:spPr>
        <a:xfrm>
          <a:off x="1213170" y="1802484"/>
          <a:ext cx="1323458" cy="840396"/>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00D8997B-C7BB-4338-8508-368A7035A322}">
      <dsp:nvSpPr>
        <dsp:cNvPr id="0" name=""/>
        <dsp:cNvSpPr/>
      </dsp:nvSpPr>
      <dsp:spPr>
        <a:xfrm>
          <a:off x="1360221" y="1942182"/>
          <a:ext cx="1323458" cy="840396"/>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resource group and Windows image</a:t>
          </a:r>
        </a:p>
      </dsp:txBody>
      <dsp:txXfrm>
        <a:off x="1384835" y="1966796"/>
        <a:ext cx="1274230" cy="791168"/>
      </dsp:txXfrm>
    </dsp:sp>
    <dsp:sp modelId="{0D3F5509-CC47-4E53-A676-E9EBDF60A330}">
      <dsp:nvSpPr>
        <dsp:cNvPr id="0" name=""/>
        <dsp:cNvSpPr/>
      </dsp:nvSpPr>
      <dsp:spPr>
        <a:xfrm>
          <a:off x="0" y="3027786"/>
          <a:ext cx="1323458" cy="840396"/>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999CC6C6-7F5C-479F-B287-FA9168439BC2}">
      <dsp:nvSpPr>
        <dsp:cNvPr id="0" name=""/>
        <dsp:cNvSpPr/>
      </dsp:nvSpPr>
      <dsp:spPr>
        <a:xfrm>
          <a:off x="147050" y="3167485"/>
          <a:ext cx="1323458" cy="840396"/>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VM</a:t>
          </a:r>
        </a:p>
      </dsp:txBody>
      <dsp:txXfrm>
        <a:off x="171664" y="3192099"/>
        <a:ext cx="1274230" cy="791168"/>
      </dsp:txXfrm>
    </dsp:sp>
    <dsp:sp modelId="{C3249CB6-A2DA-4679-AB98-2FA767D04C06}">
      <dsp:nvSpPr>
        <dsp:cNvPr id="0" name=""/>
        <dsp:cNvSpPr/>
      </dsp:nvSpPr>
      <dsp:spPr>
        <a:xfrm>
          <a:off x="0" y="4253088"/>
          <a:ext cx="1323458" cy="840396"/>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35A66EFA-B088-4F91-8A26-798452D3EDE1}">
      <dsp:nvSpPr>
        <dsp:cNvPr id="0" name=""/>
        <dsp:cNvSpPr/>
      </dsp:nvSpPr>
      <dsp:spPr>
        <a:xfrm>
          <a:off x="147050" y="4392787"/>
          <a:ext cx="1323458" cy="840396"/>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cs typeface="Segoe UI Semibold"/>
            </a:rPr>
            <a:t>Signed-in </a:t>
          </a:r>
          <a:r>
            <a:rPr lang="en-US" sz="1200" kern="1200"/>
            <a:t>user</a:t>
          </a:r>
        </a:p>
      </dsp:txBody>
      <dsp:txXfrm>
        <a:off x="171664" y="4417401"/>
        <a:ext cx="1274230" cy="791168"/>
      </dsp:txXfrm>
    </dsp:sp>
    <dsp:sp modelId="{C852EEAD-EF67-4F17-AD86-7FD600D9FF5D}">
      <dsp:nvSpPr>
        <dsp:cNvPr id="0" name=""/>
        <dsp:cNvSpPr/>
      </dsp:nvSpPr>
      <dsp:spPr>
        <a:xfrm>
          <a:off x="2426340" y="3027786"/>
          <a:ext cx="1323458" cy="840396"/>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6CFC4C7D-4237-4231-A666-3B43A0E04425}">
      <dsp:nvSpPr>
        <dsp:cNvPr id="0" name=""/>
        <dsp:cNvSpPr/>
      </dsp:nvSpPr>
      <dsp:spPr>
        <a:xfrm>
          <a:off x="2573391" y="3167485"/>
          <a:ext cx="1323458" cy="840396"/>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Subset of apps on image</a:t>
          </a:r>
        </a:p>
      </dsp:txBody>
      <dsp:txXfrm>
        <a:off x="2598005" y="3192099"/>
        <a:ext cx="1274230" cy="791168"/>
      </dsp:txXfrm>
    </dsp:sp>
    <dsp:sp modelId="{0DD23B8F-CD52-4EF0-A25C-7F75674A7FE8}">
      <dsp:nvSpPr>
        <dsp:cNvPr id="0" name=""/>
        <dsp:cNvSpPr/>
      </dsp:nvSpPr>
      <dsp:spPr>
        <a:xfrm>
          <a:off x="1617560" y="4253088"/>
          <a:ext cx="1323458" cy="840396"/>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2A401F35-5BA8-40C9-8A27-1D7517552F71}">
      <dsp:nvSpPr>
        <dsp:cNvPr id="0" name=""/>
        <dsp:cNvSpPr/>
      </dsp:nvSpPr>
      <dsp:spPr>
        <a:xfrm>
          <a:off x="1764611" y="4392787"/>
          <a:ext cx="1323458" cy="840396"/>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Published Windows application</a:t>
          </a:r>
        </a:p>
      </dsp:txBody>
      <dsp:txXfrm>
        <a:off x="1789225" y="4417401"/>
        <a:ext cx="1274230" cy="791168"/>
      </dsp:txXfrm>
    </dsp:sp>
    <dsp:sp modelId="{0F7B726A-4ECE-4EFF-AEBF-2F6DD563957E}">
      <dsp:nvSpPr>
        <dsp:cNvPr id="0" name=""/>
        <dsp:cNvSpPr/>
      </dsp:nvSpPr>
      <dsp:spPr>
        <a:xfrm>
          <a:off x="3235121" y="4253088"/>
          <a:ext cx="1323458" cy="840396"/>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30F9B0FE-22DA-4306-898B-BC984BF06083}">
      <dsp:nvSpPr>
        <dsp:cNvPr id="0" name=""/>
        <dsp:cNvSpPr/>
      </dsp:nvSpPr>
      <dsp:spPr>
        <a:xfrm>
          <a:off x="3382172" y="4392787"/>
          <a:ext cx="1323458" cy="840396"/>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Published Windows desktop</a:t>
          </a:r>
        </a:p>
      </dsp:txBody>
      <dsp:txXfrm>
        <a:off x="3406786" y="4417401"/>
        <a:ext cx="1274230" cy="7911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CB6D4-D160-44A7-99BB-6DA6BEE071EC}">
      <dsp:nvSpPr>
        <dsp:cNvPr id="0" name=""/>
        <dsp:cNvSpPr/>
      </dsp:nvSpPr>
      <dsp:spPr>
        <a:xfrm>
          <a:off x="5301" y="843142"/>
          <a:ext cx="1643491" cy="98609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VM Created &amp; Updated</a:t>
          </a:r>
        </a:p>
      </dsp:txBody>
      <dsp:txXfrm>
        <a:off x="34183" y="872024"/>
        <a:ext cx="1585727" cy="928330"/>
      </dsp:txXfrm>
    </dsp:sp>
    <dsp:sp modelId="{E7D39FB6-90EF-4DC0-B312-3C00CB6BAD1A}">
      <dsp:nvSpPr>
        <dsp:cNvPr id="0" name=""/>
        <dsp:cNvSpPr/>
      </dsp:nvSpPr>
      <dsp:spPr>
        <a:xfrm>
          <a:off x="1813141" y="1132397"/>
          <a:ext cx="348420" cy="407585"/>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1813141" y="1213914"/>
        <a:ext cx="243894" cy="244551"/>
      </dsp:txXfrm>
    </dsp:sp>
    <dsp:sp modelId="{95F612F4-0638-487D-8981-1593F092D48A}">
      <dsp:nvSpPr>
        <dsp:cNvPr id="0" name=""/>
        <dsp:cNvSpPr/>
      </dsp:nvSpPr>
      <dsp:spPr>
        <a:xfrm>
          <a:off x="2306189" y="843142"/>
          <a:ext cx="1643491" cy="98609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sysprep</a:t>
          </a:r>
          <a:r>
            <a:rPr lang="en-GB" sz="1900" kern="1200" dirty="0"/>
            <a:t> VM</a:t>
          </a:r>
        </a:p>
      </dsp:txBody>
      <dsp:txXfrm>
        <a:off x="2335071" y="872024"/>
        <a:ext cx="1585727" cy="928330"/>
      </dsp:txXfrm>
    </dsp:sp>
    <dsp:sp modelId="{442BCA1D-4D2E-4B2E-8CCB-086B5EB14FF8}">
      <dsp:nvSpPr>
        <dsp:cNvPr id="0" name=""/>
        <dsp:cNvSpPr/>
      </dsp:nvSpPr>
      <dsp:spPr>
        <a:xfrm>
          <a:off x="4114029" y="1132397"/>
          <a:ext cx="348420" cy="407585"/>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4114029" y="1213914"/>
        <a:ext cx="243894" cy="244551"/>
      </dsp:txXfrm>
    </dsp:sp>
    <dsp:sp modelId="{497E5377-2073-4420-A58E-D6B46A5104E4}">
      <dsp:nvSpPr>
        <dsp:cNvPr id="0" name=""/>
        <dsp:cNvSpPr/>
      </dsp:nvSpPr>
      <dsp:spPr>
        <a:xfrm>
          <a:off x="4607076" y="843142"/>
          <a:ext cx="1643491" cy="98609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Note VHD Source</a:t>
          </a:r>
        </a:p>
      </dsp:txBody>
      <dsp:txXfrm>
        <a:off x="4635958" y="872024"/>
        <a:ext cx="1585727" cy="928330"/>
      </dsp:txXfrm>
    </dsp:sp>
    <dsp:sp modelId="{B598FE00-3A52-483A-AE7E-035164054080}">
      <dsp:nvSpPr>
        <dsp:cNvPr id="0" name=""/>
        <dsp:cNvSpPr/>
      </dsp:nvSpPr>
      <dsp:spPr>
        <a:xfrm>
          <a:off x="6414917" y="1132397"/>
          <a:ext cx="348420" cy="407585"/>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6414917" y="1213914"/>
        <a:ext cx="243894" cy="244551"/>
      </dsp:txXfrm>
    </dsp:sp>
    <dsp:sp modelId="{EA32D2FD-31BC-4546-94F2-CE22DAFBAB09}">
      <dsp:nvSpPr>
        <dsp:cNvPr id="0" name=""/>
        <dsp:cNvSpPr/>
      </dsp:nvSpPr>
      <dsp:spPr>
        <a:xfrm>
          <a:off x="6907964" y="843142"/>
          <a:ext cx="1643491" cy="98609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Use VHD as Custom Image</a:t>
          </a:r>
        </a:p>
      </dsp:txBody>
      <dsp:txXfrm>
        <a:off x="6936846" y="872024"/>
        <a:ext cx="1585727" cy="928330"/>
      </dsp:txXfrm>
    </dsp:sp>
    <dsp:sp modelId="{DC7B68B9-9968-4A19-8052-53E39B4E3597}">
      <dsp:nvSpPr>
        <dsp:cNvPr id="0" name=""/>
        <dsp:cNvSpPr/>
      </dsp:nvSpPr>
      <dsp:spPr>
        <a:xfrm>
          <a:off x="8715804" y="1132397"/>
          <a:ext cx="348420" cy="407585"/>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8715804" y="1213914"/>
        <a:ext cx="243894" cy="244551"/>
      </dsp:txXfrm>
    </dsp:sp>
    <dsp:sp modelId="{69CAF128-8E9E-47C1-B2C0-3F2A5D11C4B6}">
      <dsp:nvSpPr>
        <dsp:cNvPr id="0" name=""/>
        <dsp:cNvSpPr/>
      </dsp:nvSpPr>
      <dsp:spPr>
        <a:xfrm>
          <a:off x="9208852" y="843142"/>
          <a:ext cx="1643491" cy="98609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Deploy image to existing </a:t>
          </a:r>
          <a:r>
            <a:rPr lang="en-GB" sz="1900" kern="1200" dirty="0" err="1"/>
            <a:t>hostpool</a:t>
          </a:r>
          <a:endParaRPr lang="en-GB" sz="1900" kern="1200" dirty="0"/>
        </a:p>
      </dsp:txBody>
      <dsp:txXfrm>
        <a:off x="9237734" y="872024"/>
        <a:ext cx="1585727" cy="9283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2CDAF-5457-904D-B8FD-DBAAA2570617}" type="datetimeFigureOut">
              <a:rPr lang="en-US" smtClean="0"/>
              <a:t>3/21/2020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FBF75-097B-0D40-9B5E-7B083CE77B08}" type="slidenum">
              <a:rPr lang="en-US" smtClean="0"/>
              <a:t>‹#›</a:t>
            </a:fld>
            <a:endParaRPr lang="en-US"/>
          </a:p>
        </p:txBody>
      </p:sp>
    </p:spTree>
    <p:extLst>
      <p:ext uri="{BB962C8B-B14F-4D97-AF65-F5344CB8AC3E}">
        <p14:creationId xmlns:p14="http://schemas.microsoft.com/office/powerpoint/2010/main" val="1720709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leeejeffries.com/protocol-wars-rdp-vs-ica/"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virtual-desktop/set-up-customize-master-imag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virtual-desktop/create-host-pools-powershell#register-the-virtual-machines-to-the-windows-virtual-desktop-preview-host-pool"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virtual-desktop/set-up-scaling-script"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github.com/Azure/RDS-Templates/tree/master/wvd-sh/WVD%20scaling%20script"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leeejeffries.com/protocol-wars-rdp-vs-ic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leeejeffries.com/protocol-wars-rdp-vs-ica/"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2296313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LEEE JEFFRIES - </a:t>
            </a:r>
            <a:r>
              <a:rPr lang="en-GB" dirty="0">
                <a:hlinkClick r:id="rId3"/>
              </a:rPr>
              <a:t>https://www.leeejeffries.com/protocol-wars-rdp-vs-ica/</a:t>
            </a:r>
            <a:r>
              <a:rPr lang="en-GB" dirty="0"/>
              <a:t> </a:t>
            </a:r>
            <a:endParaRPr lang="en-US" sz="1200" dirty="0"/>
          </a:p>
          <a:p>
            <a:endParaRPr lang="en-US" dirty="0"/>
          </a:p>
        </p:txBody>
      </p:sp>
      <p:sp>
        <p:nvSpPr>
          <p:cNvPr id="4" name="Slide Number Placeholder 3"/>
          <p:cNvSpPr>
            <a:spLocks noGrp="1"/>
          </p:cNvSpPr>
          <p:nvPr>
            <p:ph type="sldNum" sz="quarter" idx="5"/>
          </p:nvPr>
        </p:nvSpPr>
        <p:spPr/>
        <p:txBody>
          <a:bodyPr/>
          <a:lstStyle/>
          <a:p>
            <a:fld id="{B00FBF75-097B-0D40-9B5E-7B083CE77B08}" type="slidenum">
              <a:rPr lang="en-US" smtClean="0"/>
              <a:t>30</a:t>
            </a:fld>
            <a:endParaRPr lang="en-US"/>
          </a:p>
        </p:txBody>
      </p:sp>
    </p:spTree>
    <p:extLst>
      <p:ext uri="{BB962C8B-B14F-4D97-AF65-F5344CB8AC3E}">
        <p14:creationId xmlns:p14="http://schemas.microsoft.com/office/powerpoint/2010/main" val="94470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2296212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2053799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562186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123925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2096855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32066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211803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1781907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188489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3228855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Some application installers can block installation on Windows 10 multi-session depending on whether they detect the </a:t>
            </a:r>
            <a:r>
              <a:rPr lang="en-GB" sz="1200" b="0" i="0" kern="1200" dirty="0" err="1">
                <a:solidFill>
                  <a:schemeClr val="tx1"/>
                </a:solidFill>
                <a:effectLst/>
                <a:latin typeface="+mn-lt"/>
                <a:ea typeface="+mn-ea"/>
                <a:cs typeface="+mn-cs"/>
              </a:rPr>
              <a:t>ProductType</a:t>
            </a:r>
            <a:r>
              <a:rPr lang="en-GB" sz="1200" b="0" i="0" kern="1200" dirty="0">
                <a:solidFill>
                  <a:schemeClr val="tx1"/>
                </a:solidFill>
                <a:effectLst/>
                <a:latin typeface="+mn-lt"/>
                <a:ea typeface="+mn-ea"/>
                <a:cs typeface="+mn-cs"/>
              </a:rPr>
              <a:t> is set to </a:t>
            </a:r>
            <a:r>
              <a:rPr lang="en-GB" sz="1200" b="0" i="0" kern="1200" dirty="0" err="1">
                <a:solidFill>
                  <a:schemeClr val="tx1"/>
                </a:solidFill>
                <a:effectLst/>
                <a:latin typeface="+mn-lt"/>
                <a:ea typeface="+mn-ea"/>
                <a:cs typeface="+mn-cs"/>
              </a:rPr>
              <a:t>Clien</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Sets to 3 which is server</a:t>
            </a:r>
            <a:endParaRPr lang="en-US" dirty="0"/>
          </a:p>
        </p:txBody>
      </p:sp>
      <p:sp>
        <p:nvSpPr>
          <p:cNvPr id="4" name="Slide Number Placeholder 3"/>
          <p:cNvSpPr>
            <a:spLocks noGrp="1"/>
          </p:cNvSpPr>
          <p:nvPr>
            <p:ph type="sldNum" sz="quarter" idx="5"/>
          </p:nvPr>
        </p:nvSpPr>
        <p:spPr/>
        <p:txBody>
          <a:bodyPr/>
          <a:lstStyle/>
          <a:p>
            <a:fld id="{B00FBF75-097B-0D40-9B5E-7B083CE77B08}" type="slidenum">
              <a:rPr lang="en-US" smtClean="0"/>
              <a:t>46</a:t>
            </a:fld>
            <a:endParaRPr lang="en-US"/>
          </a:p>
        </p:txBody>
      </p:sp>
    </p:spTree>
    <p:extLst>
      <p:ext uri="{BB962C8B-B14F-4D97-AF65-F5344CB8AC3E}">
        <p14:creationId xmlns:p14="http://schemas.microsoft.com/office/powerpoint/2010/main" val="125590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06169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68187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84385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86557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54227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54247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10263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400" b="1" dirty="0"/>
              <a:t>WVD Image Customisation and Optimisation </a:t>
            </a:r>
            <a:r>
              <a:rPr lang="en-GB" sz="1400" b="0" dirty="0"/>
              <a:t>- </a:t>
            </a:r>
            <a:r>
              <a:rPr lang="en-GB" sz="1400" dirty="0">
                <a:hlinkClick r:id="rId3"/>
              </a:rPr>
              <a:t>https://docs.microsoft.com/en-us/azure/virtual-desktop/set-up-customize-master-image</a:t>
            </a:r>
            <a:r>
              <a:rPr lang="en-GB" sz="1400" dirty="0"/>
              <a:t>  </a:t>
            </a:r>
            <a:endParaRPr lang="en-GB" sz="1400" b="1" dirty="0"/>
          </a:p>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68902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20122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821756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51527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00575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43770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92376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95950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28619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55417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87226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Agents can be downloaded from - </a:t>
            </a:r>
            <a:r>
              <a:rPr lang="en-GB" dirty="0">
                <a:hlinkClick r:id="rId3"/>
              </a:rPr>
              <a:t>https://docs.microsoft.com/en-us/azure/virtual-desktop/create-host-pools-powershell#register-the-virtual-machines-to-the-windows-virtual-desktop-preview-host-pool</a:t>
            </a:r>
            <a:r>
              <a:rPr lang="en-GB" dirty="0"/>
              <a:t> </a:t>
            </a: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23363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93704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13" name="Shape 113"/>
          <p:cNvSpPr>
            <a:spLocks noGrp="1"/>
          </p:cNvSpPr>
          <p:nvPr>
            <p:ph type="body" sz="quarter" idx="1"/>
          </p:nvPr>
        </p:nvSpPr>
        <p:spPr>
          <a:prstGeom prst="rect">
            <a:avLst/>
          </a:prstGeom>
        </p:spPr>
        <p:txBody>
          <a:bodyPr/>
          <a:lstStyle/>
          <a:p>
            <a:pPr>
              <a:defRPr sz="1200" b="1">
                <a:latin typeface="Verdana"/>
                <a:ea typeface="Verdana"/>
                <a:cs typeface="Verdana"/>
                <a:sym typeface="Verdana"/>
              </a:defRPr>
            </a:pPr>
            <a:endParaRPr dirty="0"/>
          </a:p>
        </p:txBody>
      </p:sp>
    </p:spTree>
    <p:extLst>
      <p:ext uri="{BB962C8B-B14F-4D97-AF65-F5344CB8AC3E}">
        <p14:creationId xmlns:p14="http://schemas.microsoft.com/office/powerpoint/2010/main" val="2432987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25219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Ian</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Breadth-first load balancing is the default configuration for new non-persistent host pools. Breadth-first load balancing distributes new user sessions across all available session hosts in the host pool. When configuring breadth-first load balancing, you may set a maximum session limit per session host in the host pool.</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Depth-first load balancing distributes new user sessions to an available session host with the highest number of connections but has not reached its maximum session limit threshold. When configuring depth-first load balancing, you </a:t>
            </a:r>
            <a:r>
              <a:rPr lang="en-US" sz="882" b="1" i="0" kern="1200">
                <a:solidFill>
                  <a:schemeClr val="tx1"/>
                </a:solidFill>
                <a:effectLst/>
                <a:latin typeface="Segoe UI Light" pitchFamily="34" charset="0"/>
                <a:ea typeface="+mn-ea"/>
                <a:cs typeface="+mn-cs"/>
              </a:rPr>
              <a:t>must</a:t>
            </a:r>
            <a:r>
              <a:rPr lang="en-US" sz="882" b="0" i="0" kern="1200">
                <a:solidFill>
                  <a:schemeClr val="tx1"/>
                </a:solidFill>
                <a:effectLst/>
                <a:latin typeface="Segoe UI Light" pitchFamily="34" charset="0"/>
                <a:ea typeface="+mn-ea"/>
                <a:cs typeface="+mn-cs"/>
              </a:rPr>
              <a:t> set a maximum session limit per session host in the host pool.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3/21/2020 10:10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040177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2514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AutoScaling</a:t>
            </a:r>
            <a:r>
              <a:rPr lang="en-US" dirty="0"/>
              <a:t> Guidance - </a:t>
            </a:r>
            <a:r>
              <a:rPr lang="en-GB" dirty="0">
                <a:hlinkClick r:id="rId3"/>
              </a:rPr>
              <a:t>https://docs.microsoft.com/en-us/azure/virtual-desktop/set-up-scaling-script</a:t>
            </a:r>
            <a:endParaRPr lang="en-GB" dirty="0"/>
          </a:p>
          <a:p>
            <a:r>
              <a:rPr lang="en-GB" dirty="0"/>
              <a:t>GitHub repository - </a:t>
            </a:r>
            <a:r>
              <a:rPr lang="en-GB" dirty="0">
                <a:hlinkClick r:id="rId4"/>
              </a:rPr>
              <a:t>https://github.com/Azure/RDS-Templates/tree/master/wvd-sh/WVD%20scaling%20script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815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FBF75-097B-0D40-9B5E-7B083CE77B08}" type="slidenum">
              <a:rPr lang="en-US" smtClean="0"/>
              <a:t>112</a:t>
            </a:fld>
            <a:endParaRPr lang="en-US"/>
          </a:p>
        </p:txBody>
      </p:sp>
    </p:spTree>
    <p:extLst>
      <p:ext uri="{BB962C8B-B14F-4D97-AF65-F5344CB8AC3E}">
        <p14:creationId xmlns:p14="http://schemas.microsoft.com/office/powerpoint/2010/main" val="3915648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r>
              <a:rPr lang="en-US" dirty="0"/>
              <a:t>Windows 10 and Office 365—kept up to date, with cloud-connected management powered by </a:t>
            </a:r>
            <a:r>
              <a:rPr lang="en-US" dirty="0" err="1"/>
              <a:t>ConfigMgr</a:t>
            </a:r>
            <a:r>
              <a:rPr lang="en-US" dirty="0"/>
              <a:t> and Intune—provides the </a:t>
            </a:r>
            <a:r>
              <a:rPr lang="en-US" b="1" dirty="0"/>
              <a:t>most productive </a:t>
            </a:r>
            <a:r>
              <a:rPr lang="en-US" dirty="0"/>
              <a:t>and </a:t>
            </a:r>
            <a:r>
              <a:rPr lang="en-US" b="1" dirty="0"/>
              <a:t>most secure </a:t>
            </a:r>
            <a:r>
              <a:rPr lang="en-US" dirty="0"/>
              <a:t>computing experience for users while </a:t>
            </a:r>
            <a:r>
              <a:rPr lang="en-US" b="1" dirty="0"/>
              <a:t>lowering total cost of ownership</a:t>
            </a:r>
            <a:r>
              <a:rPr lang="en-US" b="0" dirty="0"/>
              <a:t> and</a:t>
            </a:r>
            <a:r>
              <a:rPr lang="en-US" dirty="0"/>
              <a:t> reducing complexity for IT teams</a:t>
            </a:r>
          </a:p>
          <a:p>
            <a:endParaRPr lang="en-US" dirty="0"/>
          </a:p>
          <a:p>
            <a:r>
              <a:rPr lang="en-US" dirty="0"/>
              <a:t>Designed for all customer types, across all segments, Microsoft 365 is the best way for customers to license the products and services necessary to </a:t>
            </a:r>
            <a:r>
              <a:rPr lang="en-US"/>
              <a:t>deliver this experience</a:t>
            </a:r>
            <a:r>
              <a:rPr lang="en-US" dirty="0"/>
              <a:t>.</a:t>
            </a:r>
          </a:p>
          <a:p>
            <a:endParaRPr lang="en-US" dirty="0"/>
          </a:p>
          <a:p>
            <a:r>
              <a:rPr lang="en-US" dirty="0"/>
              <a:t>Let’s take a look at each of these benefits, starting with productivity and what it means to have the most productive experience.</a:t>
            </a: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45620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pPr marL="171450" indent="-171450">
              <a:buFont typeface="Arial" panose="020B0604020202020204" pitchFamily="34" charset="0"/>
              <a:buChar char="•"/>
            </a:pPr>
            <a:r>
              <a:rPr lang="en-US"/>
              <a:t>Many Microsoft customers are already eligible for WVD today…</a:t>
            </a:r>
          </a:p>
          <a:p>
            <a:pPr marL="171450" indent="-171450">
              <a:buFont typeface="Arial" panose="020B0604020202020204" pitchFamily="34" charset="0"/>
              <a:buChar char="•"/>
            </a:pPr>
            <a:r>
              <a:rPr lang="en-US"/>
              <a:t>This makes positioning WVD even easier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49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2018</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E768B4-67E7-40A3-BC6E-3B4E4B365D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3/21/2020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6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LEEE JEFFRIES - </a:t>
            </a:r>
            <a:r>
              <a:rPr lang="en-GB" dirty="0">
                <a:hlinkClick r:id="rId3"/>
              </a:rPr>
              <a:t>https://www.leeejeffries.com/protocol-wars-rdp-vs-ica/</a:t>
            </a:r>
            <a:r>
              <a:rPr lang="en-GB" dirty="0"/>
              <a:t> </a:t>
            </a:r>
            <a:endParaRPr lang="en-US" sz="1200" dirty="0"/>
          </a:p>
          <a:p>
            <a:endParaRPr lang="en-US" dirty="0"/>
          </a:p>
        </p:txBody>
      </p:sp>
      <p:sp>
        <p:nvSpPr>
          <p:cNvPr id="4" name="Slide Number Placeholder 3"/>
          <p:cNvSpPr>
            <a:spLocks noGrp="1"/>
          </p:cNvSpPr>
          <p:nvPr>
            <p:ph type="sldNum" sz="quarter" idx="5"/>
          </p:nvPr>
        </p:nvSpPr>
        <p:spPr/>
        <p:txBody>
          <a:bodyPr/>
          <a:lstStyle/>
          <a:p>
            <a:fld id="{B00FBF75-097B-0D40-9B5E-7B083CE77B08}" type="slidenum">
              <a:rPr lang="en-US" smtClean="0"/>
              <a:t>28</a:t>
            </a:fld>
            <a:endParaRPr lang="en-US"/>
          </a:p>
        </p:txBody>
      </p:sp>
    </p:spTree>
    <p:extLst>
      <p:ext uri="{BB962C8B-B14F-4D97-AF65-F5344CB8AC3E}">
        <p14:creationId xmlns:p14="http://schemas.microsoft.com/office/powerpoint/2010/main" val="278881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LEEE JEFFRIES - </a:t>
            </a:r>
            <a:r>
              <a:rPr lang="en-GB" dirty="0">
                <a:hlinkClick r:id="rId3"/>
              </a:rPr>
              <a:t>https://www.leeejeffries.com/protocol-wars-rdp-vs-ica/</a:t>
            </a:r>
            <a:r>
              <a:rPr lang="en-GB" dirty="0"/>
              <a:t> </a:t>
            </a:r>
            <a:endParaRPr lang="en-US" sz="1200" dirty="0"/>
          </a:p>
          <a:p>
            <a:endParaRPr lang="en-US" dirty="0"/>
          </a:p>
        </p:txBody>
      </p:sp>
      <p:sp>
        <p:nvSpPr>
          <p:cNvPr id="4" name="Slide Number Placeholder 3"/>
          <p:cNvSpPr>
            <a:spLocks noGrp="1"/>
          </p:cNvSpPr>
          <p:nvPr>
            <p:ph type="sldNum" sz="quarter" idx="5"/>
          </p:nvPr>
        </p:nvSpPr>
        <p:spPr/>
        <p:txBody>
          <a:bodyPr/>
          <a:lstStyle/>
          <a:p>
            <a:fld id="{B00FBF75-097B-0D40-9B5E-7B083CE77B08}" type="slidenum">
              <a:rPr lang="en-US" smtClean="0"/>
              <a:t>29</a:t>
            </a:fld>
            <a:endParaRPr lang="en-US"/>
          </a:p>
        </p:txBody>
      </p:sp>
    </p:spTree>
    <p:extLst>
      <p:ext uri="{BB962C8B-B14F-4D97-AF65-F5344CB8AC3E}">
        <p14:creationId xmlns:p14="http://schemas.microsoft.com/office/powerpoint/2010/main" val="2310681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8914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738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3520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34613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2751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7591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8080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10240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21064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Full Content">
    <p:spTree>
      <p:nvGrpSpPr>
        <p:cNvPr id="1" name=""/>
        <p:cNvGrpSpPr/>
        <p:nvPr/>
      </p:nvGrpSpPr>
      <p:grpSpPr>
        <a:xfrm>
          <a:off x="0" y="0"/>
          <a:ext cx="0" cy="0"/>
          <a:chOff x="0" y="0"/>
          <a:chExt cx="0" cy="0"/>
        </a:xfrm>
      </p:grpSpPr>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title"/>
          </p:nvPr>
        </p:nvSpPr>
        <p:spPr>
          <a:prstGeom prst="rect">
            <a:avLst/>
          </a:prstGeom>
        </p:spPr>
        <p:txBody>
          <a:bodyPr/>
          <a:lstStyle/>
          <a:p>
            <a:r>
              <a:t>Title Text</a:t>
            </a:r>
          </a:p>
        </p:txBody>
      </p:sp>
      <p:sp>
        <p:nvSpPr>
          <p:cNvPr id="26" name="Shape 26"/>
          <p:cNvSpPr>
            <a:spLocks noGrp="1"/>
          </p:cNvSpPr>
          <p:nvPr>
            <p:ph type="body" sz="quarter" idx="13"/>
          </p:nvPr>
        </p:nvSpPr>
        <p:spPr>
          <a:xfrm>
            <a:off x="954386" y="6375719"/>
            <a:ext cx="2251703" cy="251885"/>
          </a:xfrm>
          <a:prstGeom prst="rect">
            <a:avLst/>
          </a:prstGeom>
        </p:spPr>
        <p:txBody>
          <a:bodyPr/>
          <a:lstStyle>
            <a:lvl1pPr defTabSz="487668">
              <a:spcBef>
                <a:spcPts val="0"/>
              </a:spcBef>
              <a:defRPr sz="240"/>
            </a:lvl1pPr>
          </a:lstStyle>
          <a:p>
            <a:pPr defTabSz="365760">
              <a:spcBef>
                <a:spcPts val="0"/>
              </a:spcBef>
              <a:defRPr sz="240"/>
            </a:pPr>
            <a:endParaRPr/>
          </a:p>
        </p:txBody>
      </p:sp>
      <p:sp>
        <p:nvSpPr>
          <p:cNvPr id="27" name="Shape 27"/>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53719588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449741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995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9238410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5988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51392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65231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83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3/21/2020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5310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7611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799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898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468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3/21/2020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126890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6" r:id="rId18"/>
    <p:sldLayoutId id="2147483707" r:id="rId19"/>
    <p:sldLayoutId id="2147483708" r:id="rId20"/>
    <p:sldLayoutId id="2147483709" r:id="rId21"/>
    <p:sldLayoutId id="2147483710" r:id="rId22"/>
  </p:sldLayoutIdLst>
  <p:hf sldNum="0" hdr="0" ftr="0" dt="0"/>
  <p:txStyles>
    <p:title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jpe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jpeg"/><Relationship Id="rId1" Type="http://schemas.openxmlformats.org/officeDocument/2006/relationships/slideLayout" Target="../slideLayouts/slideLayout7.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103.xml.rels><?xml version="1.0" encoding="UTF-8" standalone="yes"?>
<Relationships xmlns="http://schemas.openxmlformats.org/package/2006/relationships"><Relationship Id="rId8" Type="http://schemas.openxmlformats.org/officeDocument/2006/relationships/image" Target="../media/image140.jpe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image" Target="../media/image123.jpeg"/><Relationship Id="rId1" Type="http://schemas.openxmlformats.org/officeDocument/2006/relationships/slideLayout" Target="../slideLayouts/slideLayout7.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10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tif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9.tif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54%20regions,%20and%20140%20countries." TargetMode="External"/><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microsoftteams/teams-for-vdi" TargetMode="External"/><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4.tiff"/><Relationship Id="rId7" Type="http://schemas.openxmlformats.org/officeDocument/2006/relationships/image" Target="../media/image49.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tiff"/><Relationship Id="rId2"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1.tiff"/><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 Id="rId9" Type="http://schemas.openxmlformats.org/officeDocument/2006/relationships/image" Target="../media/image6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hyperlink" Target="https://www.go-euc.com/moores-law-of-windows-10-1903/"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hyperlink" Target="https://www.go-euc.com/moores-law-of-windows-10-1903/"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azure.microsoft.com/en-gb/pricing/calculator/?service=virtual-desktop#virtual-desktop73e97fb9-cc64-4817-8b93-a9afbff76f00"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3" Type="http://schemas.microsoft.com/office/2007/relationships/hdphoto" Target="../media/hdphoto2.wdp"/><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8" Type="http://schemas.openxmlformats.org/officeDocument/2006/relationships/image" Target="../media/image78.png"/><Relationship Id="rId3" Type="http://schemas.microsoft.com/office/2007/relationships/hdphoto" Target="../media/hdphoto2.wdp"/><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png"/><Relationship Id="rId9"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hyperlink" Target="http://sqlsailor.com/2013/02/26/getdbinfo/" TargetMode="External"/><Relationship Id="rId3" Type="http://schemas.openxmlformats.org/officeDocument/2006/relationships/image" Target="../media/image82.jpe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png"/><Relationship Id="rId9" Type="http://schemas.openxmlformats.org/officeDocument/2006/relationships/image" Target="../media/image20.jpe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azure/virtual-desktop/set-up-customize-master-image"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9.xml"/><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21.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blogs.technet.microsoft.com/odsupport/2015/05/01/how-to-reset-an-office-365-install-to-the-initial-activationinstall-state/" TargetMode="External"/><Relationship Id="rId2" Type="http://schemas.openxmlformats.org/officeDocument/2006/relationships/hyperlink" Target="https://docs.microsoft.com/en-us/azure/virtual-desktop/set-up-customize-master-image" TargetMode="External"/><Relationship Id="rId1" Type="http://schemas.openxmlformats.org/officeDocument/2006/relationships/slideLayout" Target="../slideLayouts/slideLayout7.xml"/><Relationship Id="rId4" Type="http://schemas.openxmlformats.org/officeDocument/2006/relationships/hyperlink" Target="https://docs.microsoft.com/en-us/onedrive/per-machine-installation" TargetMode="External"/></Relationships>
</file>

<file path=ppt/slides/_rels/slide9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blog.itprocloud.de/Windows-Virtual-Desktop-Admin/" TargetMode="External"/><Relationship Id="rId7" Type="http://schemas.openxmlformats.org/officeDocument/2006/relationships/diagramColors" Target="../diagrams/colors3.xml"/><Relationship Id="rId2" Type="http://schemas.openxmlformats.org/officeDocument/2006/relationships/hyperlink" Target="https://github.com/Azure/RDS-Templates/tree/master/wvd-templates/Update%20existing%20WVD%20host%20pool" TargetMode="Externa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DE35C9-10F7-3044-ABE0-AADB5BA8B24F}"/>
              </a:ext>
            </a:extLst>
          </p:cNvPr>
          <p:cNvSpPr>
            <a:spLocks noGrp="1"/>
          </p:cNvSpPr>
          <p:nvPr>
            <p:ph type="ctrTitle"/>
          </p:nvPr>
        </p:nvSpPr>
        <p:spPr>
          <a:xfrm>
            <a:off x="861791" y="835383"/>
            <a:ext cx="3382832" cy="3499549"/>
          </a:xfrm>
        </p:spPr>
        <p:txBody>
          <a:bodyPr>
            <a:normAutofit/>
          </a:bodyPr>
          <a:lstStyle/>
          <a:p>
            <a:pPr algn="l"/>
            <a:r>
              <a:rPr lang="en-US" sz="4200" b="1" dirty="0"/>
              <a:t>Sussex Azure User Group</a:t>
            </a:r>
            <a:br>
              <a:rPr lang="en-US" sz="4200" dirty="0"/>
            </a:br>
            <a:br>
              <a:rPr lang="en-US" sz="4200" dirty="0"/>
            </a:br>
            <a:r>
              <a:rPr lang="en-US" sz="4200" dirty="0"/>
              <a:t>WVD</a:t>
            </a:r>
          </a:p>
        </p:txBody>
      </p:sp>
      <p:sp>
        <p:nvSpPr>
          <p:cNvPr id="3" name="Subtitle 2">
            <a:extLst>
              <a:ext uri="{FF2B5EF4-FFF2-40B4-BE49-F238E27FC236}">
                <a16:creationId xmlns:a16="http://schemas.microsoft.com/office/drawing/2014/main" id="{384A95D9-E8FF-004F-87AF-DDE3C650BB7C}"/>
              </a:ext>
            </a:extLst>
          </p:cNvPr>
          <p:cNvSpPr>
            <a:spLocks noGrp="1"/>
          </p:cNvSpPr>
          <p:nvPr>
            <p:ph type="subTitle" idx="1"/>
          </p:nvPr>
        </p:nvSpPr>
        <p:spPr>
          <a:xfrm>
            <a:off x="861789" y="4334933"/>
            <a:ext cx="3382831" cy="1185333"/>
          </a:xfrm>
        </p:spPr>
        <p:txBody>
          <a:bodyPr>
            <a:normAutofit/>
          </a:bodyPr>
          <a:lstStyle/>
          <a:p>
            <a:pPr algn="l"/>
            <a:r>
              <a:rPr lang="en-US" dirty="0">
                <a:solidFill>
                  <a:srgbClr val="B4A047"/>
                </a:solidFill>
              </a:rPr>
              <a:t>Kyle Davies</a:t>
            </a:r>
          </a:p>
        </p:txBody>
      </p:sp>
      <p:pic>
        <p:nvPicPr>
          <p:cNvPr id="5" name="Picture 4">
            <a:extLst>
              <a:ext uri="{FF2B5EF4-FFF2-40B4-BE49-F238E27FC236}">
                <a16:creationId xmlns:a16="http://schemas.microsoft.com/office/drawing/2014/main" id="{2892B6A7-4D9A-B844-835A-C5876AD3543E}"/>
              </a:ext>
            </a:extLst>
          </p:cNvPr>
          <p:cNvPicPr>
            <a:picLocks noChangeAspect="1"/>
          </p:cNvPicPr>
          <p:nvPr/>
        </p:nvPicPr>
        <p:blipFill rotWithShape="1">
          <a:blip r:embed="rId3"/>
          <a:srcRect l="10013" r="16620" b="-1"/>
          <a:stretch/>
        </p:blipFill>
        <p:spPr>
          <a:xfrm>
            <a:off x="4654297" y="10"/>
            <a:ext cx="7537704" cy="6857990"/>
          </a:xfrm>
          <a:prstGeom prst="rect">
            <a:avLst/>
          </a:prstGeom>
        </p:spPr>
      </p:pic>
    </p:spTree>
    <p:extLst>
      <p:ext uri="{BB962C8B-B14F-4D97-AF65-F5344CB8AC3E}">
        <p14:creationId xmlns:p14="http://schemas.microsoft.com/office/powerpoint/2010/main" val="2393376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PART 1 – WVD:  WHAT IS IT?</a:t>
            </a:r>
          </a:p>
        </p:txBody>
      </p:sp>
    </p:spTree>
    <p:extLst>
      <p:ext uri="{BB962C8B-B14F-4D97-AF65-F5344CB8AC3E}">
        <p14:creationId xmlns:p14="http://schemas.microsoft.com/office/powerpoint/2010/main" val="12198800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004B9D-5650-B04B-BFB8-3AB8C020B5DA}"/>
              </a:ext>
            </a:extLst>
          </p:cNvPr>
          <p:cNvSpPr/>
          <p:nvPr/>
        </p:nvSpPr>
        <p:spPr bwMode="auto">
          <a:xfrm>
            <a:off x="-24516" y="0"/>
            <a:ext cx="3535179" cy="6993533"/>
          </a:xfrm>
          <a:prstGeom prst="rect">
            <a:avLst/>
          </a:prstGeom>
          <a:solidFill>
            <a:srgbClr val="C0000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solidFill>
                <a:schemeClr val="tx1"/>
              </a:solidFill>
              <a:latin typeface="Segoe UI Semilight"/>
              <a:ea typeface="Segoe UI" pitchFamily="34" charset="0"/>
              <a:cs typeface="Segoe UI" pitchFamily="34" charset="0"/>
            </a:endParaRPr>
          </a:p>
        </p:txBody>
      </p:sp>
      <p:sp>
        <p:nvSpPr>
          <p:cNvPr id="5" name="Title 5">
            <a:extLst>
              <a:ext uri="{FF2B5EF4-FFF2-40B4-BE49-F238E27FC236}">
                <a16:creationId xmlns:a16="http://schemas.microsoft.com/office/drawing/2014/main" id="{E67EAF52-BE9C-D54D-AD0C-C81ED3210594}"/>
              </a:ext>
            </a:extLst>
          </p:cNvPr>
          <p:cNvSpPr txBox="1">
            <a:spLocks/>
          </p:cNvSpPr>
          <p:nvPr/>
        </p:nvSpPr>
        <p:spPr>
          <a:xfrm>
            <a:off x="275482" y="295730"/>
            <a:ext cx="3260579" cy="917444"/>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FSLogix Technologies</a:t>
            </a:r>
          </a:p>
        </p:txBody>
      </p:sp>
      <p:sp>
        <p:nvSpPr>
          <p:cNvPr id="6" name="Text Placeholder 2">
            <a:extLst>
              <a:ext uri="{FF2B5EF4-FFF2-40B4-BE49-F238E27FC236}">
                <a16:creationId xmlns:a16="http://schemas.microsoft.com/office/drawing/2014/main" id="{963AD2F5-DD62-2B49-A3D2-C67223045E47}"/>
              </a:ext>
            </a:extLst>
          </p:cNvPr>
          <p:cNvSpPr txBox="1">
            <a:spLocks/>
          </p:cNvSpPr>
          <p:nvPr/>
        </p:nvSpPr>
        <p:spPr>
          <a:xfrm>
            <a:off x="3734154" y="550389"/>
            <a:ext cx="8244304" cy="627807"/>
          </a:xfrm>
          <a:prstGeom prst="rect">
            <a:avLst/>
          </a:prstGeom>
        </p:spPr>
        <p:txBody>
          <a:bodyPr vert="horz" wrap="square" lIns="0" tIns="0" rIns="0" bIns="0" rtlCol="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lnSpc>
                <a:spcPct val="100000"/>
              </a:lnSpc>
              <a:defRPr/>
            </a:pPr>
            <a:r>
              <a:rPr lang="en-US" sz="2000">
                <a:solidFill>
                  <a:schemeClr val="tx1"/>
                </a:solidFill>
                <a:latin typeface="Segoe UI"/>
              </a:rPr>
              <a:t>With the acquisition of FSLogix, eligible customers will get access to three core pieces of technology</a:t>
            </a:r>
          </a:p>
        </p:txBody>
      </p:sp>
      <p:sp>
        <p:nvSpPr>
          <p:cNvPr id="9" name="Oval 8">
            <a:extLst>
              <a:ext uri="{FF2B5EF4-FFF2-40B4-BE49-F238E27FC236}">
                <a16:creationId xmlns:a16="http://schemas.microsoft.com/office/drawing/2014/main" id="{DF631398-0D1F-3A46-9897-E8A49E3B90B9}"/>
              </a:ext>
            </a:extLst>
          </p:cNvPr>
          <p:cNvSpPr/>
          <p:nvPr/>
        </p:nvSpPr>
        <p:spPr bwMode="auto">
          <a:xfrm>
            <a:off x="3925976" y="2222362"/>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latin typeface="Segoe UI Semilight"/>
              <a:ea typeface="Segoe UI" pitchFamily="34" charset="0"/>
              <a:cs typeface="Segoe UI" pitchFamily="34" charset="0"/>
            </a:endParaRPr>
          </a:p>
        </p:txBody>
      </p:sp>
      <p:sp>
        <p:nvSpPr>
          <p:cNvPr id="10" name="Oval 9">
            <a:extLst>
              <a:ext uri="{FF2B5EF4-FFF2-40B4-BE49-F238E27FC236}">
                <a16:creationId xmlns:a16="http://schemas.microsoft.com/office/drawing/2014/main" id="{DC85AFD8-92DA-E24E-9D02-89593B073AEE}"/>
              </a:ext>
            </a:extLst>
          </p:cNvPr>
          <p:cNvSpPr/>
          <p:nvPr/>
        </p:nvSpPr>
        <p:spPr bwMode="auto">
          <a:xfrm>
            <a:off x="3925976" y="4207447"/>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latin typeface="Segoe UI Semilight"/>
              <a:ea typeface="Segoe UI" pitchFamily="34" charset="0"/>
              <a:cs typeface="Segoe UI" pitchFamily="34" charset="0"/>
            </a:endParaRPr>
          </a:p>
        </p:txBody>
      </p:sp>
      <p:sp>
        <p:nvSpPr>
          <p:cNvPr id="11" name="Oval 10">
            <a:extLst>
              <a:ext uri="{FF2B5EF4-FFF2-40B4-BE49-F238E27FC236}">
                <a16:creationId xmlns:a16="http://schemas.microsoft.com/office/drawing/2014/main" id="{3E37170E-FD7F-C046-B507-B8634DDAB98D}"/>
              </a:ext>
            </a:extLst>
          </p:cNvPr>
          <p:cNvSpPr/>
          <p:nvPr/>
        </p:nvSpPr>
        <p:spPr bwMode="auto">
          <a:xfrm>
            <a:off x="3925976" y="5657434"/>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D6B8B80C-1970-A143-BC72-8DF01CA79888}"/>
              </a:ext>
            </a:extLst>
          </p:cNvPr>
          <p:cNvSpPr/>
          <p:nvPr/>
        </p:nvSpPr>
        <p:spPr>
          <a:xfrm>
            <a:off x="4861751" y="2222362"/>
            <a:ext cx="7116708" cy="1694425"/>
          </a:xfrm>
          <a:prstGeom prst="rect">
            <a:avLst/>
          </a:prstGeom>
        </p:spPr>
        <p:txBody>
          <a:bodyPr wrap="square" lIns="0" tIns="0" rIns="0" bIns="0">
            <a:spAutoFit/>
          </a:bodyPr>
          <a:lstStyle/>
          <a:p>
            <a:pPr defTabSz="914191"/>
            <a:r>
              <a:rPr lang="en-US" sz="2400" dirty="0">
                <a:solidFill>
                  <a:srgbClr val="C00000"/>
                </a:solidFill>
                <a:latin typeface="Segoe UI Semilight"/>
                <a:ea typeface="Calibri" panose="020F0502020204030204" pitchFamily="34" charset="0"/>
                <a:cs typeface="Times New Roman" panose="02020603050405020304" pitchFamily="18" charset="0"/>
              </a:rPr>
              <a:t>Profile Container</a:t>
            </a:r>
            <a:br>
              <a:rPr lang="en-US" sz="2400" dirty="0">
                <a:latin typeface="Segoe UI Semilight"/>
                <a:ea typeface="Calibri" panose="020F0502020204030204" pitchFamily="34" charset="0"/>
                <a:cs typeface="Times New Roman" panose="02020603050405020304" pitchFamily="18" charset="0"/>
              </a:rPr>
            </a:br>
            <a:r>
              <a:rPr lang="en-US" sz="1599" dirty="0">
                <a:latin typeface="Segoe UI Semilight"/>
                <a:ea typeface="Calibri" panose="020F0502020204030204" pitchFamily="34" charset="0"/>
                <a:cs typeface="Times New Roman" panose="02020603050405020304" pitchFamily="18" charset="0"/>
              </a:rPr>
              <a:t>Replacement for roaming profiles and folder redirection. Dramatically speeds up logon and application launch times.</a:t>
            </a:r>
          </a:p>
          <a:p>
            <a:pPr marL="163482" lvl="1" indent="-163482" defTabSz="914191">
              <a:spcBef>
                <a:spcPts val="1199"/>
              </a:spcBef>
              <a:buFont typeface="Arial" panose="020B0604020202020204" pitchFamily="34" charset="0"/>
              <a:buChar char="•"/>
            </a:pPr>
            <a:r>
              <a:rPr lang="en-US" sz="1399" dirty="0">
                <a:latin typeface="Segoe UI Semilight"/>
                <a:cs typeface="Segoe UI"/>
              </a:rPr>
              <a:t>Includes Office 365 Container, which roams Office cache data (Outlook OST, OneDrive cache, Skype for Business GAL, etc.) and Windows Search DB with user in virtual desktop environments.</a:t>
            </a:r>
          </a:p>
        </p:txBody>
      </p:sp>
      <p:sp>
        <p:nvSpPr>
          <p:cNvPr id="13" name="Rectangle 12">
            <a:extLst>
              <a:ext uri="{FF2B5EF4-FFF2-40B4-BE49-F238E27FC236}">
                <a16:creationId xmlns:a16="http://schemas.microsoft.com/office/drawing/2014/main" id="{2C820E3F-BD0A-B045-9865-CDA736589C93}"/>
              </a:ext>
            </a:extLst>
          </p:cNvPr>
          <p:cNvSpPr/>
          <p:nvPr/>
        </p:nvSpPr>
        <p:spPr>
          <a:xfrm>
            <a:off x="4861751" y="4207447"/>
            <a:ext cx="7116708" cy="1129661"/>
          </a:xfrm>
          <a:prstGeom prst="rect">
            <a:avLst/>
          </a:prstGeom>
        </p:spPr>
        <p:txBody>
          <a:bodyPr wrap="square" lIns="0" tIns="0" rIns="0" bIns="0">
            <a:spAutoFit/>
          </a:bodyPr>
          <a:lstStyle/>
          <a:p>
            <a:pPr defTabSz="914191">
              <a:spcAft>
                <a:spcPts val="784"/>
              </a:spcAft>
            </a:pPr>
            <a:r>
              <a:rPr lang="en-US" sz="2400" dirty="0">
                <a:solidFill>
                  <a:srgbClr val="C00000"/>
                </a:solidFill>
                <a:latin typeface="Segoe UI Semilight"/>
                <a:cs typeface="Times New Roman" panose="02020603050405020304" pitchFamily="18" charset="0"/>
              </a:rPr>
              <a:t>App Masking</a:t>
            </a:r>
            <a:br>
              <a:rPr lang="en-US" sz="1599" b="1" dirty="0">
                <a:latin typeface="Segoe UI Semilight"/>
                <a:cs typeface="Times New Roman" panose="02020603050405020304" pitchFamily="18" charset="0"/>
              </a:rPr>
            </a:br>
            <a:r>
              <a:rPr lang="en-US" sz="1599" dirty="0">
                <a:latin typeface="Segoe UI Semilight"/>
                <a:cs typeface="Times New Roman" panose="02020603050405020304" pitchFamily="18" charset="0"/>
              </a:rPr>
              <a:t>Minimize number of gold images by creating a single image with all applications. Excellent app compatibility with no packaging, sequencing, backend infrastructure, or virtualization. </a:t>
            </a:r>
            <a:endParaRPr lang="en-US" sz="1599" dirty="0">
              <a:latin typeface="Segoe UI Semilight"/>
              <a:cs typeface="Times New Roman"/>
            </a:endParaRPr>
          </a:p>
        </p:txBody>
      </p:sp>
      <p:sp>
        <p:nvSpPr>
          <p:cNvPr id="14" name="Rectangle 13">
            <a:extLst>
              <a:ext uri="{FF2B5EF4-FFF2-40B4-BE49-F238E27FC236}">
                <a16:creationId xmlns:a16="http://schemas.microsoft.com/office/drawing/2014/main" id="{40EECA6A-0742-264E-88D2-9AB9A82396C1}"/>
              </a:ext>
            </a:extLst>
          </p:cNvPr>
          <p:cNvSpPr/>
          <p:nvPr/>
        </p:nvSpPr>
        <p:spPr>
          <a:xfrm>
            <a:off x="4861749" y="5657434"/>
            <a:ext cx="7116709" cy="878669"/>
          </a:xfrm>
          <a:prstGeom prst="rect">
            <a:avLst/>
          </a:prstGeom>
        </p:spPr>
        <p:txBody>
          <a:bodyPr wrap="square" lIns="0" tIns="0" rIns="0" bIns="0">
            <a:spAutoFit/>
          </a:bodyPr>
          <a:lstStyle/>
          <a:p>
            <a:pPr defTabSz="914191">
              <a:spcAft>
                <a:spcPts val="784"/>
              </a:spcAft>
            </a:pPr>
            <a:r>
              <a:rPr lang="en-US" sz="2400" dirty="0">
                <a:solidFill>
                  <a:srgbClr val="C00000"/>
                </a:solidFill>
                <a:latin typeface="Segoe UI Semilight"/>
                <a:cs typeface="Segoe UI"/>
              </a:rPr>
              <a:t>Java Redirection</a:t>
            </a:r>
            <a:br>
              <a:rPr lang="en-US" sz="1599" b="1" dirty="0">
                <a:latin typeface="Segoe UI Semilight"/>
                <a:cs typeface="Segoe UI"/>
              </a:rPr>
            </a:br>
            <a:r>
              <a:rPr lang="en-US" sz="1599" dirty="0">
                <a:latin typeface="Segoe UI Semilight"/>
                <a:cs typeface="Segoe UI"/>
              </a:rPr>
              <a:t>Helps protect the enterprise from vulnerabilities of multiple installed versions of Java by mapping specific versions to individual apps or websites.</a:t>
            </a:r>
            <a:endParaRPr lang="en-US" sz="1599" dirty="0">
              <a:latin typeface="Segoe UI Semilight"/>
              <a:cs typeface="Times New Roman"/>
            </a:endParaRPr>
          </a:p>
        </p:txBody>
      </p:sp>
      <p:sp>
        <p:nvSpPr>
          <p:cNvPr id="15" name="globe_6" title="Icon of a monitor in front of a sphere made of lines">
            <a:extLst>
              <a:ext uri="{FF2B5EF4-FFF2-40B4-BE49-F238E27FC236}">
                <a16:creationId xmlns:a16="http://schemas.microsoft.com/office/drawing/2014/main" id="{23E6BC2F-D31E-FB47-80D4-902C6C5E25F6}"/>
              </a:ext>
            </a:extLst>
          </p:cNvPr>
          <p:cNvSpPr>
            <a:spLocks noChangeAspect="1" noEditPoints="1"/>
          </p:cNvSpPr>
          <p:nvPr/>
        </p:nvSpPr>
        <p:spPr bwMode="auto">
          <a:xfrm>
            <a:off x="4079713" y="2351381"/>
            <a:ext cx="432240" cy="463037"/>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800">
              <a:latin typeface="Segoe UI Semilight"/>
            </a:endParaRPr>
          </a:p>
        </p:txBody>
      </p:sp>
      <p:sp>
        <p:nvSpPr>
          <p:cNvPr id="16" name="Browser" title="Icon of a browser window">
            <a:extLst>
              <a:ext uri="{FF2B5EF4-FFF2-40B4-BE49-F238E27FC236}">
                <a16:creationId xmlns:a16="http://schemas.microsoft.com/office/drawing/2014/main" id="{D7437196-86B4-4347-A916-B8D375CA121E}"/>
              </a:ext>
            </a:extLst>
          </p:cNvPr>
          <p:cNvSpPr>
            <a:spLocks noChangeAspect="1" noEditPoints="1"/>
          </p:cNvSpPr>
          <p:nvPr/>
        </p:nvSpPr>
        <p:spPr bwMode="auto">
          <a:xfrm>
            <a:off x="4074463" y="5844305"/>
            <a:ext cx="424979" cy="34011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800">
              <a:latin typeface="Segoe UI Semilight"/>
            </a:endParaRPr>
          </a:p>
        </p:txBody>
      </p:sp>
      <p:grpSp>
        <p:nvGrpSpPr>
          <p:cNvPr id="17" name="Group 16">
            <a:extLst>
              <a:ext uri="{FF2B5EF4-FFF2-40B4-BE49-F238E27FC236}">
                <a16:creationId xmlns:a16="http://schemas.microsoft.com/office/drawing/2014/main" id="{5512F980-EC10-BA4B-B60F-4FAA5AEA0D92}"/>
              </a:ext>
            </a:extLst>
          </p:cNvPr>
          <p:cNvGrpSpPr/>
          <p:nvPr/>
        </p:nvGrpSpPr>
        <p:grpSpPr>
          <a:xfrm>
            <a:off x="4088290" y="4359606"/>
            <a:ext cx="384262" cy="384938"/>
            <a:chOff x="4565921" y="3369898"/>
            <a:chExt cx="242888" cy="243314"/>
          </a:xfrm>
        </p:grpSpPr>
        <p:sp>
          <p:nvSpPr>
            <p:cNvPr id="18" name="Freeform: Shape 169">
              <a:extLst>
                <a:ext uri="{FF2B5EF4-FFF2-40B4-BE49-F238E27FC236}">
                  <a16:creationId xmlns:a16="http://schemas.microsoft.com/office/drawing/2014/main" id="{EC182841-8C12-8E4F-82B4-2273A20B3E11}"/>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latin typeface="Segoe UI Semilight"/>
              </a:endParaRPr>
            </a:p>
          </p:txBody>
        </p:sp>
        <p:sp>
          <p:nvSpPr>
            <p:cNvPr id="19" name="Freeform: Shape 170">
              <a:extLst>
                <a:ext uri="{FF2B5EF4-FFF2-40B4-BE49-F238E27FC236}">
                  <a16:creationId xmlns:a16="http://schemas.microsoft.com/office/drawing/2014/main" id="{8D879118-73C5-E440-BD4C-09D37E300CDF}"/>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latin typeface="Segoe UI Semilight"/>
              </a:endParaRPr>
            </a:p>
          </p:txBody>
        </p:sp>
        <p:sp>
          <p:nvSpPr>
            <p:cNvPr id="20" name="Freeform: Shape 171">
              <a:extLst>
                <a:ext uri="{FF2B5EF4-FFF2-40B4-BE49-F238E27FC236}">
                  <a16:creationId xmlns:a16="http://schemas.microsoft.com/office/drawing/2014/main" id="{F9F3345A-55CA-8A40-8FBD-59504BA4FBF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latin typeface="Segoe UI Semilight"/>
              </a:endParaRPr>
            </a:p>
          </p:txBody>
        </p:sp>
        <p:sp>
          <p:nvSpPr>
            <p:cNvPr id="21" name="Freeform: Shape 172">
              <a:extLst>
                <a:ext uri="{FF2B5EF4-FFF2-40B4-BE49-F238E27FC236}">
                  <a16:creationId xmlns:a16="http://schemas.microsoft.com/office/drawing/2014/main" id="{72AD8110-162A-1C43-B04A-0A07D9920F70}"/>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a:latin typeface="Segoe UI Semilight"/>
              </a:endParaRPr>
            </a:p>
          </p:txBody>
        </p:sp>
      </p:grpSp>
    </p:spTree>
    <p:extLst>
      <p:ext uri="{BB962C8B-B14F-4D97-AF65-F5344CB8AC3E}">
        <p14:creationId xmlns:p14="http://schemas.microsoft.com/office/powerpoint/2010/main" val="99141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583DA8-E3ED-074A-AF0C-48E5B700038D}"/>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Profile Container </a:t>
            </a:r>
          </a:p>
        </p:txBody>
      </p:sp>
      <p:sp>
        <p:nvSpPr>
          <p:cNvPr id="5" name="Rectangle 4">
            <a:extLst>
              <a:ext uri="{FF2B5EF4-FFF2-40B4-BE49-F238E27FC236}">
                <a16:creationId xmlns:a16="http://schemas.microsoft.com/office/drawing/2014/main" id="{21E58E24-8641-9149-8B50-10870DA232CF}"/>
              </a:ext>
            </a:extLst>
          </p:cNvPr>
          <p:cNvSpPr/>
          <p:nvPr/>
        </p:nvSpPr>
        <p:spPr bwMode="auto">
          <a:xfrm>
            <a:off x="-3430" y="3728733"/>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latin typeface="Segoe UI Semilight"/>
                <a:cs typeface="Segoe UI" pitchFamily="34" charset="0"/>
              </a:rPr>
              <a:t>Office 365 Container </a:t>
            </a:r>
          </a:p>
        </p:txBody>
      </p:sp>
      <p:sp>
        <p:nvSpPr>
          <p:cNvPr id="6" name="Rectangle 5">
            <a:extLst>
              <a:ext uri="{FF2B5EF4-FFF2-40B4-BE49-F238E27FC236}">
                <a16:creationId xmlns:a16="http://schemas.microsoft.com/office/drawing/2014/main" id="{646F2D8D-93CA-D04E-99A6-9929DBE409E0}"/>
              </a:ext>
            </a:extLst>
          </p:cNvPr>
          <p:cNvSpPr/>
          <p:nvPr/>
        </p:nvSpPr>
        <p:spPr bwMode="auto">
          <a:xfrm>
            <a:off x="-3430" y="4703976"/>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App Masking </a:t>
            </a:r>
          </a:p>
        </p:txBody>
      </p:sp>
      <p:sp>
        <p:nvSpPr>
          <p:cNvPr id="7" name="Rectangle 6">
            <a:extLst>
              <a:ext uri="{FF2B5EF4-FFF2-40B4-BE49-F238E27FC236}">
                <a16:creationId xmlns:a16="http://schemas.microsoft.com/office/drawing/2014/main" id="{AB2E5B07-BF67-304D-9552-EAE8ECA81F22}"/>
              </a:ext>
            </a:extLst>
          </p:cNvPr>
          <p:cNvSpPr/>
          <p:nvPr/>
        </p:nvSpPr>
        <p:spPr bwMode="auto">
          <a:xfrm>
            <a:off x="-3430" y="5679219"/>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Java Redirection </a:t>
            </a:r>
          </a:p>
        </p:txBody>
      </p:sp>
      <p:sp>
        <p:nvSpPr>
          <p:cNvPr id="8" name="Rectangle: Top Corners Rounded 149">
            <a:extLst>
              <a:ext uri="{FF2B5EF4-FFF2-40B4-BE49-F238E27FC236}">
                <a16:creationId xmlns:a16="http://schemas.microsoft.com/office/drawing/2014/main" id="{67BB8C27-50E0-F048-B460-275B2BFECA98}"/>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sp>
        <p:nvSpPr>
          <p:cNvPr id="9" name="Rectangle: Top Corners Rounded 150">
            <a:extLst>
              <a:ext uri="{FF2B5EF4-FFF2-40B4-BE49-F238E27FC236}">
                <a16:creationId xmlns:a16="http://schemas.microsoft.com/office/drawing/2014/main" id="{0C0C8850-24C2-F549-8AB5-36ABDC2B49F1}"/>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sp>
        <p:nvSpPr>
          <p:cNvPr id="10" name="Rectangle: Top Corners Rounded 151">
            <a:extLst>
              <a:ext uri="{FF2B5EF4-FFF2-40B4-BE49-F238E27FC236}">
                <a16:creationId xmlns:a16="http://schemas.microsoft.com/office/drawing/2014/main" id="{61E005A8-04E9-F145-84CB-CEB9C87B1784}"/>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sp>
        <p:nvSpPr>
          <p:cNvPr id="11" name="Rectangle: Top Corners Rounded 152">
            <a:extLst>
              <a:ext uri="{FF2B5EF4-FFF2-40B4-BE49-F238E27FC236}">
                <a16:creationId xmlns:a16="http://schemas.microsoft.com/office/drawing/2014/main" id="{B41C0F5A-BE18-1B40-84A8-AA18E86BBF1D}"/>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sp>
        <p:nvSpPr>
          <p:cNvPr id="12" name="IoT" title="Icon of five circles that all connect to a center circle">
            <a:extLst>
              <a:ext uri="{FF2B5EF4-FFF2-40B4-BE49-F238E27FC236}">
                <a16:creationId xmlns:a16="http://schemas.microsoft.com/office/drawing/2014/main" id="{89F7EF6C-80D8-F441-92CC-53D7FAB25ADC}"/>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latin typeface="Segoe UI Semilight"/>
            </a:endParaRPr>
          </a:p>
        </p:txBody>
      </p:sp>
      <p:sp>
        <p:nvSpPr>
          <p:cNvPr id="13" name="globe_6" title="Icon of a monitor in front of a sphere made of lines">
            <a:extLst>
              <a:ext uri="{FF2B5EF4-FFF2-40B4-BE49-F238E27FC236}">
                <a16:creationId xmlns:a16="http://schemas.microsoft.com/office/drawing/2014/main" id="{CF112F13-5BB1-034C-8FFD-E1BDE8638FB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a:latin typeface="Segoe UI Semilight"/>
            </a:endParaRPr>
          </a:p>
        </p:txBody>
      </p:sp>
      <p:sp>
        <p:nvSpPr>
          <p:cNvPr id="14" name="Browser" title="Icon of a browser window">
            <a:extLst>
              <a:ext uri="{FF2B5EF4-FFF2-40B4-BE49-F238E27FC236}">
                <a16:creationId xmlns:a16="http://schemas.microsoft.com/office/drawing/2014/main" id="{480882F8-DA79-F143-9081-D08F053A6338}"/>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latin typeface="Segoe UI Semilight"/>
            </a:endParaRPr>
          </a:p>
        </p:txBody>
      </p:sp>
      <p:grpSp>
        <p:nvGrpSpPr>
          <p:cNvPr id="15" name="Group 14">
            <a:extLst>
              <a:ext uri="{FF2B5EF4-FFF2-40B4-BE49-F238E27FC236}">
                <a16:creationId xmlns:a16="http://schemas.microsoft.com/office/drawing/2014/main" id="{B6E42DCC-0E8E-FC48-BC63-72A076F4B254}"/>
              </a:ext>
            </a:extLst>
          </p:cNvPr>
          <p:cNvGrpSpPr/>
          <p:nvPr/>
        </p:nvGrpSpPr>
        <p:grpSpPr>
          <a:xfrm>
            <a:off x="177095" y="4996700"/>
            <a:ext cx="240268" cy="240690"/>
            <a:chOff x="4565921" y="3369898"/>
            <a:chExt cx="242888" cy="243314"/>
          </a:xfrm>
        </p:grpSpPr>
        <p:sp>
          <p:nvSpPr>
            <p:cNvPr id="16" name="Freeform: Shape 158">
              <a:extLst>
                <a:ext uri="{FF2B5EF4-FFF2-40B4-BE49-F238E27FC236}">
                  <a16:creationId xmlns:a16="http://schemas.microsoft.com/office/drawing/2014/main" id="{AEFB889D-4EE7-F04D-87BF-3C5E60B19B9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sp>
          <p:nvSpPr>
            <p:cNvPr id="17" name="Freeform: Shape 159">
              <a:extLst>
                <a:ext uri="{FF2B5EF4-FFF2-40B4-BE49-F238E27FC236}">
                  <a16:creationId xmlns:a16="http://schemas.microsoft.com/office/drawing/2014/main" id="{30E4E2FB-EA3C-6A45-842E-4DBFC81B7FBA}"/>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sp>
          <p:nvSpPr>
            <p:cNvPr id="18" name="Freeform: Shape 160">
              <a:extLst>
                <a:ext uri="{FF2B5EF4-FFF2-40B4-BE49-F238E27FC236}">
                  <a16:creationId xmlns:a16="http://schemas.microsoft.com/office/drawing/2014/main" id="{4CF8291F-A898-3444-AD91-5CADD6655970}"/>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sp>
          <p:nvSpPr>
            <p:cNvPr id="19" name="Freeform: Shape 161">
              <a:extLst>
                <a:ext uri="{FF2B5EF4-FFF2-40B4-BE49-F238E27FC236}">
                  <a16:creationId xmlns:a16="http://schemas.microsoft.com/office/drawing/2014/main" id="{2CDAEE42-DFBD-7643-A66A-31A9F6436130}"/>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grpSp>
      <p:sp>
        <p:nvSpPr>
          <p:cNvPr id="20" name="Title 1">
            <a:extLst>
              <a:ext uri="{FF2B5EF4-FFF2-40B4-BE49-F238E27FC236}">
                <a16:creationId xmlns:a16="http://schemas.microsoft.com/office/drawing/2014/main" id="{1EDB8B25-C84E-DE48-BD5B-8A5078F9BC9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chemeClr val="tx1"/>
                </a:solidFill>
                <a:latin typeface="Segoe UI Light"/>
              </a:rPr>
              <a:t>Benefits</a:t>
            </a:r>
          </a:p>
        </p:txBody>
      </p:sp>
      <p:grpSp>
        <p:nvGrpSpPr>
          <p:cNvPr id="21" name="Group 20">
            <a:extLst>
              <a:ext uri="{FF2B5EF4-FFF2-40B4-BE49-F238E27FC236}">
                <a16:creationId xmlns:a16="http://schemas.microsoft.com/office/drawing/2014/main" id="{BD64442C-4A04-AD44-B8EB-70D812FD52A7}"/>
              </a:ext>
            </a:extLst>
          </p:cNvPr>
          <p:cNvGrpSpPr/>
          <p:nvPr/>
        </p:nvGrpSpPr>
        <p:grpSpPr>
          <a:xfrm>
            <a:off x="3751664" y="783516"/>
            <a:ext cx="3901470" cy="5427495"/>
            <a:chOff x="8259814" y="723298"/>
            <a:chExt cx="3902024" cy="5428265"/>
          </a:xfrm>
        </p:grpSpPr>
        <p:sp>
          <p:nvSpPr>
            <p:cNvPr id="22" name="Rectangle 21">
              <a:extLst>
                <a:ext uri="{FF2B5EF4-FFF2-40B4-BE49-F238E27FC236}">
                  <a16:creationId xmlns:a16="http://schemas.microsoft.com/office/drawing/2014/main" id="{E0587F92-0178-7942-82A7-35DF5631DC51}"/>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3" name="Group 22">
              <a:extLst>
                <a:ext uri="{FF2B5EF4-FFF2-40B4-BE49-F238E27FC236}">
                  <a16:creationId xmlns:a16="http://schemas.microsoft.com/office/drawing/2014/main" id="{C2ACFA14-3B2B-EA4E-BD6B-3C614C04DA85}"/>
                </a:ext>
              </a:extLst>
            </p:cNvPr>
            <p:cNvGrpSpPr/>
            <p:nvPr/>
          </p:nvGrpSpPr>
          <p:grpSpPr>
            <a:xfrm>
              <a:off x="9465627" y="4333898"/>
              <a:ext cx="1490399" cy="1817665"/>
              <a:chOff x="10619543" y="1153479"/>
              <a:chExt cx="1490399" cy="1817665"/>
            </a:xfrm>
          </p:grpSpPr>
          <p:sp>
            <p:nvSpPr>
              <p:cNvPr id="44" name="Can 43">
                <a:extLst>
                  <a:ext uri="{FF2B5EF4-FFF2-40B4-BE49-F238E27FC236}">
                    <a16:creationId xmlns:a16="http://schemas.microsoft.com/office/drawing/2014/main" id="{C7B33108-CC40-464A-ABA2-4CD4D0644AA6}"/>
                  </a:ext>
                </a:extLst>
              </p:cNvPr>
              <p:cNvSpPr>
                <a:spLocks noChangeAspect="1"/>
              </p:cNvSpPr>
              <p:nvPr/>
            </p:nvSpPr>
            <p:spPr>
              <a:xfrm>
                <a:off x="10619543" y="2074013"/>
                <a:ext cx="1490399" cy="897131"/>
              </a:xfrm>
              <a:prstGeom prst="can">
                <a:avLst>
                  <a:gd name="adj" fmla="val 50000"/>
                </a:avLst>
              </a:prstGeom>
              <a:solidFill>
                <a:schemeClr val="tx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45" name="Can 44">
                <a:extLst>
                  <a:ext uri="{FF2B5EF4-FFF2-40B4-BE49-F238E27FC236}">
                    <a16:creationId xmlns:a16="http://schemas.microsoft.com/office/drawing/2014/main" id="{937BBD10-693C-9849-8C6F-8C26A77CFB56}"/>
                  </a:ext>
                </a:extLst>
              </p:cNvPr>
              <p:cNvSpPr>
                <a:spLocks noChangeAspect="1"/>
              </p:cNvSpPr>
              <p:nvPr/>
            </p:nvSpPr>
            <p:spPr>
              <a:xfrm>
                <a:off x="10619543" y="1607533"/>
                <a:ext cx="1490399" cy="897131"/>
              </a:xfrm>
              <a:prstGeom prst="can">
                <a:avLst>
                  <a:gd name="adj" fmla="val 50000"/>
                </a:avLst>
              </a:prstGeom>
              <a:solidFill>
                <a:schemeClr val="tx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46" name="Can 45">
                <a:extLst>
                  <a:ext uri="{FF2B5EF4-FFF2-40B4-BE49-F238E27FC236}">
                    <a16:creationId xmlns:a16="http://schemas.microsoft.com/office/drawing/2014/main" id="{FB923C40-F942-4D4D-8D28-974EA47F5F45}"/>
                  </a:ext>
                </a:extLst>
              </p:cNvPr>
              <p:cNvSpPr>
                <a:spLocks noChangeAspect="1"/>
              </p:cNvSpPr>
              <p:nvPr/>
            </p:nvSpPr>
            <p:spPr>
              <a:xfrm>
                <a:off x="10619543" y="1153479"/>
                <a:ext cx="1490399" cy="897131"/>
              </a:xfrm>
              <a:prstGeom prst="can">
                <a:avLst>
                  <a:gd name="adj" fmla="val 50000"/>
                </a:avLst>
              </a:prstGeom>
              <a:solidFill>
                <a:schemeClr val="tx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grpSp>
        <p:sp>
          <p:nvSpPr>
            <p:cNvPr id="24" name="TextBox 23">
              <a:extLst>
                <a:ext uri="{FF2B5EF4-FFF2-40B4-BE49-F238E27FC236}">
                  <a16:creationId xmlns:a16="http://schemas.microsoft.com/office/drawing/2014/main" id="{36D3C007-8C72-5F45-B623-1933D3B6B813}"/>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25" name="Group 24">
              <a:extLst>
                <a:ext uri="{FF2B5EF4-FFF2-40B4-BE49-F238E27FC236}">
                  <a16:creationId xmlns:a16="http://schemas.microsoft.com/office/drawing/2014/main" id="{32EA43A7-CF14-5342-8803-F27863CD9349}"/>
                </a:ext>
              </a:extLst>
            </p:cNvPr>
            <p:cNvGrpSpPr>
              <a:grpSpLocks noChangeAspect="1"/>
            </p:cNvGrpSpPr>
            <p:nvPr/>
          </p:nvGrpSpPr>
          <p:grpSpPr>
            <a:xfrm>
              <a:off x="8754433" y="723298"/>
              <a:ext cx="2959230" cy="2364334"/>
              <a:chOff x="1508674" y="1130464"/>
              <a:chExt cx="5778303" cy="4616686"/>
            </a:xfrm>
          </p:grpSpPr>
          <p:grpSp>
            <p:nvGrpSpPr>
              <p:cNvPr id="34" name="Group 33">
                <a:extLst>
                  <a:ext uri="{FF2B5EF4-FFF2-40B4-BE49-F238E27FC236}">
                    <a16:creationId xmlns:a16="http://schemas.microsoft.com/office/drawing/2014/main" id="{9E0AA350-B574-EB4C-9DE8-41DA003D288A}"/>
                  </a:ext>
                </a:extLst>
              </p:cNvPr>
              <p:cNvGrpSpPr>
                <a:grpSpLocks noChangeAspect="1"/>
              </p:cNvGrpSpPr>
              <p:nvPr/>
            </p:nvGrpSpPr>
            <p:grpSpPr>
              <a:xfrm>
                <a:off x="1508674" y="1130464"/>
                <a:ext cx="5778303" cy="4616686"/>
                <a:chOff x="8284028" y="1072441"/>
                <a:chExt cx="1621972" cy="1295906"/>
              </a:xfrm>
            </p:grpSpPr>
            <p:sp>
              <p:nvSpPr>
                <p:cNvPr id="36" name="Round Same Side Corner Rectangle 35">
                  <a:extLst>
                    <a:ext uri="{FF2B5EF4-FFF2-40B4-BE49-F238E27FC236}">
                      <a16:creationId xmlns:a16="http://schemas.microsoft.com/office/drawing/2014/main" id="{E9F8D334-8642-DF44-8545-01A2D775A4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37" name="Round Same Side Corner Rectangle 36">
                  <a:extLst>
                    <a:ext uri="{FF2B5EF4-FFF2-40B4-BE49-F238E27FC236}">
                      <a16:creationId xmlns:a16="http://schemas.microsoft.com/office/drawing/2014/main" id="{11695535-2E20-7647-A564-272ABE0DA7B5}"/>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38" name="Rectangle 37">
                  <a:extLst>
                    <a:ext uri="{FF2B5EF4-FFF2-40B4-BE49-F238E27FC236}">
                      <a16:creationId xmlns:a16="http://schemas.microsoft.com/office/drawing/2014/main" id="{AEDE4B6A-3007-D94A-9165-3C4CC30D7C0F}"/>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cxnSp>
              <p:nvCxnSpPr>
                <p:cNvPr id="39" name="Straight Connector 38">
                  <a:extLst>
                    <a:ext uri="{FF2B5EF4-FFF2-40B4-BE49-F238E27FC236}">
                      <a16:creationId xmlns:a16="http://schemas.microsoft.com/office/drawing/2014/main" id="{50059F4F-DACF-8A4A-BC36-8B63CDBBC48E}"/>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Trapezoid 99">
                  <a:extLst>
                    <a:ext uri="{FF2B5EF4-FFF2-40B4-BE49-F238E27FC236}">
                      <a16:creationId xmlns:a16="http://schemas.microsoft.com/office/drawing/2014/main" id="{E395C894-D372-6042-B717-155A0D2F1894}"/>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41" name="Rectangle 40">
                  <a:extLst>
                    <a:ext uri="{FF2B5EF4-FFF2-40B4-BE49-F238E27FC236}">
                      <a16:creationId xmlns:a16="http://schemas.microsoft.com/office/drawing/2014/main" id="{10994040-905D-BE44-9BDC-7E327ADB822F}"/>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pic>
              <p:nvPicPr>
                <p:cNvPr id="42" name="Picture 4" descr="Image result for windows 10 desktop">
                  <a:extLst>
                    <a:ext uri="{FF2B5EF4-FFF2-40B4-BE49-F238E27FC236}">
                      <a16:creationId xmlns:a16="http://schemas.microsoft.com/office/drawing/2014/main" id="{9F5DCE85-D13A-FD49-900F-FD1FB501C76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43" name="Trapezoid 102">
                  <a:extLst>
                    <a:ext uri="{FF2B5EF4-FFF2-40B4-BE49-F238E27FC236}">
                      <a16:creationId xmlns:a16="http://schemas.microsoft.com/office/drawing/2014/main" id="{A016BEF0-F755-2049-AC6F-5BB5695218D2}"/>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grpSp>
          <p:pic>
            <p:nvPicPr>
              <p:cNvPr id="35" name="Picture 34">
                <a:extLst>
                  <a:ext uri="{FF2B5EF4-FFF2-40B4-BE49-F238E27FC236}">
                    <a16:creationId xmlns:a16="http://schemas.microsoft.com/office/drawing/2014/main" id="{04A25020-7C8E-8D4C-B3D4-815EC2E28A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26" name="Group 25">
              <a:extLst>
                <a:ext uri="{FF2B5EF4-FFF2-40B4-BE49-F238E27FC236}">
                  <a16:creationId xmlns:a16="http://schemas.microsoft.com/office/drawing/2014/main" id="{E909AFB7-6716-3F4C-81AC-C14DE8C95C51}"/>
                </a:ext>
              </a:extLst>
            </p:cNvPr>
            <p:cNvGrpSpPr>
              <a:grpSpLocks noChangeAspect="1"/>
            </p:cNvGrpSpPr>
            <p:nvPr/>
          </p:nvGrpSpPr>
          <p:grpSpPr>
            <a:xfrm>
              <a:off x="10127085" y="1509336"/>
              <a:ext cx="1372391" cy="592377"/>
              <a:chOff x="5598581" y="2014215"/>
              <a:chExt cx="2437050" cy="1051924"/>
            </a:xfrm>
          </p:grpSpPr>
          <p:pic>
            <p:nvPicPr>
              <p:cNvPr id="27" name="Picture 26">
                <a:extLst>
                  <a:ext uri="{FF2B5EF4-FFF2-40B4-BE49-F238E27FC236}">
                    <a16:creationId xmlns:a16="http://schemas.microsoft.com/office/drawing/2014/main" id="{3779F2AB-CDCF-2C48-B366-71EF6E0F29D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28" name="Rectangle 27">
                <a:extLst>
                  <a:ext uri="{FF2B5EF4-FFF2-40B4-BE49-F238E27FC236}">
                    <a16:creationId xmlns:a16="http://schemas.microsoft.com/office/drawing/2014/main" id="{E998DBA9-1DCF-1345-AD58-8775C94C17F0}"/>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grpSp>
            <p:nvGrpSpPr>
              <p:cNvPr id="29" name="Group 28">
                <a:extLst>
                  <a:ext uri="{FF2B5EF4-FFF2-40B4-BE49-F238E27FC236}">
                    <a16:creationId xmlns:a16="http://schemas.microsoft.com/office/drawing/2014/main" id="{F2777040-2C22-4243-8B99-11DF2FF0C9A5}"/>
                  </a:ext>
                </a:extLst>
              </p:cNvPr>
              <p:cNvGrpSpPr/>
              <p:nvPr/>
            </p:nvGrpSpPr>
            <p:grpSpPr>
              <a:xfrm>
                <a:off x="6260697" y="2281302"/>
                <a:ext cx="1606461" cy="722398"/>
                <a:chOff x="7026752" y="2897921"/>
                <a:chExt cx="1173316" cy="551087"/>
              </a:xfrm>
            </p:grpSpPr>
            <p:pic>
              <p:nvPicPr>
                <p:cNvPr id="30" name="Picture 6" descr="Database icon">
                  <a:extLst>
                    <a:ext uri="{FF2B5EF4-FFF2-40B4-BE49-F238E27FC236}">
                      <a16:creationId xmlns:a16="http://schemas.microsoft.com/office/drawing/2014/main" id="{823C24FD-7671-5841-97DF-C73F65E1D5CD}"/>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4F487EA-B3A0-7649-9992-C4646D9575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32" name="Picture 31">
                  <a:extLst>
                    <a:ext uri="{FF2B5EF4-FFF2-40B4-BE49-F238E27FC236}">
                      <a16:creationId xmlns:a16="http://schemas.microsoft.com/office/drawing/2014/main" id="{0EA4B56D-BC3D-F643-9D9A-880C63E4D9C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33" name="Picture 32">
                  <a:extLst>
                    <a:ext uri="{FF2B5EF4-FFF2-40B4-BE49-F238E27FC236}">
                      <a16:creationId xmlns:a16="http://schemas.microsoft.com/office/drawing/2014/main" id="{0D11C6A7-6B5B-1348-901A-55B6F653EFA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47" name="Text Placeholder 3">
            <a:extLst>
              <a:ext uri="{FF2B5EF4-FFF2-40B4-BE49-F238E27FC236}">
                <a16:creationId xmlns:a16="http://schemas.microsoft.com/office/drawing/2014/main" id="{34F57AB4-146B-1F40-9257-355993630353}"/>
              </a:ext>
            </a:extLst>
          </p:cNvPr>
          <p:cNvSpPr txBox="1">
            <a:spLocks/>
          </p:cNvSpPr>
          <p:nvPr/>
        </p:nvSpPr>
        <p:spPr>
          <a:xfrm>
            <a:off x="8038842" y="495"/>
            <a:ext cx="4396751" cy="6993532"/>
          </a:xfrm>
          <a:prstGeom prst="rect">
            <a:avLst/>
          </a:prstGeom>
          <a:no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a:solidFill>
                  <a:schemeClr val="tx1"/>
                </a:solidFill>
                <a:latin typeface="Segoe UI Semilight"/>
                <a:cs typeface="Segoe UI Semilight" panose="020B0402040204020203" pitchFamily="34" charset="0"/>
              </a:rPr>
              <a:t>Places entire user profile in network-based container.</a:t>
            </a:r>
          </a:p>
          <a:p>
            <a:pPr marL="0" indent="0" defTabSz="932563">
              <a:lnSpc>
                <a:spcPct val="100000"/>
              </a:lnSpc>
              <a:spcBef>
                <a:spcPts val="2400"/>
              </a:spcBef>
              <a:buSzPct val="100000"/>
              <a:buNone/>
            </a:pPr>
            <a:r>
              <a:rPr lang="en-US" sz="2000">
                <a:solidFill>
                  <a:schemeClr val="tx1"/>
                </a:solidFill>
                <a:latin typeface="Segoe UI Semilight"/>
                <a:cs typeface="Segoe UI Semilight" panose="020B0402040204020203" pitchFamily="34" charset="0"/>
              </a:rPr>
              <a:t>Extremely fast logon times.</a:t>
            </a:r>
          </a:p>
          <a:p>
            <a:pPr marL="0" indent="0" defTabSz="932563">
              <a:lnSpc>
                <a:spcPct val="100000"/>
              </a:lnSpc>
              <a:spcBef>
                <a:spcPts val="2400"/>
              </a:spcBef>
              <a:buSzPct val="100000"/>
              <a:buNone/>
            </a:pPr>
            <a:r>
              <a:rPr lang="en-US" sz="2000">
                <a:solidFill>
                  <a:schemeClr val="tx1"/>
                </a:solidFill>
                <a:latin typeface="Segoe UI Semilight"/>
                <a:cs typeface="Segoe UI Semilight" panose="020B0402040204020203" pitchFamily="34" charset="0"/>
              </a:rPr>
              <a:t>Virtually eliminates profile corruption.</a:t>
            </a:r>
          </a:p>
          <a:p>
            <a:pPr marL="0" indent="0" defTabSz="932563">
              <a:lnSpc>
                <a:spcPct val="100000"/>
              </a:lnSpc>
              <a:spcBef>
                <a:spcPts val="2400"/>
              </a:spcBef>
              <a:buSzPct val="100000"/>
              <a:buNone/>
            </a:pPr>
            <a:r>
              <a:rPr lang="en-US" sz="2000">
                <a:solidFill>
                  <a:schemeClr val="tx1"/>
                </a:solidFill>
                <a:latin typeface="Segoe UI Semilight"/>
                <a:cs typeface="Segoe UI Semilight" panose="020B0402040204020203" pitchFamily="34" charset="0"/>
              </a:rPr>
              <a:t>Works alongside existing User Environment Management platforms.</a:t>
            </a:r>
          </a:p>
        </p:txBody>
      </p:sp>
      <p:grpSp>
        <p:nvGrpSpPr>
          <p:cNvPr id="48" name="Group 47">
            <a:extLst>
              <a:ext uri="{FF2B5EF4-FFF2-40B4-BE49-F238E27FC236}">
                <a16:creationId xmlns:a16="http://schemas.microsoft.com/office/drawing/2014/main" id="{DF6E6ABF-8E5A-BF46-AFC4-4A7E317418F6}"/>
              </a:ext>
            </a:extLst>
          </p:cNvPr>
          <p:cNvGrpSpPr/>
          <p:nvPr/>
        </p:nvGrpSpPr>
        <p:grpSpPr>
          <a:xfrm>
            <a:off x="-3430" y="2753489"/>
            <a:ext cx="3252237" cy="834459"/>
            <a:chOff x="-3433313" y="2753382"/>
            <a:chExt cx="3252698" cy="834577"/>
          </a:xfrm>
          <a:solidFill>
            <a:srgbClr val="C00000"/>
          </a:solidFill>
        </p:grpSpPr>
        <p:sp>
          <p:nvSpPr>
            <p:cNvPr id="49" name="Rectangle 48">
              <a:extLst>
                <a:ext uri="{FF2B5EF4-FFF2-40B4-BE49-F238E27FC236}">
                  <a16:creationId xmlns:a16="http://schemas.microsoft.com/office/drawing/2014/main" id="{911519E9-3F62-7548-9CA7-B1D12C30E1F9}"/>
                </a:ext>
              </a:extLst>
            </p:cNvPr>
            <p:cNvSpPr/>
            <p:nvPr/>
          </p:nvSpPr>
          <p:spPr bwMode="auto">
            <a:xfrm>
              <a:off x="-3433313" y="2753382"/>
              <a:ext cx="3252698" cy="83457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pPr>
              <a:r>
                <a:rPr lang="en-US" sz="2000" kern="0" dirty="0">
                  <a:latin typeface="Segoe UI Semilight"/>
                  <a:cs typeface="Segoe UI" pitchFamily="34" charset="0"/>
                </a:rPr>
                <a:t>Profile Container </a:t>
              </a:r>
            </a:p>
          </p:txBody>
        </p:sp>
        <p:sp>
          <p:nvSpPr>
            <p:cNvPr id="50" name="Rectangle: Top Corners Rounded 59">
              <a:extLst>
                <a:ext uri="{FF2B5EF4-FFF2-40B4-BE49-F238E27FC236}">
                  <a16:creationId xmlns:a16="http://schemas.microsoft.com/office/drawing/2014/main" id="{D06E80C5-EEDE-3745-9E6B-68ADEFDC10A6}"/>
                </a:ext>
              </a:extLst>
            </p:cNvPr>
            <p:cNvSpPr/>
            <p:nvPr/>
          </p:nvSpPr>
          <p:spPr bwMode="auto">
            <a:xfrm rot="5400000">
              <a:off x="-3395779" y="2846472"/>
              <a:ext cx="548370" cy="623438"/>
            </a:xfrm>
            <a:prstGeom prst="round2SameRect">
              <a:avLst>
                <a:gd name="adj1" fmla="val 50000"/>
                <a:gd name="adj2" fmla="val 0"/>
              </a:avLst>
            </a:prstGeom>
            <a:grp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sp>
          <p:nvSpPr>
            <p:cNvPr id="51" name="globe_6" title="Icon of a monitor in front of a sphere made of lines">
              <a:extLst>
                <a:ext uri="{FF2B5EF4-FFF2-40B4-BE49-F238E27FC236}">
                  <a16:creationId xmlns:a16="http://schemas.microsoft.com/office/drawing/2014/main" id="{8B827AAF-76B3-5247-8CFE-9B1AA129440A}"/>
                </a:ext>
              </a:extLst>
            </p:cNvPr>
            <p:cNvSpPr>
              <a:spLocks noChangeAspect="1" noEditPoints="1"/>
            </p:cNvSpPr>
            <p:nvPr/>
          </p:nvSpPr>
          <p:spPr bwMode="auto">
            <a:xfrm>
              <a:off x="-3272724" y="3008095"/>
              <a:ext cx="280226" cy="30019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a:latin typeface="Segoe UI Semilight"/>
              </a:endParaRPr>
            </a:p>
          </p:txBody>
        </p:sp>
      </p:grpSp>
      <p:pic>
        <p:nvPicPr>
          <p:cNvPr id="52" name="Picture 51">
            <a:extLst>
              <a:ext uri="{FF2B5EF4-FFF2-40B4-BE49-F238E27FC236}">
                <a16:creationId xmlns:a16="http://schemas.microsoft.com/office/drawing/2014/main" id="{542DA5AC-30C4-5941-9D3A-5C8000EB83D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6305" y="5107418"/>
            <a:ext cx="1021621" cy="429465"/>
          </a:xfrm>
          <a:prstGeom prst="rect">
            <a:avLst/>
          </a:prstGeom>
        </p:spPr>
      </p:pic>
      <p:sp>
        <p:nvSpPr>
          <p:cNvPr id="53" name="Left-Right Arrow 48">
            <a:extLst>
              <a:ext uri="{FF2B5EF4-FFF2-40B4-BE49-F238E27FC236}">
                <a16:creationId xmlns:a16="http://schemas.microsoft.com/office/drawing/2014/main" id="{A2BEB944-955C-F647-8FB6-3C4C88B54F6C}"/>
              </a:ext>
            </a:extLst>
          </p:cNvPr>
          <p:cNvSpPr>
            <a:spLocks noChangeAspect="1"/>
          </p:cNvSpPr>
          <p:nvPr/>
        </p:nvSpPr>
        <p:spPr>
          <a:xfrm rot="5400000">
            <a:off x="5150867" y="3433832"/>
            <a:ext cx="567549" cy="26056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54" name="Rectangle 53">
            <a:extLst>
              <a:ext uri="{FF2B5EF4-FFF2-40B4-BE49-F238E27FC236}">
                <a16:creationId xmlns:a16="http://schemas.microsoft.com/office/drawing/2014/main" id="{1364DAE6-30AA-5F49-A89D-96E4E9DD7BC6}"/>
              </a:ext>
            </a:extLst>
          </p:cNvPr>
          <p:cNvSpPr>
            <a:spLocks noChangeAspect="1"/>
          </p:cNvSpPr>
          <p:nvPr/>
        </p:nvSpPr>
        <p:spPr>
          <a:xfrm>
            <a:off x="5912300" y="1096564"/>
            <a:ext cx="1053573" cy="387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Tree>
    <p:extLst>
      <p:ext uri="{BB962C8B-B14F-4D97-AF65-F5344CB8AC3E}">
        <p14:creationId xmlns:p14="http://schemas.microsoft.com/office/powerpoint/2010/main" val="295193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7">
                                            <p:txEl>
                                              <p:pRg st="0" end="0"/>
                                            </p:txEl>
                                          </p:spTgt>
                                        </p:tgtEl>
                                        <p:attrNameLst>
                                          <p:attrName>style.visibility</p:attrName>
                                        </p:attrNameLst>
                                      </p:cBhvr>
                                      <p:to>
                                        <p:strVal val="visible"/>
                                      </p:to>
                                    </p:set>
                                    <p:animEffect transition="in" filter="fade">
                                      <p:cBhvr>
                                        <p:cTn id="16" dur="500"/>
                                        <p:tgtEl>
                                          <p:spTgt spid="4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dissolve">
                                      <p:cBhvr>
                                        <p:cTn id="21" dur="500"/>
                                        <p:tgtEl>
                                          <p:spTgt spid="54"/>
                                        </p:tgtEl>
                                      </p:cBhvr>
                                    </p:animEffect>
                                  </p:childTnLst>
                                </p:cTn>
                              </p:par>
                              <p:par>
                                <p:cTn id="22" presetID="9"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dissolve">
                                      <p:cBhvr>
                                        <p:cTn id="24" dur="500"/>
                                        <p:tgtEl>
                                          <p:spTgt spid="5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childTnLst>
                          </p:cTn>
                        </p:par>
                        <p:par>
                          <p:cTn id="29" fill="hold">
                            <p:stCondLst>
                              <p:cond delay="1000"/>
                            </p:stCondLst>
                            <p:childTnLst>
                              <p:par>
                                <p:cTn id="30" presetID="9" presetClass="exit" presetSubtype="0" fill="hold" grpId="1" nodeType="afterEffect">
                                  <p:stCondLst>
                                    <p:cond delay="0"/>
                                  </p:stCondLst>
                                  <p:childTnLst>
                                    <p:animEffect transition="out" filter="dissolve">
                                      <p:cBhvr>
                                        <p:cTn id="31" dur="500"/>
                                        <p:tgtEl>
                                          <p:spTgt spid="54"/>
                                        </p:tgtEl>
                                      </p:cBhvr>
                                    </p:animEffect>
                                    <p:set>
                                      <p:cBhvr>
                                        <p:cTn id="32" dur="1" fill="hold">
                                          <p:stCondLst>
                                            <p:cond delay="499"/>
                                          </p:stCondLst>
                                        </p:cTn>
                                        <p:tgtEl>
                                          <p:spTgt spid="5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
                                            <p:txEl>
                                              <p:pRg st="1" end="1"/>
                                            </p:txEl>
                                          </p:spTgt>
                                        </p:tgtEl>
                                        <p:attrNameLst>
                                          <p:attrName>style.visibility</p:attrName>
                                        </p:attrNameLst>
                                      </p:cBhvr>
                                      <p:to>
                                        <p:strVal val="visible"/>
                                      </p:to>
                                    </p:set>
                                    <p:animEffect transition="in" filter="fade">
                                      <p:cBhvr>
                                        <p:cTn id="37" dur="500"/>
                                        <p:tgtEl>
                                          <p:spTgt spid="4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7">
                                            <p:txEl>
                                              <p:pRg st="2" end="2"/>
                                            </p:txEl>
                                          </p:spTgt>
                                        </p:tgtEl>
                                        <p:attrNameLst>
                                          <p:attrName>style.visibility</p:attrName>
                                        </p:attrNameLst>
                                      </p:cBhvr>
                                      <p:to>
                                        <p:strVal val="visible"/>
                                      </p:to>
                                    </p:set>
                                    <p:animEffect transition="in" filter="fade">
                                      <p:cBhvr>
                                        <p:cTn id="42" dur="500"/>
                                        <p:tgtEl>
                                          <p:spTgt spid="47">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
                                            <p:txEl>
                                              <p:pRg st="3" end="3"/>
                                            </p:txEl>
                                          </p:spTgt>
                                        </p:tgtEl>
                                        <p:attrNameLst>
                                          <p:attrName>style.visibility</p:attrName>
                                        </p:attrNameLst>
                                      </p:cBhvr>
                                      <p:to>
                                        <p:strVal val="visible"/>
                                      </p:to>
                                    </p:set>
                                    <p:animEffect transition="in" filter="fade">
                                      <p:cBhvr>
                                        <p:cTn id="47" dur="5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3" grpId="0" animBg="1"/>
      <p:bldP spid="54" grpId="0" animBg="1"/>
      <p:bldP spid="54"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DC11B0-A69E-B648-8194-B8249EC6330A}"/>
              </a:ext>
            </a:extLst>
          </p:cNvPr>
          <p:cNvSpPr/>
          <p:nvPr/>
        </p:nvSpPr>
        <p:spPr bwMode="auto">
          <a:xfrm>
            <a:off x="-3430" y="2753489"/>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Profile Container </a:t>
            </a:r>
          </a:p>
        </p:txBody>
      </p:sp>
      <p:sp>
        <p:nvSpPr>
          <p:cNvPr id="5" name="Rectangle 4">
            <a:extLst>
              <a:ext uri="{FF2B5EF4-FFF2-40B4-BE49-F238E27FC236}">
                <a16:creationId xmlns:a16="http://schemas.microsoft.com/office/drawing/2014/main" id="{86080BFF-025C-B04B-A3FB-22B8635465CC}"/>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Office 365 Container </a:t>
            </a:r>
          </a:p>
        </p:txBody>
      </p:sp>
      <p:sp>
        <p:nvSpPr>
          <p:cNvPr id="6" name="Rectangle 5">
            <a:extLst>
              <a:ext uri="{FF2B5EF4-FFF2-40B4-BE49-F238E27FC236}">
                <a16:creationId xmlns:a16="http://schemas.microsoft.com/office/drawing/2014/main" id="{6CE6FB75-E5E0-FB41-90E2-BF8E9BBB525B}"/>
              </a:ext>
            </a:extLst>
          </p:cNvPr>
          <p:cNvSpPr/>
          <p:nvPr/>
        </p:nvSpPr>
        <p:spPr bwMode="auto">
          <a:xfrm>
            <a:off x="-3430" y="4703976"/>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App Masking </a:t>
            </a:r>
          </a:p>
        </p:txBody>
      </p:sp>
      <p:sp>
        <p:nvSpPr>
          <p:cNvPr id="7" name="Rectangle 6">
            <a:extLst>
              <a:ext uri="{FF2B5EF4-FFF2-40B4-BE49-F238E27FC236}">
                <a16:creationId xmlns:a16="http://schemas.microsoft.com/office/drawing/2014/main" id="{A5FA3A7F-2099-F346-942F-3C6F27F166AF}"/>
              </a:ext>
            </a:extLst>
          </p:cNvPr>
          <p:cNvSpPr/>
          <p:nvPr/>
        </p:nvSpPr>
        <p:spPr bwMode="auto">
          <a:xfrm>
            <a:off x="-3430" y="5679219"/>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Java Redirection </a:t>
            </a:r>
          </a:p>
        </p:txBody>
      </p:sp>
      <p:sp>
        <p:nvSpPr>
          <p:cNvPr id="8" name="Rectangle: Top Corners Rounded 149">
            <a:extLst>
              <a:ext uri="{FF2B5EF4-FFF2-40B4-BE49-F238E27FC236}">
                <a16:creationId xmlns:a16="http://schemas.microsoft.com/office/drawing/2014/main" id="{E90511EF-A496-8C47-BD2B-92D7F2BB1857}"/>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sp>
        <p:nvSpPr>
          <p:cNvPr id="9" name="Rectangle: Top Corners Rounded 150">
            <a:extLst>
              <a:ext uri="{FF2B5EF4-FFF2-40B4-BE49-F238E27FC236}">
                <a16:creationId xmlns:a16="http://schemas.microsoft.com/office/drawing/2014/main" id="{98C739E8-2139-8947-B2C1-97506B12E91F}"/>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sp>
        <p:nvSpPr>
          <p:cNvPr id="10" name="Rectangle: Top Corners Rounded 151">
            <a:extLst>
              <a:ext uri="{FF2B5EF4-FFF2-40B4-BE49-F238E27FC236}">
                <a16:creationId xmlns:a16="http://schemas.microsoft.com/office/drawing/2014/main" id="{0C95EA0B-F41A-8447-AEBF-372D81A0CC91}"/>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sp>
        <p:nvSpPr>
          <p:cNvPr id="11" name="Rectangle: Top Corners Rounded 152">
            <a:extLst>
              <a:ext uri="{FF2B5EF4-FFF2-40B4-BE49-F238E27FC236}">
                <a16:creationId xmlns:a16="http://schemas.microsoft.com/office/drawing/2014/main" id="{C1632953-61BB-EE46-8C21-E111CCF93594}"/>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sp>
        <p:nvSpPr>
          <p:cNvPr id="12" name="IoT" title="Icon of five circles that all connect to a center circle">
            <a:extLst>
              <a:ext uri="{FF2B5EF4-FFF2-40B4-BE49-F238E27FC236}">
                <a16:creationId xmlns:a16="http://schemas.microsoft.com/office/drawing/2014/main" id="{8FEC712D-B792-7741-9C35-6500AEE66E4B}"/>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latin typeface="Segoe UI Semilight"/>
            </a:endParaRPr>
          </a:p>
        </p:txBody>
      </p:sp>
      <p:sp>
        <p:nvSpPr>
          <p:cNvPr id="13" name="globe_6" title="Icon of a monitor in front of a sphere made of lines">
            <a:extLst>
              <a:ext uri="{FF2B5EF4-FFF2-40B4-BE49-F238E27FC236}">
                <a16:creationId xmlns:a16="http://schemas.microsoft.com/office/drawing/2014/main" id="{CDCFB437-3716-CD4F-BD68-12395F1BEE19}"/>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a:latin typeface="Segoe UI Semilight"/>
            </a:endParaRPr>
          </a:p>
        </p:txBody>
      </p:sp>
      <p:sp>
        <p:nvSpPr>
          <p:cNvPr id="14" name="Browser" title="Icon of a browser window">
            <a:extLst>
              <a:ext uri="{FF2B5EF4-FFF2-40B4-BE49-F238E27FC236}">
                <a16:creationId xmlns:a16="http://schemas.microsoft.com/office/drawing/2014/main" id="{5A2BF391-234F-7542-BF5F-64FC3A37A3B4}"/>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latin typeface="Segoe UI Semilight"/>
            </a:endParaRPr>
          </a:p>
        </p:txBody>
      </p:sp>
      <p:grpSp>
        <p:nvGrpSpPr>
          <p:cNvPr id="15" name="Group 14">
            <a:extLst>
              <a:ext uri="{FF2B5EF4-FFF2-40B4-BE49-F238E27FC236}">
                <a16:creationId xmlns:a16="http://schemas.microsoft.com/office/drawing/2014/main" id="{06182E3D-D60D-E844-AB30-AEEBB2477BC7}"/>
              </a:ext>
            </a:extLst>
          </p:cNvPr>
          <p:cNvGrpSpPr/>
          <p:nvPr/>
        </p:nvGrpSpPr>
        <p:grpSpPr>
          <a:xfrm>
            <a:off x="177095" y="4996700"/>
            <a:ext cx="240268" cy="240690"/>
            <a:chOff x="4565921" y="3369898"/>
            <a:chExt cx="242888" cy="243314"/>
          </a:xfrm>
        </p:grpSpPr>
        <p:sp>
          <p:nvSpPr>
            <p:cNvPr id="16" name="Freeform: Shape 158">
              <a:extLst>
                <a:ext uri="{FF2B5EF4-FFF2-40B4-BE49-F238E27FC236}">
                  <a16:creationId xmlns:a16="http://schemas.microsoft.com/office/drawing/2014/main" id="{605A95CD-4D64-314D-A235-C8C5B372877A}"/>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sp>
          <p:nvSpPr>
            <p:cNvPr id="17" name="Freeform: Shape 159">
              <a:extLst>
                <a:ext uri="{FF2B5EF4-FFF2-40B4-BE49-F238E27FC236}">
                  <a16:creationId xmlns:a16="http://schemas.microsoft.com/office/drawing/2014/main" id="{0EA77E92-FF3F-2949-96B7-1D9B69E2869D}"/>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sp>
          <p:nvSpPr>
            <p:cNvPr id="18" name="Freeform: Shape 160">
              <a:extLst>
                <a:ext uri="{FF2B5EF4-FFF2-40B4-BE49-F238E27FC236}">
                  <a16:creationId xmlns:a16="http://schemas.microsoft.com/office/drawing/2014/main" id="{614144CF-3534-3D42-BFF8-80CED9373FA4}"/>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sp>
          <p:nvSpPr>
            <p:cNvPr id="19" name="Freeform: Shape 161">
              <a:extLst>
                <a:ext uri="{FF2B5EF4-FFF2-40B4-BE49-F238E27FC236}">
                  <a16:creationId xmlns:a16="http://schemas.microsoft.com/office/drawing/2014/main" id="{7D7A2AF4-4B3C-DF49-AA9E-86FC490CD0E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grpSp>
      <p:sp>
        <p:nvSpPr>
          <p:cNvPr id="20" name="Title 1">
            <a:extLst>
              <a:ext uri="{FF2B5EF4-FFF2-40B4-BE49-F238E27FC236}">
                <a16:creationId xmlns:a16="http://schemas.microsoft.com/office/drawing/2014/main" id="{B74482BC-F88F-584C-A5DD-F154418847BF}"/>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chemeClr val="tx1"/>
                </a:solidFill>
                <a:latin typeface="Segoe UI Light"/>
              </a:rPr>
              <a:t>Benefits</a:t>
            </a:r>
          </a:p>
        </p:txBody>
      </p:sp>
      <p:sp>
        <p:nvSpPr>
          <p:cNvPr id="21" name="Text Placeholder 3">
            <a:extLst>
              <a:ext uri="{FF2B5EF4-FFF2-40B4-BE49-F238E27FC236}">
                <a16:creationId xmlns:a16="http://schemas.microsoft.com/office/drawing/2014/main" id="{CFDB54BA-55C4-E24F-A913-C7ABF4B538B8}"/>
              </a:ext>
            </a:extLst>
          </p:cNvPr>
          <p:cNvSpPr txBox="1">
            <a:spLocks/>
          </p:cNvSpPr>
          <p:nvPr/>
        </p:nvSpPr>
        <p:spPr>
          <a:xfrm>
            <a:off x="8038842" y="495"/>
            <a:ext cx="4396751" cy="6993532"/>
          </a:xfrm>
          <a:prstGeom prst="rect">
            <a:avLst/>
          </a:prstGeom>
          <a:no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a:solidFill>
                  <a:schemeClr val="tx1"/>
                </a:solidFill>
                <a:latin typeface="Segoe UI Semilight"/>
                <a:cs typeface="Segoe UI Semilight" panose="020B0402040204020203" pitchFamily="34" charset="0"/>
              </a:rPr>
              <a:t>Places Office 365 cache data in network-based container. </a:t>
            </a:r>
          </a:p>
          <a:p>
            <a:pPr marL="0" indent="0" defTabSz="932563">
              <a:lnSpc>
                <a:spcPct val="100000"/>
              </a:lnSpc>
              <a:spcBef>
                <a:spcPts val="2400"/>
              </a:spcBef>
              <a:buSzPct val="100000"/>
              <a:buNone/>
            </a:pPr>
            <a:r>
              <a:rPr lang="en-US" sz="2000">
                <a:solidFill>
                  <a:schemeClr val="tx1"/>
                </a:solidFill>
                <a:latin typeface="Segoe UI Semilight"/>
                <a:cs typeface="Segoe UI Semilight" panose="020B0402040204020203" pitchFamily="34" charset="0"/>
              </a:rPr>
              <a:t>Enables roaming of Outlook OST, OneDrive cache, Windows Search, and more…</a:t>
            </a:r>
          </a:p>
          <a:p>
            <a:pPr marL="0" indent="0" defTabSz="932563">
              <a:lnSpc>
                <a:spcPct val="100000"/>
              </a:lnSpc>
              <a:spcBef>
                <a:spcPts val="2400"/>
              </a:spcBef>
              <a:buSzPct val="100000"/>
              <a:buNone/>
            </a:pPr>
            <a:r>
              <a:rPr lang="en-US" sz="2000">
                <a:solidFill>
                  <a:schemeClr val="tx1"/>
                </a:solidFill>
                <a:latin typeface="Segoe UI Semilight"/>
                <a:cs typeface="Segoe UI Semilight" panose="020B0402040204020203" pitchFamily="34" charset="0"/>
              </a:rPr>
              <a:t>Office apps have native performance and behavior.</a:t>
            </a:r>
          </a:p>
          <a:p>
            <a:pPr marL="0" indent="0" defTabSz="932563">
              <a:lnSpc>
                <a:spcPct val="100000"/>
              </a:lnSpc>
              <a:spcBef>
                <a:spcPts val="2400"/>
              </a:spcBef>
              <a:buSzPct val="100000"/>
              <a:buNone/>
            </a:pPr>
            <a:r>
              <a:rPr lang="en-US" sz="2000">
                <a:solidFill>
                  <a:schemeClr val="tx1"/>
                </a:solidFill>
                <a:latin typeface="Segoe UI Semilight"/>
                <a:cs typeface="Segoe UI Semilight" panose="020B0402040204020203" pitchFamily="34" charset="0"/>
              </a:rPr>
              <a:t>Works alongside other profile management platforms.</a:t>
            </a:r>
          </a:p>
        </p:txBody>
      </p:sp>
      <p:grpSp>
        <p:nvGrpSpPr>
          <p:cNvPr id="22" name="Group 21">
            <a:extLst>
              <a:ext uri="{FF2B5EF4-FFF2-40B4-BE49-F238E27FC236}">
                <a16:creationId xmlns:a16="http://schemas.microsoft.com/office/drawing/2014/main" id="{945E4E12-C266-3843-B12D-8C8819C872EA}"/>
              </a:ext>
            </a:extLst>
          </p:cNvPr>
          <p:cNvGrpSpPr/>
          <p:nvPr/>
        </p:nvGrpSpPr>
        <p:grpSpPr>
          <a:xfrm>
            <a:off x="3751664" y="783516"/>
            <a:ext cx="3901470" cy="5427495"/>
            <a:chOff x="3751314" y="783129"/>
            <a:chExt cx="3902024" cy="5428265"/>
          </a:xfrm>
        </p:grpSpPr>
        <p:grpSp>
          <p:nvGrpSpPr>
            <p:cNvPr id="23" name="Group 22">
              <a:extLst>
                <a:ext uri="{FF2B5EF4-FFF2-40B4-BE49-F238E27FC236}">
                  <a16:creationId xmlns:a16="http://schemas.microsoft.com/office/drawing/2014/main" id="{66C18B6B-2C84-9C4C-8E47-520897104ED8}"/>
                </a:ext>
              </a:extLst>
            </p:cNvPr>
            <p:cNvGrpSpPr/>
            <p:nvPr/>
          </p:nvGrpSpPr>
          <p:grpSpPr>
            <a:xfrm>
              <a:off x="3751314" y="783129"/>
              <a:ext cx="3902024" cy="5428265"/>
              <a:chOff x="8259814" y="723298"/>
              <a:chExt cx="3902024" cy="5428265"/>
            </a:xfrm>
          </p:grpSpPr>
          <p:sp>
            <p:nvSpPr>
              <p:cNvPr id="26" name="Rectangle 25">
                <a:extLst>
                  <a:ext uri="{FF2B5EF4-FFF2-40B4-BE49-F238E27FC236}">
                    <a16:creationId xmlns:a16="http://schemas.microsoft.com/office/drawing/2014/main" id="{7EB2FEB3-725F-A446-BC74-2C4B68168993}"/>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7" name="Group 26">
                <a:extLst>
                  <a:ext uri="{FF2B5EF4-FFF2-40B4-BE49-F238E27FC236}">
                    <a16:creationId xmlns:a16="http://schemas.microsoft.com/office/drawing/2014/main" id="{9AB14CCC-8F53-D049-9A0E-3F242F236409}"/>
                  </a:ext>
                </a:extLst>
              </p:cNvPr>
              <p:cNvGrpSpPr/>
              <p:nvPr/>
            </p:nvGrpSpPr>
            <p:grpSpPr>
              <a:xfrm>
                <a:off x="9465627" y="4333898"/>
                <a:ext cx="1490399" cy="1817665"/>
                <a:chOff x="10619543" y="1153479"/>
                <a:chExt cx="1490399" cy="1817665"/>
              </a:xfrm>
            </p:grpSpPr>
            <p:sp>
              <p:nvSpPr>
                <p:cNvPr id="48" name="Can 43">
                  <a:extLst>
                    <a:ext uri="{FF2B5EF4-FFF2-40B4-BE49-F238E27FC236}">
                      <a16:creationId xmlns:a16="http://schemas.microsoft.com/office/drawing/2014/main" id="{CE5E56D6-71F3-2045-B2D4-79C98C0FD6A6}"/>
                    </a:ext>
                  </a:extLst>
                </p:cNvPr>
                <p:cNvSpPr>
                  <a:spLocks noChangeAspect="1"/>
                </p:cNvSpPr>
                <p:nvPr/>
              </p:nvSpPr>
              <p:spPr>
                <a:xfrm>
                  <a:off x="10619543" y="2074013"/>
                  <a:ext cx="1490399" cy="897131"/>
                </a:xfrm>
                <a:prstGeom prst="can">
                  <a:avLst>
                    <a:gd name="adj" fmla="val 50000"/>
                  </a:avLst>
                </a:prstGeom>
                <a:solidFill>
                  <a:schemeClr val="tx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49" name="Can 44">
                  <a:extLst>
                    <a:ext uri="{FF2B5EF4-FFF2-40B4-BE49-F238E27FC236}">
                      <a16:creationId xmlns:a16="http://schemas.microsoft.com/office/drawing/2014/main" id="{896A06F6-0973-E946-8F4C-78727026AEE5}"/>
                    </a:ext>
                  </a:extLst>
                </p:cNvPr>
                <p:cNvSpPr>
                  <a:spLocks noChangeAspect="1"/>
                </p:cNvSpPr>
                <p:nvPr/>
              </p:nvSpPr>
              <p:spPr>
                <a:xfrm>
                  <a:off x="10619543" y="1607533"/>
                  <a:ext cx="1490399" cy="897131"/>
                </a:xfrm>
                <a:prstGeom prst="can">
                  <a:avLst>
                    <a:gd name="adj" fmla="val 50000"/>
                  </a:avLst>
                </a:prstGeom>
                <a:solidFill>
                  <a:schemeClr val="tx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50" name="Can 45">
                  <a:extLst>
                    <a:ext uri="{FF2B5EF4-FFF2-40B4-BE49-F238E27FC236}">
                      <a16:creationId xmlns:a16="http://schemas.microsoft.com/office/drawing/2014/main" id="{3A4A836B-7699-FB4A-B040-0E5EA14A5B4E}"/>
                    </a:ext>
                  </a:extLst>
                </p:cNvPr>
                <p:cNvSpPr>
                  <a:spLocks noChangeAspect="1"/>
                </p:cNvSpPr>
                <p:nvPr/>
              </p:nvSpPr>
              <p:spPr>
                <a:xfrm>
                  <a:off x="10619543" y="1153479"/>
                  <a:ext cx="1490399" cy="897131"/>
                </a:xfrm>
                <a:prstGeom prst="can">
                  <a:avLst>
                    <a:gd name="adj" fmla="val 50000"/>
                  </a:avLst>
                </a:prstGeom>
                <a:solidFill>
                  <a:schemeClr val="tx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grpSp>
          <p:sp>
            <p:nvSpPr>
              <p:cNvPr id="28" name="TextBox 27">
                <a:extLst>
                  <a:ext uri="{FF2B5EF4-FFF2-40B4-BE49-F238E27FC236}">
                    <a16:creationId xmlns:a16="http://schemas.microsoft.com/office/drawing/2014/main" id="{EA6D2F0B-B8FC-B840-8186-B960250E4BE8}"/>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29" name="Group 28">
                <a:extLst>
                  <a:ext uri="{FF2B5EF4-FFF2-40B4-BE49-F238E27FC236}">
                    <a16:creationId xmlns:a16="http://schemas.microsoft.com/office/drawing/2014/main" id="{D3C8D501-AD89-1B47-A259-DEFCC740C3C8}"/>
                  </a:ext>
                </a:extLst>
              </p:cNvPr>
              <p:cNvGrpSpPr>
                <a:grpSpLocks noChangeAspect="1"/>
              </p:cNvGrpSpPr>
              <p:nvPr/>
            </p:nvGrpSpPr>
            <p:grpSpPr>
              <a:xfrm>
                <a:off x="8754433" y="723298"/>
                <a:ext cx="2959230" cy="2364334"/>
                <a:chOff x="1508674" y="1130464"/>
                <a:chExt cx="5778303" cy="4616686"/>
              </a:xfrm>
            </p:grpSpPr>
            <p:grpSp>
              <p:nvGrpSpPr>
                <p:cNvPr id="38" name="Group 37">
                  <a:extLst>
                    <a:ext uri="{FF2B5EF4-FFF2-40B4-BE49-F238E27FC236}">
                      <a16:creationId xmlns:a16="http://schemas.microsoft.com/office/drawing/2014/main" id="{6E2E58C2-E1ED-8D4D-863D-DC7D6630FE9D}"/>
                    </a:ext>
                  </a:extLst>
                </p:cNvPr>
                <p:cNvGrpSpPr>
                  <a:grpSpLocks noChangeAspect="1"/>
                </p:cNvGrpSpPr>
                <p:nvPr/>
              </p:nvGrpSpPr>
              <p:grpSpPr>
                <a:xfrm>
                  <a:off x="1508674" y="1130464"/>
                  <a:ext cx="5778303" cy="4616686"/>
                  <a:chOff x="8284028" y="1072441"/>
                  <a:chExt cx="1621972" cy="1295906"/>
                </a:xfrm>
              </p:grpSpPr>
              <p:sp>
                <p:nvSpPr>
                  <p:cNvPr id="40" name="Round Same Side Corner Rectangle 35">
                    <a:extLst>
                      <a:ext uri="{FF2B5EF4-FFF2-40B4-BE49-F238E27FC236}">
                        <a16:creationId xmlns:a16="http://schemas.microsoft.com/office/drawing/2014/main" id="{3138A350-9D37-0345-905A-F1EDD59B8574}"/>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41" name="Round Same Side Corner Rectangle 36">
                    <a:extLst>
                      <a:ext uri="{FF2B5EF4-FFF2-40B4-BE49-F238E27FC236}">
                        <a16:creationId xmlns:a16="http://schemas.microsoft.com/office/drawing/2014/main" id="{65CA9F0B-AB50-BE42-94D2-33AD5B715F7A}"/>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42" name="Rectangle 41">
                    <a:extLst>
                      <a:ext uri="{FF2B5EF4-FFF2-40B4-BE49-F238E27FC236}">
                        <a16:creationId xmlns:a16="http://schemas.microsoft.com/office/drawing/2014/main" id="{B1169154-D758-C942-A800-0333D457B3D2}"/>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cxnSp>
                <p:nvCxnSpPr>
                  <p:cNvPr id="43" name="Straight Connector 42">
                    <a:extLst>
                      <a:ext uri="{FF2B5EF4-FFF2-40B4-BE49-F238E27FC236}">
                        <a16:creationId xmlns:a16="http://schemas.microsoft.com/office/drawing/2014/main" id="{7E7555FC-E25D-A849-9EF1-4A987D3B007D}"/>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Trapezoid 99">
                    <a:extLst>
                      <a:ext uri="{FF2B5EF4-FFF2-40B4-BE49-F238E27FC236}">
                        <a16:creationId xmlns:a16="http://schemas.microsoft.com/office/drawing/2014/main" id="{25342A45-E638-9A43-9D74-A96345A07375}"/>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45" name="Rectangle 44">
                    <a:extLst>
                      <a:ext uri="{FF2B5EF4-FFF2-40B4-BE49-F238E27FC236}">
                        <a16:creationId xmlns:a16="http://schemas.microsoft.com/office/drawing/2014/main" id="{15CEEB2A-7466-484D-A7B1-EEF7BE9D4707}"/>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pic>
                <p:nvPicPr>
                  <p:cNvPr id="46" name="Picture 4" descr="Image result for windows 10 desktop">
                    <a:extLst>
                      <a:ext uri="{FF2B5EF4-FFF2-40B4-BE49-F238E27FC236}">
                        <a16:creationId xmlns:a16="http://schemas.microsoft.com/office/drawing/2014/main" id="{E0CF2F8B-ABB6-A04E-806D-A14CB628814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47" name="Trapezoid 102">
                    <a:extLst>
                      <a:ext uri="{FF2B5EF4-FFF2-40B4-BE49-F238E27FC236}">
                        <a16:creationId xmlns:a16="http://schemas.microsoft.com/office/drawing/2014/main" id="{9DDBF9D3-EF9A-FE42-B837-E6D31F1F3387}"/>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grpSp>
            <p:pic>
              <p:nvPicPr>
                <p:cNvPr id="39" name="Picture 38">
                  <a:extLst>
                    <a:ext uri="{FF2B5EF4-FFF2-40B4-BE49-F238E27FC236}">
                      <a16:creationId xmlns:a16="http://schemas.microsoft.com/office/drawing/2014/main" id="{EA7D5A2C-32AE-0C44-8D0B-1F0668B760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30" name="Group 29">
                <a:extLst>
                  <a:ext uri="{FF2B5EF4-FFF2-40B4-BE49-F238E27FC236}">
                    <a16:creationId xmlns:a16="http://schemas.microsoft.com/office/drawing/2014/main" id="{33027635-62A9-4F45-A99B-665AB63AAA7A}"/>
                  </a:ext>
                </a:extLst>
              </p:cNvPr>
              <p:cNvGrpSpPr>
                <a:grpSpLocks noChangeAspect="1"/>
              </p:cNvGrpSpPr>
              <p:nvPr/>
            </p:nvGrpSpPr>
            <p:grpSpPr>
              <a:xfrm>
                <a:off x="10127085" y="1509336"/>
                <a:ext cx="1372391" cy="592377"/>
                <a:chOff x="5598581" y="2014215"/>
                <a:chExt cx="2437050" cy="1051924"/>
              </a:xfrm>
            </p:grpSpPr>
            <p:pic>
              <p:nvPicPr>
                <p:cNvPr id="31" name="Picture 30">
                  <a:extLst>
                    <a:ext uri="{FF2B5EF4-FFF2-40B4-BE49-F238E27FC236}">
                      <a16:creationId xmlns:a16="http://schemas.microsoft.com/office/drawing/2014/main" id="{5B5DE468-1DA4-4E42-A41D-36CE733239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32" name="Rectangle 31">
                  <a:extLst>
                    <a:ext uri="{FF2B5EF4-FFF2-40B4-BE49-F238E27FC236}">
                      <a16:creationId xmlns:a16="http://schemas.microsoft.com/office/drawing/2014/main" id="{C183C1C6-848F-7A42-9558-8B24DE075ED5}"/>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grpSp>
              <p:nvGrpSpPr>
                <p:cNvPr id="33" name="Group 32">
                  <a:extLst>
                    <a:ext uri="{FF2B5EF4-FFF2-40B4-BE49-F238E27FC236}">
                      <a16:creationId xmlns:a16="http://schemas.microsoft.com/office/drawing/2014/main" id="{54438B5C-B5D3-3943-95BD-FE6BB21541EA}"/>
                    </a:ext>
                  </a:extLst>
                </p:cNvPr>
                <p:cNvGrpSpPr/>
                <p:nvPr/>
              </p:nvGrpSpPr>
              <p:grpSpPr>
                <a:xfrm>
                  <a:off x="6260697" y="2281302"/>
                  <a:ext cx="1606461" cy="722398"/>
                  <a:chOff x="7026752" y="2897921"/>
                  <a:chExt cx="1173316" cy="551087"/>
                </a:xfrm>
              </p:grpSpPr>
              <p:pic>
                <p:nvPicPr>
                  <p:cNvPr id="34" name="Picture 6" descr="Database icon">
                    <a:extLst>
                      <a:ext uri="{FF2B5EF4-FFF2-40B4-BE49-F238E27FC236}">
                        <a16:creationId xmlns:a16="http://schemas.microsoft.com/office/drawing/2014/main" id="{34E6D456-C443-5749-93FF-DBDDDAB9785D}"/>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6C9173A0-F86D-454A-8358-8F741F362D1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36" name="Picture 35">
                    <a:extLst>
                      <a:ext uri="{FF2B5EF4-FFF2-40B4-BE49-F238E27FC236}">
                        <a16:creationId xmlns:a16="http://schemas.microsoft.com/office/drawing/2014/main" id="{E99C2620-9DBF-F948-89FD-A64770A4C5A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37" name="Picture 36">
                    <a:extLst>
                      <a:ext uri="{FF2B5EF4-FFF2-40B4-BE49-F238E27FC236}">
                        <a16:creationId xmlns:a16="http://schemas.microsoft.com/office/drawing/2014/main" id="{0D9081C5-FE95-0143-BBF2-A580476D091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pic>
          <p:nvPicPr>
            <p:cNvPr id="24" name="Picture 23">
              <a:extLst>
                <a:ext uri="{FF2B5EF4-FFF2-40B4-BE49-F238E27FC236}">
                  <a16:creationId xmlns:a16="http://schemas.microsoft.com/office/drawing/2014/main" id="{B8CE663D-B2F5-C540-A44B-5A62823D6B3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5967" y="5107647"/>
              <a:ext cx="1021766" cy="429526"/>
            </a:xfrm>
            <a:prstGeom prst="rect">
              <a:avLst/>
            </a:prstGeom>
          </p:spPr>
        </p:pic>
        <p:sp>
          <p:nvSpPr>
            <p:cNvPr id="25" name="Left-Right Arrow 48">
              <a:extLst>
                <a:ext uri="{FF2B5EF4-FFF2-40B4-BE49-F238E27FC236}">
                  <a16:creationId xmlns:a16="http://schemas.microsoft.com/office/drawing/2014/main" id="{E07EFB51-AA6D-974B-9DA6-DB40F76B656E}"/>
                </a:ext>
              </a:extLst>
            </p:cNvPr>
            <p:cNvSpPr>
              <a:spLocks noChangeAspect="1"/>
            </p:cNvSpPr>
            <p:nvPr/>
          </p:nvSpPr>
          <p:spPr>
            <a:xfrm rot="5400000">
              <a:off x="5150714" y="3433822"/>
              <a:ext cx="567629" cy="260601"/>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grpSp>
      <p:grpSp>
        <p:nvGrpSpPr>
          <p:cNvPr id="51" name="Group 50">
            <a:extLst>
              <a:ext uri="{FF2B5EF4-FFF2-40B4-BE49-F238E27FC236}">
                <a16:creationId xmlns:a16="http://schemas.microsoft.com/office/drawing/2014/main" id="{D1098100-C1EC-394D-A120-DB63799DA200}"/>
              </a:ext>
            </a:extLst>
          </p:cNvPr>
          <p:cNvGrpSpPr/>
          <p:nvPr/>
        </p:nvGrpSpPr>
        <p:grpSpPr>
          <a:xfrm>
            <a:off x="-3430" y="3728733"/>
            <a:ext cx="3252237" cy="834459"/>
            <a:chOff x="-878956" y="3728765"/>
            <a:chExt cx="3252698" cy="834577"/>
          </a:xfrm>
          <a:solidFill>
            <a:srgbClr val="C00000"/>
          </a:solidFill>
        </p:grpSpPr>
        <p:sp>
          <p:nvSpPr>
            <p:cNvPr id="52" name="Rectangle 51">
              <a:extLst>
                <a:ext uri="{FF2B5EF4-FFF2-40B4-BE49-F238E27FC236}">
                  <a16:creationId xmlns:a16="http://schemas.microsoft.com/office/drawing/2014/main" id="{82B6C95F-A928-114B-B1EA-C95E8952518A}"/>
                </a:ext>
              </a:extLst>
            </p:cNvPr>
            <p:cNvSpPr/>
            <p:nvPr/>
          </p:nvSpPr>
          <p:spPr bwMode="auto">
            <a:xfrm>
              <a:off x="-878956" y="3728765"/>
              <a:ext cx="3252698" cy="83457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Office 365 Container </a:t>
              </a:r>
            </a:p>
          </p:txBody>
        </p:sp>
        <p:sp>
          <p:nvSpPr>
            <p:cNvPr id="53" name="Rectangle: Top Corners Rounded 60">
              <a:extLst>
                <a:ext uri="{FF2B5EF4-FFF2-40B4-BE49-F238E27FC236}">
                  <a16:creationId xmlns:a16="http://schemas.microsoft.com/office/drawing/2014/main" id="{7E7FB967-84CD-8C40-8420-E61A3504C948}"/>
                </a:ext>
              </a:extLst>
            </p:cNvPr>
            <p:cNvSpPr/>
            <p:nvPr/>
          </p:nvSpPr>
          <p:spPr bwMode="auto">
            <a:xfrm rot="5400000">
              <a:off x="-841422" y="3826014"/>
              <a:ext cx="548370" cy="623438"/>
            </a:xfrm>
            <a:prstGeom prst="round2SameRect">
              <a:avLst>
                <a:gd name="adj1" fmla="val 50000"/>
                <a:gd name="adj2" fmla="val 0"/>
              </a:avLst>
            </a:prstGeom>
            <a:grp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sp>
          <p:nvSpPr>
            <p:cNvPr id="54" name="IoT" title="Icon of five circles that all connect to a center circle">
              <a:extLst>
                <a:ext uri="{FF2B5EF4-FFF2-40B4-BE49-F238E27FC236}">
                  <a16:creationId xmlns:a16="http://schemas.microsoft.com/office/drawing/2014/main" id="{17CCEDCC-583C-8D49-A8B6-C1805F9E9967}"/>
                </a:ext>
              </a:extLst>
            </p:cNvPr>
            <p:cNvSpPr>
              <a:spLocks noChangeAspect="1" noEditPoints="1"/>
            </p:cNvSpPr>
            <p:nvPr/>
          </p:nvSpPr>
          <p:spPr bwMode="auto">
            <a:xfrm>
              <a:off x="-712645" y="4003126"/>
              <a:ext cx="268783" cy="2692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grpFill/>
            <a:ln w="12700" cap="sq">
              <a:solidFill>
                <a:schemeClr val="bg1"/>
              </a:solidFill>
              <a:prstDash val="solid"/>
            </a:ln>
          </p:spPr>
          <p:txBody>
            <a:bodyPr vert="horz" wrap="square" lIns="91427" tIns="45713" rIns="91427" bIns="45713" numCol="1" anchor="t" anchorCtr="0" compatLnSpc="1">
              <a:prstTxWarp prst="textNoShape">
                <a:avLst/>
              </a:prstTxWarp>
            </a:bodyPr>
            <a:lstStyle/>
            <a:p>
              <a:pPr defTabSz="932563"/>
              <a:endParaRPr lang="en-US" sz="1599">
                <a:latin typeface="Segoe UI Semilight"/>
              </a:endParaRPr>
            </a:p>
          </p:txBody>
        </p:sp>
      </p:grpSp>
      <p:grpSp>
        <p:nvGrpSpPr>
          <p:cNvPr id="55" name="Group 54">
            <a:extLst>
              <a:ext uri="{FF2B5EF4-FFF2-40B4-BE49-F238E27FC236}">
                <a16:creationId xmlns:a16="http://schemas.microsoft.com/office/drawing/2014/main" id="{A52C8E47-6C87-E741-B91E-8FCC0611DAA0}"/>
              </a:ext>
            </a:extLst>
          </p:cNvPr>
          <p:cNvGrpSpPr>
            <a:grpSpLocks noChangeAspect="1"/>
          </p:cNvGrpSpPr>
          <p:nvPr/>
        </p:nvGrpSpPr>
        <p:grpSpPr>
          <a:xfrm>
            <a:off x="6550440" y="5025079"/>
            <a:ext cx="1026822" cy="561766"/>
            <a:chOff x="5598581" y="2014215"/>
            <a:chExt cx="2437050" cy="1051924"/>
          </a:xfrm>
        </p:grpSpPr>
        <p:pic>
          <p:nvPicPr>
            <p:cNvPr id="56" name="Picture 55">
              <a:extLst>
                <a:ext uri="{FF2B5EF4-FFF2-40B4-BE49-F238E27FC236}">
                  <a16:creationId xmlns:a16="http://schemas.microsoft.com/office/drawing/2014/main" id="{E71C2477-D124-BA42-8A57-116D949716C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57" name="Rectangle 56">
              <a:extLst>
                <a:ext uri="{FF2B5EF4-FFF2-40B4-BE49-F238E27FC236}">
                  <a16:creationId xmlns:a16="http://schemas.microsoft.com/office/drawing/2014/main" id="{B55F43A7-D1DD-2E48-8676-BE6B3B29DB98}"/>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grpSp>
          <p:nvGrpSpPr>
            <p:cNvPr id="58" name="Group 57">
              <a:extLst>
                <a:ext uri="{FF2B5EF4-FFF2-40B4-BE49-F238E27FC236}">
                  <a16:creationId xmlns:a16="http://schemas.microsoft.com/office/drawing/2014/main" id="{1FE7F448-2F8A-2246-9BE8-54B03A4EC53D}"/>
                </a:ext>
              </a:extLst>
            </p:cNvPr>
            <p:cNvGrpSpPr/>
            <p:nvPr/>
          </p:nvGrpSpPr>
          <p:grpSpPr>
            <a:xfrm>
              <a:off x="6212620" y="2301041"/>
              <a:ext cx="1704922" cy="608920"/>
              <a:chOff x="6991637" y="2912976"/>
              <a:chExt cx="1245229" cy="464519"/>
            </a:xfrm>
          </p:grpSpPr>
          <p:pic>
            <p:nvPicPr>
              <p:cNvPr id="59" name="Picture 6" descr="Database icon">
                <a:extLst>
                  <a:ext uri="{FF2B5EF4-FFF2-40B4-BE49-F238E27FC236}">
                    <a16:creationId xmlns:a16="http://schemas.microsoft.com/office/drawing/2014/main" id="{DBE79CB4-1CDE-1841-A0B1-BF4083A4F939}"/>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1637" y="3084098"/>
                <a:ext cx="279245" cy="184872"/>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B32E0D0C-66CA-3746-9C69-8ECA651E698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78446" y="3162388"/>
                <a:ext cx="352884" cy="215107"/>
              </a:xfrm>
              <a:prstGeom prst="rect">
                <a:avLst/>
              </a:prstGeom>
            </p:spPr>
          </p:pic>
          <p:pic>
            <p:nvPicPr>
              <p:cNvPr id="61" name="Picture 60">
                <a:extLst>
                  <a:ext uri="{FF2B5EF4-FFF2-40B4-BE49-F238E27FC236}">
                    <a16:creationId xmlns:a16="http://schemas.microsoft.com/office/drawing/2014/main" id="{72D6661A-607F-8343-B105-83CA5C93228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332320" y="2912976"/>
                <a:ext cx="499644" cy="246672"/>
              </a:xfrm>
              <a:prstGeom prst="rect">
                <a:avLst/>
              </a:prstGeom>
            </p:spPr>
          </p:pic>
          <p:pic>
            <p:nvPicPr>
              <p:cNvPr id="62" name="Picture 61">
                <a:extLst>
                  <a:ext uri="{FF2B5EF4-FFF2-40B4-BE49-F238E27FC236}">
                    <a16:creationId xmlns:a16="http://schemas.microsoft.com/office/drawing/2014/main" id="{55B646CF-8CD0-DF45-849E-213B2438F7D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785354" y="3108142"/>
                <a:ext cx="451512" cy="136161"/>
              </a:xfrm>
              <a:prstGeom prst="rect">
                <a:avLst/>
              </a:prstGeom>
            </p:spPr>
          </p:pic>
        </p:grpSp>
      </p:grpSp>
      <p:sp>
        <p:nvSpPr>
          <p:cNvPr id="63" name="Left-Right Arrow 48">
            <a:extLst>
              <a:ext uri="{FF2B5EF4-FFF2-40B4-BE49-F238E27FC236}">
                <a16:creationId xmlns:a16="http://schemas.microsoft.com/office/drawing/2014/main" id="{61181A3A-B350-0643-BAFA-C7106E81B6D7}"/>
              </a:ext>
            </a:extLst>
          </p:cNvPr>
          <p:cNvSpPr>
            <a:spLocks noChangeAspect="1"/>
          </p:cNvSpPr>
          <p:nvPr/>
        </p:nvSpPr>
        <p:spPr>
          <a:xfrm rot="5400000">
            <a:off x="5708839" y="3449001"/>
            <a:ext cx="567549" cy="26056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
        <p:nvSpPr>
          <p:cNvPr id="64" name="Rectangle 63">
            <a:extLst>
              <a:ext uri="{FF2B5EF4-FFF2-40B4-BE49-F238E27FC236}">
                <a16:creationId xmlns:a16="http://schemas.microsoft.com/office/drawing/2014/main" id="{94865E9C-1DAE-DB4D-A016-D1D6461D90CA}"/>
              </a:ext>
            </a:extLst>
          </p:cNvPr>
          <p:cNvSpPr>
            <a:spLocks noChangeAspect="1"/>
          </p:cNvSpPr>
          <p:nvPr/>
        </p:nvSpPr>
        <p:spPr>
          <a:xfrm>
            <a:off x="5920147" y="1745503"/>
            <a:ext cx="1033316" cy="369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chemeClr val="tx1"/>
              </a:solidFill>
              <a:latin typeface="Segoe UI Semilight"/>
            </a:endParaRPr>
          </a:p>
        </p:txBody>
      </p:sp>
    </p:spTree>
    <p:extLst>
      <p:ext uri="{BB962C8B-B14F-4D97-AF65-F5344CB8AC3E}">
        <p14:creationId xmlns:p14="http://schemas.microsoft.com/office/powerpoint/2010/main" val="160115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dissolve">
                                      <p:cBhvr>
                                        <p:cTn id="17" dur="500"/>
                                        <p:tgtEl>
                                          <p:spTgt spid="64"/>
                                        </p:tgtEl>
                                      </p:cBhvr>
                                    </p:animEffect>
                                  </p:childTnLst>
                                </p:cTn>
                              </p:par>
                              <p:par>
                                <p:cTn id="18" presetID="9" presetClass="entr" presetSubtype="0"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childTnLst>
                          </p:cTn>
                        </p:par>
                        <p:par>
                          <p:cTn id="25" fill="hold">
                            <p:stCondLst>
                              <p:cond delay="1000"/>
                            </p:stCondLst>
                            <p:childTnLst>
                              <p:par>
                                <p:cTn id="26" presetID="9" presetClass="exit" presetSubtype="0" fill="hold" grpId="1" nodeType="afterEffect">
                                  <p:stCondLst>
                                    <p:cond delay="0"/>
                                  </p:stCondLst>
                                  <p:childTnLst>
                                    <p:animEffect transition="out" filter="dissolve">
                                      <p:cBhvr>
                                        <p:cTn id="27" dur="500"/>
                                        <p:tgtEl>
                                          <p:spTgt spid="64"/>
                                        </p:tgtEl>
                                      </p:cBhvr>
                                    </p:animEffect>
                                    <p:set>
                                      <p:cBhvr>
                                        <p:cTn id="28" dur="1" fill="hold">
                                          <p:stCondLst>
                                            <p:cond delay="499"/>
                                          </p:stCondLst>
                                        </p:cTn>
                                        <p:tgtEl>
                                          <p:spTgt spid="6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xEl>
                                              <p:pRg st="1" end="1"/>
                                            </p:txEl>
                                          </p:spTgt>
                                        </p:tgtEl>
                                        <p:attrNameLst>
                                          <p:attrName>style.visibility</p:attrName>
                                        </p:attrNameLst>
                                      </p:cBhvr>
                                      <p:to>
                                        <p:strVal val="visible"/>
                                      </p:to>
                                    </p:set>
                                    <p:animEffect transition="in" filter="fade">
                                      <p:cBhvr>
                                        <p:cTn id="33" dur="500"/>
                                        <p:tgtEl>
                                          <p:spTgt spid="2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xEl>
                                              <p:pRg st="2" end="2"/>
                                            </p:txEl>
                                          </p:spTgt>
                                        </p:tgtEl>
                                        <p:attrNameLst>
                                          <p:attrName>style.visibility</p:attrName>
                                        </p:attrNameLst>
                                      </p:cBhvr>
                                      <p:to>
                                        <p:strVal val="visible"/>
                                      </p:to>
                                    </p:set>
                                    <p:animEffect transition="in" filter="fade">
                                      <p:cBhvr>
                                        <p:cTn id="38" dur="500"/>
                                        <p:tgtEl>
                                          <p:spTgt spid="21">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xEl>
                                              <p:pRg st="3" end="3"/>
                                            </p:txEl>
                                          </p:spTgt>
                                        </p:tgtEl>
                                        <p:attrNameLst>
                                          <p:attrName>style.visibility</p:attrName>
                                        </p:attrNameLst>
                                      </p:cBhvr>
                                      <p:to>
                                        <p:strVal val="visible"/>
                                      </p:to>
                                    </p:set>
                                    <p:animEffect transition="in" filter="fade">
                                      <p:cBhvr>
                                        <p:cTn id="43"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4"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ADA180-2F1F-8D40-86D3-6D3DA88EFF80}"/>
              </a:ext>
            </a:extLst>
          </p:cNvPr>
          <p:cNvSpPr/>
          <p:nvPr/>
        </p:nvSpPr>
        <p:spPr bwMode="auto">
          <a:xfrm>
            <a:off x="-3430" y="2753489"/>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latin typeface="Segoe UI Semilight"/>
                <a:cs typeface="Segoe UI" pitchFamily="34" charset="0"/>
              </a:rPr>
              <a:t>Profile Container </a:t>
            </a:r>
          </a:p>
        </p:txBody>
      </p:sp>
      <p:sp>
        <p:nvSpPr>
          <p:cNvPr id="5" name="Rectangle 4">
            <a:extLst>
              <a:ext uri="{FF2B5EF4-FFF2-40B4-BE49-F238E27FC236}">
                <a16:creationId xmlns:a16="http://schemas.microsoft.com/office/drawing/2014/main" id="{5DF00336-F5E3-3F42-A894-B154DE78E3FE}"/>
              </a:ext>
            </a:extLst>
          </p:cNvPr>
          <p:cNvSpPr/>
          <p:nvPr/>
        </p:nvSpPr>
        <p:spPr bwMode="auto">
          <a:xfrm>
            <a:off x="-3430" y="3728733"/>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Office 365 Container </a:t>
            </a:r>
          </a:p>
        </p:txBody>
      </p:sp>
      <p:sp>
        <p:nvSpPr>
          <p:cNvPr id="6" name="Rectangle 5">
            <a:extLst>
              <a:ext uri="{FF2B5EF4-FFF2-40B4-BE49-F238E27FC236}">
                <a16:creationId xmlns:a16="http://schemas.microsoft.com/office/drawing/2014/main" id="{33521541-7A78-0A40-A769-9BA0AEA880AE}"/>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App Masking </a:t>
            </a:r>
          </a:p>
        </p:txBody>
      </p:sp>
      <p:sp>
        <p:nvSpPr>
          <p:cNvPr id="7" name="Rectangle 6">
            <a:extLst>
              <a:ext uri="{FF2B5EF4-FFF2-40B4-BE49-F238E27FC236}">
                <a16:creationId xmlns:a16="http://schemas.microsoft.com/office/drawing/2014/main" id="{F594CAB9-8300-6C45-970E-1726F213B36C}"/>
              </a:ext>
            </a:extLst>
          </p:cNvPr>
          <p:cNvSpPr/>
          <p:nvPr/>
        </p:nvSpPr>
        <p:spPr bwMode="auto">
          <a:xfrm>
            <a:off x="-3430" y="5679219"/>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Java Redirection </a:t>
            </a:r>
          </a:p>
        </p:txBody>
      </p:sp>
      <p:sp>
        <p:nvSpPr>
          <p:cNvPr id="8" name="Rectangle: Top Corners Rounded 149">
            <a:extLst>
              <a:ext uri="{FF2B5EF4-FFF2-40B4-BE49-F238E27FC236}">
                <a16:creationId xmlns:a16="http://schemas.microsoft.com/office/drawing/2014/main" id="{24F27D30-32E4-6B42-B243-22ABF0C4F9A8}"/>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9" name="Rectangle: Top Corners Rounded 150">
            <a:extLst>
              <a:ext uri="{FF2B5EF4-FFF2-40B4-BE49-F238E27FC236}">
                <a16:creationId xmlns:a16="http://schemas.microsoft.com/office/drawing/2014/main" id="{9966DEF9-09A0-7A49-ACE6-E1C9A1D717B0}"/>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0" name="Rectangle: Top Corners Rounded 151">
            <a:extLst>
              <a:ext uri="{FF2B5EF4-FFF2-40B4-BE49-F238E27FC236}">
                <a16:creationId xmlns:a16="http://schemas.microsoft.com/office/drawing/2014/main" id="{848757C8-34B1-9740-B98F-D265AEDEB1E3}"/>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1" name="Rectangle: Top Corners Rounded 152">
            <a:extLst>
              <a:ext uri="{FF2B5EF4-FFF2-40B4-BE49-F238E27FC236}">
                <a16:creationId xmlns:a16="http://schemas.microsoft.com/office/drawing/2014/main" id="{B8DF521C-8A51-604A-8A45-15C6E878925A}"/>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2" name="IoT" title="Icon of five circles that all connect to a center circle">
            <a:extLst>
              <a:ext uri="{FF2B5EF4-FFF2-40B4-BE49-F238E27FC236}">
                <a16:creationId xmlns:a16="http://schemas.microsoft.com/office/drawing/2014/main" id="{200EC2B7-A529-CE46-A7AA-6F2E3B44780B}"/>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13" name="globe_6" title="Icon of a monitor in front of a sphere made of lines">
            <a:extLst>
              <a:ext uri="{FF2B5EF4-FFF2-40B4-BE49-F238E27FC236}">
                <a16:creationId xmlns:a16="http://schemas.microsoft.com/office/drawing/2014/main" id="{924BF6DB-17FF-924D-B031-63BA13031F59}"/>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4" name="Browser" title="Icon of a browser window">
            <a:extLst>
              <a:ext uri="{FF2B5EF4-FFF2-40B4-BE49-F238E27FC236}">
                <a16:creationId xmlns:a16="http://schemas.microsoft.com/office/drawing/2014/main" id="{1105C71D-447A-D240-B1FE-0D0620F276FF}"/>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5" name="Group 14">
            <a:extLst>
              <a:ext uri="{FF2B5EF4-FFF2-40B4-BE49-F238E27FC236}">
                <a16:creationId xmlns:a16="http://schemas.microsoft.com/office/drawing/2014/main" id="{F113B06A-51E6-0D46-A98F-065530A9DA6D}"/>
              </a:ext>
            </a:extLst>
          </p:cNvPr>
          <p:cNvGrpSpPr/>
          <p:nvPr/>
        </p:nvGrpSpPr>
        <p:grpSpPr>
          <a:xfrm>
            <a:off x="177095" y="4996700"/>
            <a:ext cx="240268" cy="240690"/>
            <a:chOff x="4565921" y="3369898"/>
            <a:chExt cx="242888" cy="243314"/>
          </a:xfrm>
        </p:grpSpPr>
        <p:sp>
          <p:nvSpPr>
            <p:cNvPr id="16" name="Freeform: Shape 158">
              <a:extLst>
                <a:ext uri="{FF2B5EF4-FFF2-40B4-BE49-F238E27FC236}">
                  <a16:creationId xmlns:a16="http://schemas.microsoft.com/office/drawing/2014/main" id="{2F9662E9-83A3-DC47-AF1F-1C974E593E6A}"/>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7" name="Freeform: Shape 159">
              <a:extLst>
                <a:ext uri="{FF2B5EF4-FFF2-40B4-BE49-F238E27FC236}">
                  <a16:creationId xmlns:a16="http://schemas.microsoft.com/office/drawing/2014/main" id="{28E65A23-1601-704C-A893-6EE03A2D767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8" name="Freeform: Shape 160">
              <a:extLst>
                <a:ext uri="{FF2B5EF4-FFF2-40B4-BE49-F238E27FC236}">
                  <a16:creationId xmlns:a16="http://schemas.microsoft.com/office/drawing/2014/main" id="{DC4291BB-54B4-6C47-A973-8CE21D06A3BD}"/>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9" name="Freeform: Shape 161">
              <a:extLst>
                <a:ext uri="{FF2B5EF4-FFF2-40B4-BE49-F238E27FC236}">
                  <a16:creationId xmlns:a16="http://schemas.microsoft.com/office/drawing/2014/main" id="{3E1BE448-924E-B64C-837F-995AA0C7F5D8}"/>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20" name="Title 1">
            <a:extLst>
              <a:ext uri="{FF2B5EF4-FFF2-40B4-BE49-F238E27FC236}">
                <a16:creationId xmlns:a16="http://schemas.microsoft.com/office/drawing/2014/main" id="{54B44188-0477-F546-A296-556675976AD4}"/>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sp>
        <p:nvSpPr>
          <p:cNvPr id="21" name="Text Placeholder 3">
            <a:extLst>
              <a:ext uri="{FF2B5EF4-FFF2-40B4-BE49-F238E27FC236}">
                <a16:creationId xmlns:a16="http://schemas.microsoft.com/office/drawing/2014/main" id="{09C445C7-42EF-3F42-BDCD-77830AD12C5A}"/>
              </a:ext>
            </a:extLst>
          </p:cNvPr>
          <p:cNvSpPr txBox="1">
            <a:spLocks/>
          </p:cNvSpPr>
          <p:nvPr/>
        </p:nvSpPr>
        <p:spPr>
          <a:xfrm>
            <a:off x="8038842" y="495"/>
            <a:ext cx="4396751" cy="6993532"/>
          </a:xfrm>
          <a:prstGeom prst="rect">
            <a:avLst/>
          </a:prstGeom>
          <a:noFill/>
          <a:ln>
            <a:noFill/>
          </a:ln>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1800"/>
              </a:spcBef>
              <a:buSzPct val="100000"/>
              <a:buNone/>
            </a:pPr>
            <a:r>
              <a:rPr lang="en-US" sz="2000" dirty="0">
                <a:solidFill>
                  <a:schemeClr val="tx1"/>
                </a:solidFill>
                <a:latin typeface="Segoe UI Semilight"/>
                <a:cs typeface="Segoe UI Semilight" panose="020B0402040204020203" pitchFamily="34" charset="0"/>
              </a:rPr>
              <a:t>Application Management without sequencing, snapshotting, packaging, or virtualization.</a:t>
            </a:r>
          </a:p>
          <a:p>
            <a:pPr marL="0" indent="0" defTabSz="932563">
              <a:lnSpc>
                <a:spcPct val="100000"/>
              </a:lnSpc>
              <a:spcBef>
                <a:spcPts val="1800"/>
              </a:spcBef>
              <a:buSzPct val="100000"/>
              <a:buNone/>
            </a:pPr>
            <a:r>
              <a:rPr lang="en-US" sz="2000" dirty="0">
                <a:solidFill>
                  <a:schemeClr val="tx1"/>
                </a:solidFill>
                <a:latin typeface="Segoe UI Semilight"/>
                <a:cs typeface="Segoe UI Semilight" panose="020B0402040204020203" pitchFamily="34" charset="0"/>
              </a:rPr>
              <a:t>All apps installed in base image. </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chemeClr val="tx1"/>
                </a:solidFill>
                <a:latin typeface="Segoe UI Semilight"/>
                <a:cs typeface="Segoe UI Semilight" panose="020B0402040204020203" pitchFamily="34" charset="0"/>
              </a:rPr>
              <a:t>Only apps a user is entitled to are revealed.</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chemeClr val="tx1"/>
                </a:solidFill>
                <a:latin typeface="Segoe UI Semilight"/>
                <a:cs typeface="Segoe UI Semilight" panose="020B0402040204020203" pitchFamily="34" charset="0"/>
              </a:rPr>
              <a:t>App entitlements can be changed in real time.</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chemeClr val="tx1"/>
                </a:solidFill>
                <a:latin typeface="Segoe UI Semilight"/>
                <a:cs typeface="Segoe UI Semilight" panose="020B0402040204020203" pitchFamily="34" charset="0"/>
              </a:rPr>
              <a:t>Works with fonts, plugins, and more…</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chemeClr val="tx1"/>
                </a:solidFill>
                <a:latin typeface="Segoe UI Semilight"/>
                <a:cs typeface="Segoe UI Semilight" panose="020B0402040204020203" pitchFamily="34" charset="0"/>
              </a:rPr>
              <a:t>Excellent app compatibility</a:t>
            </a:r>
          </a:p>
          <a:p>
            <a:pPr marL="0" indent="0" defTabSz="932563">
              <a:lnSpc>
                <a:spcPct val="100000"/>
              </a:lnSpc>
              <a:spcBef>
                <a:spcPts val="1800"/>
              </a:spcBef>
              <a:buSzPct val="100000"/>
              <a:buNone/>
            </a:pPr>
            <a:r>
              <a:rPr lang="en-US" sz="2000" dirty="0">
                <a:solidFill>
                  <a:schemeClr val="tx1"/>
                </a:solidFill>
                <a:latin typeface="Segoe UI Semilight"/>
                <a:cs typeface="Segoe UI Semilight" panose="020B0402040204020203" pitchFamily="34" charset="0"/>
              </a:rPr>
              <a:t>Massively reduce the number of gold images that must be maintained</a:t>
            </a:r>
          </a:p>
        </p:txBody>
      </p:sp>
      <p:grpSp>
        <p:nvGrpSpPr>
          <p:cNvPr id="22" name="Group 21">
            <a:extLst>
              <a:ext uri="{FF2B5EF4-FFF2-40B4-BE49-F238E27FC236}">
                <a16:creationId xmlns:a16="http://schemas.microsoft.com/office/drawing/2014/main" id="{432BDE45-3C20-CD45-AD9A-DAEC0F11E2D4}"/>
              </a:ext>
            </a:extLst>
          </p:cNvPr>
          <p:cNvGrpSpPr/>
          <p:nvPr/>
        </p:nvGrpSpPr>
        <p:grpSpPr>
          <a:xfrm>
            <a:off x="-3430" y="4703976"/>
            <a:ext cx="3252237" cy="834459"/>
            <a:chOff x="-3344413" y="4704146"/>
            <a:chExt cx="3252698" cy="834577"/>
          </a:xfrm>
          <a:solidFill>
            <a:srgbClr val="C00000"/>
          </a:solidFill>
        </p:grpSpPr>
        <p:sp>
          <p:nvSpPr>
            <p:cNvPr id="23" name="Rectangle 22">
              <a:extLst>
                <a:ext uri="{FF2B5EF4-FFF2-40B4-BE49-F238E27FC236}">
                  <a16:creationId xmlns:a16="http://schemas.microsoft.com/office/drawing/2014/main" id="{60B37452-13B1-CF4C-9B15-D3357FFC3F4E}"/>
                </a:ext>
              </a:extLst>
            </p:cNvPr>
            <p:cNvSpPr/>
            <p:nvPr/>
          </p:nvSpPr>
          <p:spPr bwMode="auto">
            <a:xfrm>
              <a:off x="-3344413" y="4704146"/>
              <a:ext cx="3252698" cy="83457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App Masking </a:t>
              </a:r>
            </a:p>
          </p:txBody>
        </p:sp>
        <p:sp>
          <p:nvSpPr>
            <p:cNvPr id="24" name="Rectangle: Top Corners Rounded 74">
              <a:extLst>
                <a:ext uri="{FF2B5EF4-FFF2-40B4-BE49-F238E27FC236}">
                  <a16:creationId xmlns:a16="http://schemas.microsoft.com/office/drawing/2014/main" id="{4AA67FFD-313F-EA43-82BD-AED7C714237F}"/>
                </a:ext>
              </a:extLst>
            </p:cNvPr>
            <p:cNvSpPr/>
            <p:nvPr/>
          </p:nvSpPr>
          <p:spPr bwMode="auto">
            <a:xfrm rot="5400000">
              <a:off x="-3306879" y="4805556"/>
              <a:ext cx="548370" cy="623438"/>
            </a:xfrm>
            <a:prstGeom prst="round2SameRect">
              <a:avLst>
                <a:gd name="adj1" fmla="val 50000"/>
                <a:gd name="adj2" fmla="val 0"/>
              </a:avLst>
            </a:prstGeom>
            <a:grp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grpSp>
          <p:nvGrpSpPr>
            <p:cNvPr id="25" name="Group 24">
              <a:extLst>
                <a:ext uri="{FF2B5EF4-FFF2-40B4-BE49-F238E27FC236}">
                  <a16:creationId xmlns:a16="http://schemas.microsoft.com/office/drawing/2014/main" id="{E90AC15B-EF67-064C-B768-3F3100429BC2}"/>
                </a:ext>
              </a:extLst>
            </p:cNvPr>
            <p:cNvGrpSpPr/>
            <p:nvPr/>
          </p:nvGrpSpPr>
          <p:grpSpPr>
            <a:xfrm>
              <a:off x="-3163862" y="4996913"/>
              <a:ext cx="240302" cy="240724"/>
              <a:chOff x="4565921" y="3369898"/>
              <a:chExt cx="242888" cy="243314"/>
            </a:xfrm>
            <a:grpFill/>
          </p:grpSpPr>
          <p:sp>
            <p:nvSpPr>
              <p:cNvPr id="26" name="Freeform: Shape 77">
                <a:extLst>
                  <a:ext uri="{FF2B5EF4-FFF2-40B4-BE49-F238E27FC236}">
                    <a16:creationId xmlns:a16="http://schemas.microsoft.com/office/drawing/2014/main" id="{965B00A9-C949-B044-A736-6DD6541E3B86}"/>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grpFill/>
              <a:ln w="12700" cap="sq">
                <a:solidFill>
                  <a:schemeClr val="bg1"/>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sp>
            <p:nvSpPr>
              <p:cNvPr id="27" name="Freeform: Shape 79">
                <a:extLst>
                  <a:ext uri="{FF2B5EF4-FFF2-40B4-BE49-F238E27FC236}">
                    <a16:creationId xmlns:a16="http://schemas.microsoft.com/office/drawing/2014/main" id="{ECF1A7C5-C0D4-184C-81B1-036CAA807BF3}"/>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grpFill/>
              <a:ln w="12700" cap="sq">
                <a:solidFill>
                  <a:schemeClr val="bg1"/>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sp>
            <p:nvSpPr>
              <p:cNvPr id="28" name="Freeform: Shape 80">
                <a:extLst>
                  <a:ext uri="{FF2B5EF4-FFF2-40B4-BE49-F238E27FC236}">
                    <a16:creationId xmlns:a16="http://schemas.microsoft.com/office/drawing/2014/main" id="{1E60BED9-2B5E-A948-A6BF-DA2E4BD47D1A}"/>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grpFill/>
              <a:ln w="12700" cap="sq">
                <a:solidFill>
                  <a:schemeClr val="bg1"/>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sp>
            <p:nvSpPr>
              <p:cNvPr id="29" name="Freeform: Shape 81">
                <a:extLst>
                  <a:ext uri="{FF2B5EF4-FFF2-40B4-BE49-F238E27FC236}">
                    <a16:creationId xmlns:a16="http://schemas.microsoft.com/office/drawing/2014/main" id="{4F51A3B1-8BA9-2F42-9D5D-2A4290D30510}"/>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grpFill/>
              <a:ln w="12700" cap="sq">
                <a:solidFill>
                  <a:schemeClr val="bg1"/>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latin typeface="Segoe UI Semilight"/>
                </a:endParaRPr>
              </a:p>
            </p:txBody>
          </p:sp>
        </p:grpSp>
      </p:grpSp>
      <p:grpSp>
        <p:nvGrpSpPr>
          <p:cNvPr id="30" name="Group 29">
            <a:extLst>
              <a:ext uri="{FF2B5EF4-FFF2-40B4-BE49-F238E27FC236}">
                <a16:creationId xmlns:a16="http://schemas.microsoft.com/office/drawing/2014/main" id="{806CCC22-F357-D443-8B45-9CA554D1F9B0}"/>
              </a:ext>
            </a:extLst>
          </p:cNvPr>
          <p:cNvGrpSpPr>
            <a:grpSpLocks noChangeAspect="1"/>
          </p:cNvGrpSpPr>
          <p:nvPr/>
        </p:nvGrpSpPr>
        <p:grpSpPr>
          <a:xfrm>
            <a:off x="3797428" y="2214275"/>
            <a:ext cx="3741656" cy="2989468"/>
            <a:chOff x="8284028" y="1072441"/>
            <a:chExt cx="1621972" cy="1295906"/>
          </a:xfrm>
        </p:grpSpPr>
        <p:sp>
          <p:nvSpPr>
            <p:cNvPr id="31" name="Round Same Side Corner Rectangle 8">
              <a:extLst>
                <a:ext uri="{FF2B5EF4-FFF2-40B4-BE49-F238E27FC236}">
                  <a16:creationId xmlns:a16="http://schemas.microsoft.com/office/drawing/2014/main" id="{B322227B-D21D-324B-B358-851E93AA7DC9}"/>
                </a:ext>
              </a:extLst>
            </p:cNvPr>
            <p:cNvSpPr/>
            <p:nvPr/>
          </p:nvSpPr>
          <p:spPr>
            <a:xfrm>
              <a:off x="8284029" y="1072441"/>
              <a:ext cx="1621971" cy="838002"/>
            </a:xfrm>
            <a:prstGeom prst="round2SameRect">
              <a:avLst>
                <a:gd name="adj1" fmla="val 5626"/>
                <a:gd name="adj2" fmla="val 0"/>
              </a:avLst>
            </a:prstGeom>
            <a:solidFill>
              <a:srgbClr val="0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32" name="Round Same Side Corner Rectangle 9">
              <a:extLst>
                <a:ext uri="{FF2B5EF4-FFF2-40B4-BE49-F238E27FC236}">
                  <a16:creationId xmlns:a16="http://schemas.microsoft.com/office/drawing/2014/main" id="{6726143D-6C6D-524F-AFAD-36F9DB4880C6}"/>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33" name="Rectangle 32">
              <a:extLst>
                <a:ext uri="{FF2B5EF4-FFF2-40B4-BE49-F238E27FC236}">
                  <a16:creationId xmlns:a16="http://schemas.microsoft.com/office/drawing/2014/main" id="{60DA94FE-7BEB-FA41-A395-D644970ACD46}"/>
                </a:ext>
              </a:extLst>
            </p:cNvPr>
            <p:cNvSpPr/>
            <p:nvPr/>
          </p:nvSpPr>
          <p:spPr>
            <a:xfrm>
              <a:off x="8899393" y="2107641"/>
              <a:ext cx="387350" cy="146050"/>
            </a:xfrm>
            <a:prstGeom prst="rect">
              <a:avLst/>
            </a:prstGeom>
            <a:solidFill>
              <a:schemeClr val="bg1">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cxnSp>
          <p:nvCxnSpPr>
            <p:cNvPr id="34" name="Straight Connector 33">
              <a:extLst>
                <a:ext uri="{FF2B5EF4-FFF2-40B4-BE49-F238E27FC236}">
                  <a16:creationId xmlns:a16="http://schemas.microsoft.com/office/drawing/2014/main" id="{A0244456-90AF-4F4C-BA2B-C716BA748E1B}"/>
                </a:ext>
              </a:extLst>
            </p:cNvPr>
            <p:cNvCxnSpPr/>
            <p:nvPr/>
          </p:nvCxnSpPr>
          <p:spPr>
            <a:xfrm>
              <a:off x="8899393" y="2117166"/>
              <a:ext cx="384048"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rapezoid 103">
              <a:extLst>
                <a:ext uri="{FF2B5EF4-FFF2-40B4-BE49-F238E27FC236}">
                  <a16:creationId xmlns:a16="http://schemas.microsoft.com/office/drawing/2014/main" id="{7C28FB3A-B348-8A45-AE02-8D58DCCDA92E}"/>
                </a:ext>
              </a:extLst>
            </p:cNvPr>
            <p:cNvSpPr/>
            <p:nvPr/>
          </p:nvSpPr>
          <p:spPr>
            <a:xfrm>
              <a:off x="8832851" y="2246535"/>
              <a:ext cx="520700" cy="103524"/>
            </a:xfrm>
            <a:prstGeom prst="trapezoid">
              <a:avLst>
                <a:gd name="adj" fmla="val 65477"/>
              </a:avLst>
            </a:prstGeom>
            <a:solidFill>
              <a:schemeClr val="bg1">
                <a:lumMod val="6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sp>
          <p:nvSpPr>
            <p:cNvPr id="36" name="Rectangle 35">
              <a:extLst>
                <a:ext uri="{FF2B5EF4-FFF2-40B4-BE49-F238E27FC236}">
                  <a16:creationId xmlns:a16="http://schemas.microsoft.com/office/drawing/2014/main" id="{275816E3-A8D9-6E4A-B24A-77A42A3002C2}"/>
                </a:ext>
              </a:extLst>
            </p:cNvPr>
            <p:cNvSpPr/>
            <p:nvPr/>
          </p:nvSpPr>
          <p:spPr>
            <a:xfrm>
              <a:off x="8832851" y="2350059"/>
              <a:ext cx="520700" cy="18288"/>
            </a:xfrm>
            <a:prstGeom prst="rect">
              <a:avLst/>
            </a:prstGeom>
            <a:solidFill>
              <a:schemeClr val="bg1">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pic>
          <p:nvPicPr>
            <p:cNvPr id="37" name="Picture 4" descr="Image result for windows 10 desktop">
              <a:extLst>
                <a:ext uri="{FF2B5EF4-FFF2-40B4-BE49-F238E27FC236}">
                  <a16:creationId xmlns:a16="http://schemas.microsoft.com/office/drawing/2014/main" id="{CB8071E5-8A58-9049-9E1A-4FAEEEBCC50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38" name="Trapezoid 106">
              <a:extLst>
                <a:ext uri="{FF2B5EF4-FFF2-40B4-BE49-F238E27FC236}">
                  <a16:creationId xmlns:a16="http://schemas.microsoft.com/office/drawing/2014/main" id="{15F6687A-8C5F-9F44-8EE0-E772CA866D42}"/>
                </a:ext>
              </a:extLst>
            </p:cNvPr>
            <p:cNvSpPr/>
            <p:nvPr/>
          </p:nvSpPr>
          <p:spPr>
            <a:xfrm>
              <a:off x="8832851" y="1986488"/>
              <a:ext cx="520700" cy="45719"/>
            </a:xfrm>
            <a:prstGeom prst="trapezoid">
              <a:avLst/>
            </a:prstGeom>
            <a:solidFill>
              <a:schemeClr val="bg1">
                <a:lumMod val="6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grpSp>
        <p:nvGrpSpPr>
          <p:cNvPr id="39" name="Group 38">
            <a:extLst>
              <a:ext uri="{FF2B5EF4-FFF2-40B4-BE49-F238E27FC236}">
                <a16:creationId xmlns:a16="http://schemas.microsoft.com/office/drawing/2014/main" id="{52DE9305-6EF8-8740-BB7A-CE0472C23808}"/>
              </a:ext>
            </a:extLst>
          </p:cNvPr>
          <p:cNvGrpSpPr>
            <a:grpSpLocks noChangeAspect="1"/>
          </p:cNvGrpSpPr>
          <p:nvPr/>
        </p:nvGrpSpPr>
        <p:grpSpPr>
          <a:xfrm>
            <a:off x="5668253" y="2708578"/>
            <a:ext cx="1417951" cy="972298"/>
            <a:chOff x="7768792" y="1949718"/>
            <a:chExt cx="2436501" cy="1670724"/>
          </a:xfrm>
        </p:grpSpPr>
        <p:pic>
          <p:nvPicPr>
            <p:cNvPr id="40" name="Picture 39"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74D4539E-B254-6744-BD08-C3A9ADA2CACC}"/>
                </a:ext>
              </a:extLst>
            </p:cNvPr>
            <p:cNvPicPr preferRelativeResize="0">
              <a:picLocks/>
            </p:cNvPicPr>
            <p:nvPr/>
          </p:nvPicPr>
          <p:blipFill rotWithShape="1">
            <a:blip r:embed="rId3"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41" name="Picture 40" descr="Adobe_Acrobat_Reader.png">
              <a:extLst>
                <a:ext uri="{FF2B5EF4-FFF2-40B4-BE49-F238E27FC236}">
                  <a16:creationId xmlns:a16="http://schemas.microsoft.com/office/drawing/2014/main" id="{05B54EF8-86C3-D64A-9E72-DB721D44945D}"/>
                </a:ext>
              </a:extLst>
            </p:cNvPr>
            <p:cNvPicPr preferRelativeResize="0">
              <a:picLocks/>
            </p:cNvPicPr>
            <p:nvPr/>
          </p:nvPicPr>
          <p:blipFill>
            <a:blip r:embed="rId4"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42" name="Picture 41" descr="PowerPoint_15.png">
              <a:extLst>
                <a:ext uri="{FF2B5EF4-FFF2-40B4-BE49-F238E27FC236}">
                  <a16:creationId xmlns:a16="http://schemas.microsoft.com/office/drawing/2014/main" id="{40D19670-A6D6-4A47-8B89-87F5392B4A94}"/>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43" name="Picture 42" descr="vmware_workstation_by_lordcro-d5zep46.png">
              <a:extLst>
                <a:ext uri="{FF2B5EF4-FFF2-40B4-BE49-F238E27FC236}">
                  <a16:creationId xmlns:a16="http://schemas.microsoft.com/office/drawing/2014/main" id="{032C5201-8DA8-834A-AFAE-37185E6C75D6}"/>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44" name="Picture 43" descr="icon320x320.png">
              <a:extLst>
                <a:ext uri="{FF2B5EF4-FFF2-40B4-BE49-F238E27FC236}">
                  <a16:creationId xmlns:a16="http://schemas.microsoft.com/office/drawing/2014/main" id="{8050E382-64A2-6B40-9BB6-304683538E5A}"/>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45" name="Picture 44" descr="4448150067_cb7c571254.jpg">
              <a:extLst>
                <a:ext uri="{FF2B5EF4-FFF2-40B4-BE49-F238E27FC236}">
                  <a16:creationId xmlns:a16="http://schemas.microsoft.com/office/drawing/2014/main" id="{059A6BDD-7233-C241-A8CB-86D06659B2D5}"/>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46" name="Picture 45" descr="Adobe_Photoshop_CS4_icon_(2).png">
              <a:extLst>
                <a:ext uri="{FF2B5EF4-FFF2-40B4-BE49-F238E27FC236}">
                  <a16:creationId xmlns:a16="http://schemas.microsoft.com/office/drawing/2014/main" id="{22B9044B-087A-5543-9830-5E1052F7C179}"/>
                </a:ext>
              </a:extLst>
            </p:cNvPr>
            <p:cNvPicPr preferRelativeResize="0">
              <a:picLocks/>
            </p:cNvPicPr>
            <p:nvPr/>
          </p:nvPicPr>
          <p:blipFill rotWithShape="1">
            <a:blip r:embed="rId9"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47" name="Picture 46" descr="Excel_15.png">
              <a:extLst>
                <a:ext uri="{FF2B5EF4-FFF2-40B4-BE49-F238E27FC236}">
                  <a16:creationId xmlns:a16="http://schemas.microsoft.com/office/drawing/2014/main" id="{69300391-67D3-1F4F-8CBE-8187AD937C91}"/>
                </a:ext>
              </a:extLst>
            </p:cNvPr>
            <p:cNvPicPr preferRelativeResize="0">
              <a:picLocks/>
            </p:cNvPicPr>
            <p:nvPr/>
          </p:nvPicPr>
          <p:blipFill>
            <a:blip r:embed="rId10"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48" name="Picture 47" descr="Java.png">
              <a:extLst>
                <a:ext uri="{FF2B5EF4-FFF2-40B4-BE49-F238E27FC236}">
                  <a16:creationId xmlns:a16="http://schemas.microsoft.com/office/drawing/2014/main" id="{2D59BB6C-1C2D-7643-B933-B7A231AD368D}"/>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49" name="Picture 48" descr="Outlook_15.png">
              <a:extLst>
                <a:ext uri="{FF2B5EF4-FFF2-40B4-BE49-F238E27FC236}">
                  <a16:creationId xmlns:a16="http://schemas.microsoft.com/office/drawing/2014/main" id="{12F4BC51-4E27-C342-915B-FD3CF3B3BBA4}"/>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50" name="Picture 49" descr="Word_15.png">
              <a:extLst>
                <a:ext uri="{FF2B5EF4-FFF2-40B4-BE49-F238E27FC236}">
                  <a16:creationId xmlns:a16="http://schemas.microsoft.com/office/drawing/2014/main" id="{CE3F9643-61F3-AA48-AC6D-8E098F2A5753}"/>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51" name="Picture 6" descr="Image result for visio icon">
              <a:extLst>
                <a:ext uri="{FF2B5EF4-FFF2-40B4-BE49-F238E27FC236}">
                  <a16:creationId xmlns:a16="http://schemas.microsoft.com/office/drawing/2014/main" id="{CE9B84C8-82A0-CE4A-B486-4AF06AFA2DC5}"/>
                </a:ext>
              </a:extLst>
            </p:cNvPr>
            <p:cNvPicPr preferRelativeResize="0">
              <a:picLocks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893B8E19-7DD9-F84A-8287-7B3C5D9EAEC7}"/>
              </a:ext>
            </a:extLst>
          </p:cNvPr>
          <p:cNvGrpSpPr>
            <a:grpSpLocks noChangeAspect="1"/>
          </p:cNvGrpSpPr>
          <p:nvPr/>
        </p:nvGrpSpPr>
        <p:grpSpPr>
          <a:xfrm>
            <a:off x="5378314" y="2221891"/>
            <a:ext cx="1980498" cy="1878651"/>
            <a:chOff x="7280730" y="1122536"/>
            <a:chExt cx="3403141" cy="3228135"/>
          </a:xfrm>
        </p:grpSpPr>
        <p:sp>
          <p:nvSpPr>
            <p:cNvPr id="53" name="Oval 52">
              <a:extLst>
                <a:ext uri="{FF2B5EF4-FFF2-40B4-BE49-F238E27FC236}">
                  <a16:creationId xmlns:a16="http://schemas.microsoft.com/office/drawing/2014/main" id="{0877659C-CDFD-FF4E-8571-804E611766E6}"/>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54" name="Group 53">
              <a:extLst>
                <a:ext uri="{FF2B5EF4-FFF2-40B4-BE49-F238E27FC236}">
                  <a16:creationId xmlns:a16="http://schemas.microsoft.com/office/drawing/2014/main" id="{D7CDBB2F-F792-664F-B0F0-31AE44AC6329}"/>
                </a:ext>
              </a:extLst>
            </p:cNvPr>
            <p:cNvGrpSpPr/>
            <p:nvPr/>
          </p:nvGrpSpPr>
          <p:grpSpPr>
            <a:xfrm>
              <a:off x="7768792" y="1954124"/>
              <a:ext cx="2436501" cy="1670724"/>
              <a:chOff x="7768792" y="1949718"/>
              <a:chExt cx="2436501" cy="1670724"/>
            </a:xfrm>
          </p:grpSpPr>
          <p:pic>
            <p:nvPicPr>
              <p:cNvPr id="55" name="Picture 54" descr="Adobe_Acrobat_Reader.png">
                <a:extLst>
                  <a:ext uri="{FF2B5EF4-FFF2-40B4-BE49-F238E27FC236}">
                    <a16:creationId xmlns:a16="http://schemas.microsoft.com/office/drawing/2014/main" id="{53103E65-689B-C548-B6CB-978CDDAF4CC3}"/>
                  </a:ext>
                </a:extLst>
              </p:cNvPr>
              <p:cNvPicPr preferRelativeResize="0">
                <a:picLocks/>
              </p:cNvPicPr>
              <p:nvPr/>
            </p:nvPicPr>
            <p:blipFill>
              <a:blip r:embed="rId4"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56" name="Picture 55" descr="PowerPoint_15.png">
                <a:extLst>
                  <a:ext uri="{FF2B5EF4-FFF2-40B4-BE49-F238E27FC236}">
                    <a16:creationId xmlns:a16="http://schemas.microsoft.com/office/drawing/2014/main" id="{7FF303F7-697C-B147-9ABF-E72D4A48EE63}"/>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57" name="Picture 56" descr="Adobe_Photoshop_CS4_icon_(2).png">
                <a:extLst>
                  <a:ext uri="{FF2B5EF4-FFF2-40B4-BE49-F238E27FC236}">
                    <a16:creationId xmlns:a16="http://schemas.microsoft.com/office/drawing/2014/main" id="{3ED4B20A-FA80-254F-AFB9-5039CCAEBF94}"/>
                  </a:ext>
                </a:extLst>
              </p:cNvPr>
              <p:cNvPicPr preferRelativeResize="0">
                <a:picLocks/>
              </p:cNvPicPr>
              <p:nvPr/>
            </p:nvPicPr>
            <p:blipFill rotWithShape="1">
              <a:blip r:embed="rId9"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58" name="Picture 57" descr="Excel_15.png">
                <a:extLst>
                  <a:ext uri="{FF2B5EF4-FFF2-40B4-BE49-F238E27FC236}">
                    <a16:creationId xmlns:a16="http://schemas.microsoft.com/office/drawing/2014/main" id="{8AE19DE4-3F34-DC47-9E2F-A17047654C79}"/>
                  </a:ext>
                </a:extLst>
              </p:cNvPr>
              <p:cNvPicPr preferRelativeResize="0">
                <a:picLocks/>
              </p:cNvPicPr>
              <p:nvPr/>
            </p:nvPicPr>
            <p:blipFill>
              <a:blip r:embed="rId10"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59" name="Picture 58" descr="Outlook_15.png">
                <a:extLst>
                  <a:ext uri="{FF2B5EF4-FFF2-40B4-BE49-F238E27FC236}">
                    <a16:creationId xmlns:a16="http://schemas.microsoft.com/office/drawing/2014/main" id="{33A2454F-68F4-D94F-A22F-069D5E0018C7}"/>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60" name="Picture 59" descr="Word_15.png">
                <a:extLst>
                  <a:ext uri="{FF2B5EF4-FFF2-40B4-BE49-F238E27FC236}">
                    <a16:creationId xmlns:a16="http://schemas.microsoft.com/office/drawing/2014/main" id="{F43514D8-12BB-7A44-8A45-5882488E7A76}"/>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61" name="Group 60">
            <a:extLst>
              <a:ext uri="{FF2B5EF4-FFF2-40B4-BE49-F238E27FC236}">
                <a16:creationId xmlns:a16="http://schemas.microsoft.com/office/drawing/2014/main" id="{0B75184A-A28A-DF42-89CE-B4D59BB9D76D}"/>
              </a:ext>
            </a:extLst>
          </p:cNvPr>
          <p:cNvGrpSpPr>
            <a:grpSpLocks noChangeAspect="1"/>
          </p:cNvGrpSpPr>
          <p:nvPr/>
        </p:nvGrpSpPr>
        <p:grpSpPr>
          <a:xfrm>
            <a:off x="5378314" y="2221891"/>
            <a:ext cx="1980498" cy="1878651"/>
            <a:chOff x="7292230" y="1137175"/>
            <a:chExt cx="3403140" cy="3228135"/>
          </a:xfrm>
        </p:grpSpPr>
        <p:sp>
          <p:nvSpPr>
            <p:cNvPr id="62" name="Oval 61">
              <a:extLst>
                <a:ext uri="{FF2B5EF4-FFF2-40B4-BE49-F238E27FC236}">
                  <a16:creationId xmlns:a16="http://schemas.microsoft.com/office/drawing/2014/main" id="{C3992A07-4F18-DD44-A04D-FF2619BBB329}"/>
                </a:ext>
              </a:extLst>
            </p:cNvPr>
            <p:cNvSpPr/>
            <p:nvPr/>
          </p:nvSpPr>
          <p:spPr>
            <a:xfrm>
              <a:off x="7292230" y="1137175"/>
              <a:ext cx="3403140" cy="3228135"/>
            </a:xfrm>
            <a:prstGeom prst="ellipse">
              <a:avLst/>
            </a:prstGeom>
            <a:solidFill>
              <a:srgbClr val="000000">
                <a:alpha val="7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a:solidFill>
                  <a:srgbClr val="FFFFFF"/>
                </a:solidFill>
                <a:latin typeface="Segoe UI Semilight"/>
              </a:endParaRPr>
            </a:p>
          </p:txBody>
        </p:sp>
        <p:grpSp>
          <p:nvGrpSpPr>
            <p:cNvPr id="63" name="Group 62">
              <a:extLst>
                <a:ext uri="{FF2B5EF4-FFF2-40B4-BE49-F238E27FC236}">
                  <a16:creationId xmlns:a16="http://schemas.microsoft.com/office/drawing/2014/main" id="{6CF87FDE-533A-EE43-8590-36EFD2B5338B}"/>
                </a:ext>
              </a:extLst>
            </p:cNvPr>
            <p:cNvGrpSpPr/>
            <p:nvPr/>
          </p:nvGrpSpPr>
          <p:grpSpPr>
            <a:xfrm>
              <a:off x="7768792" y="1967065"/>
              <a:ext cx="2436501" cy="1670724"/>
              <a:chOff x="7768792" y="1949718"/>
              <a:chExt cx="2436501" cy="1670724"/>
            </a:xfrm>
          </p:grpSpPr>
          <p:pic>
            <p:nvPicPr>
              <p:cNvPr id="64" name="Picture 63"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D1280B7D-FC95-8A4B-9E9C-0FA7C650450A}"/>
                  </a:ext>
                </a:extLst>
              </p:cNvPr>
              <p:cNvPicPr preferRelativeResize="0">
                <a:picLocks/>
              </p:cNvPicPr>
              <p:nvPr/>
            </p:nvPicPr>
            <p:blipFill rotWithShape="1">
              <a:blip r:embed="rId3" cstate="print">
                <a:extLst>
                  <a:ext uri="{28A0092B-C50C-407E-A947-70E740481C1C}">
                    <a14:useLocalDpi xmlns:a14="http://schemas.microsoft.com/office/drawing/2010/main"/>
                  </a:ext>
                </a:extLst>
              </a:blip>
              <a:srcRect/>
              <a:stretch/>
            </p:blipFill>
            <p:spPr>
              <a:xfrm>
                <a:off x="9081924" y="1949718"/>
                <a:ext cx="457200" cy="457200"/>
              </a:xfrm>
              <a:prstGeom prst="rect">
                <a:avLst/>
              </a:prstGeom>
              <a:ln>
                <a:solidFill>
                  <a:srgbClr val="C00000"/>
                </a:solidFill>
              </a:ln>
            </p:spPr>
          </p:pic>
          <p:pic>
            <p:nvPicPr>
              <p:cNvPr id="65" name="Picture 64" descr="vmware_workstation_by_lordcro-d5zep46.png">
                <a:extLst>
                  <a:ext uri="{FF2B5EF4-FFF2-40B4-BE49-F238E27FC236}">
                    <a16:creationId xmlns:a16="http://schemas.microsoft.com/office/drawing/2014/main" id="{1B0BC989-78A8-614B-AD83-1F5669C32C6A}"/>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a:ln>
                <a:solidFill>
                  <a:srgbClr val="C00000"/>
                </a:solidFill>
              </a:ln>
            </p:spPr>
          </p:pic>
          <p:pic>
            <p:nvPicPr>
              <p:cNvPr id="66" name="Picture 65" descr="icon320x320.png">
                <a:extLst>
                  <a:ext uri="{FF2B5EF4-FFF2-40B4-BE49-F238E27FC236}">
                    <a16:creationId xmlns:a16="http://schemas.microsoft.com/office/drawing/2014/main" id="{4AF76A51-0DAE-A542-9D0A-0E474BB8EC9E}"/>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a:ln>
                <a:solidFill>
                  <a:srgbClr val="C00000"/>
                </a:solidFill>
              </a:ln>
            </p:spPr>
          </p:pic>
          <p:pic>
            <p:nvPicPr>
              <p:cNvPr id="67" name="Picture 66" descr="Excel_15.png">
                <a:extLst>
                  <a:ext uri="{FF2B5EF4-FFF2-40B4-BE49-F238E27FC236}">
                    <a16:creationId xmlns:a16="http://schemas.microsoft.com/office/drawing/2014/main" id="{0199AD74-BEFB-0F4B-94D9-6624DC59D5ED}"/>
                  </a:ext>
                </a:extLst>
              </p:cNvPr>
              <p:cNvPicPr preferRelativeResize="0">
                <a:picLocks/>
              </p:cNvPicPr>
              <p:nvPr/>
            </p:nvPicPr>
            <p:blipFill>
              <a:blip r:embed="rId10"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a:ln>
                <a:solidFill>
                  <a:srgbClr val="C00000"/>
                </a:solidFill>
              </a:ln>
            </p:spPr>
          </p:pic>
          <p:pic>
            <p:nvPicPr>
              <p:cNvPr id="68" name="Picture 67" descr="Java.png">
                <a:extLst>
                  <a:ext uri="{FF2B5EF4-FFF2-40B4-BE49-F238E27FC236}">
                    <a16:creationId xmlns:a16="http://schemas.microsoft.com/office/drawing/2014/main" id="{C9F2F538-9668-234D-9A25-CDA7906FC4D6}"/>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a:ln>
                <a:solidFill>
                  <a:srgbClr val="C00000"/>
                </a:solidFill>
              </a:ln>
            </p:spPr>
          </p:pic>
          <p:pic>
            <p:nvPicPr>
              <p:cNvPr id="69" name="Picture 68" descr="Outlook_15.png">
                <a:extLst>
                  <a:ext uri="{FF2B5EF4-FFF2-40B4-BE49-F238E27FC236}">
                    <a16:creationId xmlns:a16="http://schemas.microsoft.com/office/drawing/2014/main" id="{1E2A251B-B86C-C74D-88C9-B34BE3353A99}"/>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a:ln>
                <a:solidFill>
                  <a:srgbClr val="C00000"/>
                </a:solidFill>
              </a:ln>
            </p:spPr>
          </p:pic>
          <p:pic>
            <p:nvPicPr>
              <p:cNvPr id="70" name="Picture 69" descr="Word_15.png">
                <a:extLst>
                  <a:ext uri="{FF2B5EF4-FFF2-40B4-BE49-F238E27FC236}">
                    <a16:creationId xmlns:a16="http://schemas.microsoft.com/office/drawing/2014/main" id="{ECC328E3-188C-D041-A82C-178B88DC71B8}"/>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solidFill>
                  <a:srgbClr val="C00000"/>
                </a:solidFill>
              </a:ln>
            </p:spPr>
          </p:pic>
          <p:pic>
            <p:nvPicPr>
              <p:cNvPr id="71" name="Picture 6" descr="Image result for visio icon">
                <a:extLst>
                  <a:ext uri="{FF2B5EF4-FFF2-40B4-BE49-F238E27FC236}">
                    <a16:creationId xmlns:a16="http://schemas.microsoft.com/office/drawing/2014/main" id="{EE4571C9-DB54-A648-93A9-F7B1924FB6B8}"/>
                  </a:ext>
                </a:extLst>
              </p:cNvPr>
              <p:cNvPicPr preferRelativeResize="0">
                <a:picLocks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78494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fade">
                                      <p:cBhvr>
                                        <p:cTn id="17" dur="500"/>
                                        <p:tgtEl>
                                          <p:spTgt spid="21">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fade">
                                      <p:cBhvr>
                                        <p:cTn id="21" dur="500"/>
                                        <p:tgtEl>
                                          <p:spTgt spid="21">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52"/>
                                        </p:tgtEl>
                                      </p:cBhvr>
                                    </p:animEffect>
                                    <p:set>
                                      <p:cBhvr>
                                        <p:cTn id="29" dur="1" fill="hold">
                                          <p:stCondLst>
                                            <p:cond delay="499"/>
                                          </p:stCondLst>
                                        </p:cTn>
                                        <p:tgtEl>
                                          <p:spTgt spid="52"/>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animEffect transition="in" filter="fade">
                                      <p:cBhvr>
                                        <p:cTn id="35" dur="500"/>
                                        <p:tgtEl>
                                          <p:spTgt spid="21">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xEl>
                                              <p:pRg st="4" end="4"/>
                                            </p:txEl>
                                          </p:spTgt>
                                        </p:tgtEl>
                                        <p:attrNameLst>
                                          <p:attrName>style.visibility</p:attrName>
                                        </p:attrNameLst>
                                      </p:cBhvr>
                                      <p:to>
                                        <p:strVal val="visible"/>
                                      </p:to>
                                    </p:set>
                                    <p:animEffect transition="in" filter="fade">
                                      <p:cBhvr>
                                        <p:cTn id="40" dur="500"/>
                                        <p:tgtEl>
                                          <p:spTgt spid="21">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xEl>
                                              <p:pRg st="5" end="5"/>
                                            </p:txEl>
                                          </p:spTgt>
                                        </p:tgtEl>
                                        <p:attrNameLst>
                                          <p:attrName>style.visibility</p:attrName>
                                        </p:attrNameLst>
                                      </p:cBhvr>
                                      <p:to>
                                        <p:strVal val="visible"/>
                                      </p:to>
                                    </p:set>
                                    <p:animEffect transition="in" filter="fade">
                                      <p:cBhvr>
                                        <p:cTn id="43" dur="500"/>
                                        <p:tgtEl>
                                          <p:spTgt spid="21">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xEl>
                                              <p:pRg st="6" end="6"/>
                                            </p:txEl>
                                          </p:spTgt>
                                        </p:tgtEl>
                                        <p:attrNameLst>
                                          <p:attrName>style.visibility</p:attrName>
                                        </p:attrNameLst>
                                      </p:cBhvr>
                                      <p:to>
                                        <p:strVal val="visible"/>
                                      </p:to>
                                    </p:set>
                                    <p:animEffect transition="in" filter="fade">
                                      <p:cBhvr>
                                        <p:cTn id="48"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0769C3-A149-5447-B0A5-9963AD419870}"/>
              </a:ext>
            </a:extLst>
          </p:cNvPr>
          <p:cNvSpPr/>
          <p:nvPr/>
        </p:nvSpPr>
        <p:spPr bwMode="auto">
          <a:xfrm>
            <a:off x="-3430" y="2753489"/>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Profile Container </a:t>
            </a:r>
          </a:p>
        </p:txBody>
      </p:sp>
      <p:sp>
        <p:nvSpPr>
          <p:cNvPr id="5" name="Rectangle 4">
            <a:extLst>
              <a:ext uri="{FF2B5EF4-FFF2-40B4-BE49-F238E27FC236}">
                <a16:creationId xmlns:a16="http://schemas.microsoft.com/office/drawing/2014/main" id="{ABEB8B40-4111-4544-A091-9E8CA5D25EA2}"/>
              </a:ext>
            </a:extLst>
          </p:cNvPr>
          <p:cNvSpPr/>
          <p:nvPr/>
        </p:nvSpPr>
        <p:spPr bwMode="auto">
          <a:xfrm>
            <a:off x="-3430" y="3728733"/>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Office 365 Container </a:t>
            </a:r>
          </a:p>
        </p:txBody>
      </p:sp>
      <p:sp>
        <p:nvSpPr>
          <p:cNvPr id="6" name="Rectangle 5">
            <a:extLst>
              <a:ext uri="{FF2B5EF4-FFF2-40B4-BE49-F238E27FC236}">
                <a16:creationId xmlns:a16="http://schemas.microsoft.com/office/drawing/2014/main" id="{4BB24EC2-3652-044F-9C1D-66DABE876F1D}"/>
              </a:ext>
            </a:extLst>
          </p:cNvPr>
          <p:cNvSpPr/>
          <p:nvPr/>
        </p:nvSpPr>
        <p:spPr bwMode="auto">
          <a:xfrm>
            <a:off x="-3430" y="4703976"/>
            <a:ext cx="3252237" cy="834459"/>
          </a:xfrm>
          <a:prstGeom prst="rect">
            <a:avLst/>
          </a:prstGeom>
          <a:solidFill>
            <a:srgbClr val="C00000"/>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App Masking </a:t>
            </a:r>
          </a:p>
        </p:txBody>
      </p:sp>
      <p:sp>
        <p:nvSpPr>
          <p:cNvPr id="7" name="Rectangle 6">
            <a:extLst>
              <a:ext uri="{FF2B5EF4-FFF2-40B4-BE49-F238E27FC236}">
                <a16:creationId xmlns:a16="http://schemas.microsoft.com/office/drawing/2014/main" id="{EC2615C8-71EE-2543-8A6E-9E5DED3ADA63}"/>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solidFill>
                  <a:srgbClr val="FFFFFF">
                    <a:lumMod val="75000"/>
                  </a:srgbClr>
                </a:solidFill>
                <a:latin typeface="Segoe UI Semilight"/>
                <a:cs typeface="Segoe UI" pitchFamily="34" charset="0"/>
              </a:rPr>
              <a:t>Java Redirection </a:t>
            </a:r>
          </a:p>
        </p:txBody>
      </p:sp>
      <p:sp>
        <p:nvSpPr>
          <p:cNvPr id="8" name="Rectangle: Top Corners Rounded 149">
            <a:extLst>
              <a:ext uri="{FF2B5EF4-FFF2-40B4-BE49-F238E27FC236}">
                <a16:creationId xmlns:a16="http://schemas.microsoft.com/office/drawing/2014/main" id="{BE38E2E7-1DEF-D048-821A-5C88D25ABF86}"/>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9" name="Rectangle: Top Corners Rounded 150">
            <a:extLst>
              <a:ext uri="{FF2B5EF4-FFF2-40B4-BE49-F238E27FC236}">
                <a16:creationId xmlns:a16="http://schemas.microsoft.com/office/drawing/2014/main" id="{3C2D66E6-F3B0-4940-96D4-1EA4770C2569}"/>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0" name="Rectangle: Top Corners Rounded 151">
            <a:extLst>
              <a:ext uri="{FF2B5EF4-FFF2-40B4-BE49-F238E27FC236}">
                <a16:creationId xmlns:a16="http://schemas.microsoft.com/office/drawing/2014/main" id="{BAC3D227-0827-DD43-8A0B-CD2EC653478C}"/>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1" name="Rectangle: Top Corners Rounded 152">
            <a:extLst>
              <a:ext uri="{FF2B5EF4-FFF2-40B4-BE49-F238E27FC236}">
                <a16:creationId xmlns:a16="http://schemas.microsoft.com/office/drawing/2014/main" id="{9955A212-0810-2341-A1FF-038568850C0E}"/>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solidFill>
                <a:srgbClr val="353535"/>
              </a:solidFill>
              <a:latin typeface="Segoe UI Semibold" panose="020B0702040204020203" pitchFamily="34" charset="0"/>
              <a:ea typeface="Segoe UI" pitchFamily="34" charset="0"/>
              <a:cs typeface="Segoe UI" pitchFamily="34" charset="0"/>
            </a:endParaRPr>
          </a:p>
        </p:txBody>
      </p:sp>
      <p:sp>
        <p:nvSpPr>
          <p:cNvPr id="12" name="IoT" title="Icon of five circles that all connect to a center circle">
            <a:extLst>
              <a:ext uri="{FF2B5EF4-FFF2-40B4-BE49-F238E27FC236}">
                <a16:creationId xmlns:a16="http://schemas.microsoft.com/office/drawing/2014/main" id="{780DCB27-9A34-4744-911C-339D5768BD34}"/>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gradFill>
                <a:gsLst>
                  <a:gs pos="0">
                    <a:srgbClr val="505050"/>
                  </a:gs>
                  <a:gs pos="100000">
                    <a:srgbClr val="505050"/>
                  </a:gs>
                </a:gsLst>
              </a:gradFill>
              <a:latin typeface="Segoe UI Semilight"/>
            </a:endParaRPr>
          </a:p>
        </p:txBody>
      </p:sp>
      <p:sp>
        <p:nvSpPr>
          <p:cNvPr id="13" name="globe_6" title="Icon of a monitor in front of a sphere made of lines">
            <a:extLst>
              <a:ext uri="{FF2B5EF4-FFF2-40B4-BE49-F238E27FC236}">
                <a16:creationId xmlns:a16="http://schemas.microsoft.com/office/drawing/2014/main" id="{D3F4A191-75F6-A743-9692-1E9723D58C84}"/>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sp>
        <p:nvSpPr>
          <p:cNvPr id="14" name="Browser" title="Icon of a browser window">
            <a:extLst>
              <a:ext uri="{FF2B5EF4-FFF2-40B4-BE49-F238E27FC236}">
                <a16:creationId xmlns:a16="http://schemas.microsoft.com/office/drawing/2014/main" id="{22133EB8-4061-8B4C-A8B3-7ABACDED9259}"/>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a:solidFill>
                <a:srgbClr val="353535"/>
              </a:solidFill>
              <a:latin typeface="Segoe UI Semilight"/>
            </a:endParaRPr>
          </a:p>
        </p:txBody>
      </p:sp>
      <p:grpSp>
        <p:nvGrpSpPr>
          <p:cNvPr id="15" name="Group 14">
            <a:extLst>
              <a:ext uri="{FF2B5EF4-FFF2-40B4-BE49-F238E27FC236}">
                <a16:creationId xmlns:a16="http://schemas.microsoft.com/office/drawing/2014/main" id="{BD1BDE3C-D5DD-154D-8DF5-6BC93BF03D42}"/>
              </a:ext>
            </a:extLst>
          </p:cNvPr>
          <p:cNvGrpSpPr/>
          <p:nvPr/>
        </p:nvGrpSpPr>
        <p:grpSpPr>
          <a:xfrm>
            <a:off x="177095" y="4996700"/>
            <a:ext cx="240268" cy="240690"/>
            <a:chOff x="4565921" y="3369898"/>
            <a:chExt cx="242888" cy="243314"/>
          </a:xfrm>
        </p:grpSpPr>
        <p:sp>
          <p:nvSpPr>
            <p:cNvPr id="16" name="Freeform: Shape 158">
              <a:extLst>
                <a:ext uri="{FF2B5EF4-FFF2-40B4-BE49-F238E27FC236}">
                  <a16:creationId xmlns:a16="http://schemas.microsoft.com/office/drawing/2014/main" id="{926C987C-D641-D447-A4DC-962B7EF1F799}"/>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7" name="Freeform: Shape 159">
              <a:extLst>
                <a:ext uri="{FF2B5EF4-FFF2-40B4-BE49-F238E27FC236}">
                  <a16:creationId xmlns:a16="http://schemas.microsoft.com/office/drawing/2014/main" id="{27D86347-21F2-7F4C-A230-D71633690F0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8" name="Freeform: Shape 160">
              <a:extLst>
                <a:ext uri="{FF2B5EF4-FFF2-40B4-BE49-F238E27FC236}">
                  <a16:creationId xmlns:a16="http://schemas.microsoft.com/office/drawing/2014/main" id="{6E05D69D-D15D-3949-9CE4-88DA0D4F9251}"/>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sp>
          <p:nvSpPr>
            <p:cNvPr id="19" name="Freeform: Shape 161">
              <a:extLst>
                <a:ext uri="{FF2B5EF4-FFF2-40B4-BE49-F238E27FC236}">
                  <a16:creationId xmlns:a16="http://schemas.microsoft.com/office/drawing/2014/main" id="{56BC0A17-D8E4-A248-906E-00C1F6030636}"/>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a:gradFill>
                  <a:gsLst>
                    <a:gs pos="0">
                      <a:srgbClr val="505050"/>
                    </a:gs>
                    <a:gs pos="100000">
                      <a:srgbClr val="505050"/>
                    </a:gs>
                  </a:gsLst>
                  <a:lin ang="5400000" scaled="1"/>
                </a:gradFill>
                <a:latin typeface="Segoe UI Semilight"/>
              </a:endParaRPr>
            </a:p>
          </p:txBody>
        </p:sp>
      </p:grpSp>
      <p:sp>
        <p:nvSpPr>
          <p:cNvPr id="20" name="Title 1">
            <a:extLst>
              <a:ext uri="{FF2B5EF4-FFF2-40B4-BE49-F238E27FC236}">
                <a16:creationId xmlns:a16="http://schemas.microsoft.com/office/drawing/2014/main" id="{F727C209-C663-F546-967B-B342226B8C3D}"/>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a:solidFill>
                  <a:srgbClr val="FFFFFF"/>
                </a:solidFill>
                <a:latin typeface="Segoe UI Light"/>
              </a:rPr>
              <a:t>Benefits</a:t>
            </a:r>
          </a:p>
        </p:txBody>
      </p:sp>
      <p:sp>
        <p:nvSpPr>
          <p:cNvPr id="21" name="Text Placeholder 3">
            <a:extLst>
              <a:ext uri="{FF2B5EF4-FFF2-40B4-BE49-F238E27FC236}">
                <a16:creationId xmlns:a16="http://schemas.microsoft.com/office/drawing/2014/main" id="{C846E707-E75E-9540-8DAD-EC611D507183}"/>
              </a:ext>
            </a:extLst>
          </p:cNvPr>
          <p:cNvSpPr txBox="1">
            <a:spLocks/>
          </p:cNvSpPr>
          <p:nvPr/>
        </p:nvSpPr>
        <p:spPr>
          <a:xfrm>
            <a:off x="8038842" y="495"/>
            <a:ext cx="4396751" cy="6993532"/>
          </a:xfrm>
          <a:prstGeom prst="rect">
            <a:avLst/>
          </a:prstGeom>
          <a:no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1199"/>
              </a:spcBef>
              <a:spcAft>
                <a:spcPts val="600"/>
              </a:spcAft>
              <a:buNone/>
            </a:pPr>
            <a:r>
              <a:rPr lang="en-US" sz="2000" dirty="0">
                <a:solidFill>
                  <a:schemeClr val="tx1"/>
                </a:solidFill>
                <a:latin typeface="Segoe UI Light"/>
                <a:cs typeface="Segoe UI Semilight" panose="020B0402040204020203" pitchFamily="34" charset="0"/>
              </a:rPr>
              <a:t>Securely collocate multiple version</a:t>
            </a:r>
            <a:br>
              <a:rPr lang="en-US" sz="2000" dirty="0">
                <a:solidFill>
                  <a:schemeClr val="tx1"/>
                </a:solidFill>
                <a:latin typeface="Segoe UI Light"/>
                <a:cs typeface="Segoe UI Semilight" panose="020B0402040204020203" pitchFamily="34" charset="0"/>
              </a:rPr>
            </a:br>
            <a:r>
              <a:rPr lang="en-US" sz="2000" dirty="0">
                <a:solidFill>
                  <a:schemeClr val="tx1"/>
                </a:solidFill>
                <a:latin typeface="Segoe UI Light"/>
                <a:cs typeface="Segoe UI Semilight" panose="020B0402040204020203" pitchFamily="34" charset="0"/>
              </a:rPr>
              <a:t>of Java on same base image</a:t>
            </a:r>
          </a:p>
          <a:p>
            <a:pPr marL="0" indent="0" defTabSz="932563">
              <a:lnSpc>
                <a:spcPct val="100000"/>
              </a:lnSpc>
              <a:spcBef>
                <a:spcPts val="1199"/>
              </a:spcBef>
              <a:spcAft>
                <a:spcPts val="600"/>
              </a:spcAft>
              <a:buNone/>
            </a:pPr>
            <a:r>
              <a:rPr lang="en-US" sz="2000" dirty="0">
                <a:solidFill>
                  <a:schemeClr val="tx1"/>
                </a:solidFill>
                <a:latin typeface="Segoe UI Light"/>
                <a:cs typeface="Segoe UI Semilight" panose="020B0402040204020203" pitchFamily="34" charset="0"/>
              </a:rPr>
              <a:t>Run each app or website with specific version of Java required for full functionality</a:t>
            </a:r>
          </a:p>
          <a:p>
            <a:pPr marL="0" indent="0" defTabSz="932563">
              <a:lnSpc>
                <a:spcPct val="100000"/>
              </a:lnSpc>
              <a:spcBef>
                <a:spcPts val="1199"/>
              </a:spcBef>
              <a:spcAft>
                <a:spcPts val="600"/>
              </a:spcAft>
              <a:buNone/>
            </a:pPr>
            <a:r>
              <a:rPr lang="en-US" sz="2000" dirty="0">
                <a:solidFill>
                  <a:schemeClr val="tx1"/>
                </a:solidFill>
                <a:latin typeface="Segoe UI Light"/>
                <a:cs typeface="Segoe UI Semilight" panose="020B0402040204020203" pitchFamily="34" charset="0"/>
              </a:rPr>
              <a:t>Uses </a:t>
            </a:r>
            <a:r>
              <a:rPr lang="en-US" sz="2000" dirty="0" err="1">
                <a:solidFill>
                  <a:schemeClr val="tx1"/>
                </a:solidFill>
                <a:latin typeface="Segoe UI Light"/>
                <a:cs typeface="Segoe UI Semilight" panose="020B0402040204020203" pitchFamily="34" charset="0"/>
              </a:rPr>
              <a:t>FSLogix</a:t>
            </a:r>
            <a:r>
              <a:rPr lang="en-US" sz="2000" dirty="0">
                <a:solidFill>
                  <a:schemeClr val="tx1"/>
                </a:solidFill>
                <a:latin typeface="Segoe UI Light"/>
                <a:cs typeface="Segoe UI Semilight" panose="020B0402040204020203" pitchFamily="34" charset="0"/>
              </a:rPr>
              <a:t> App Masking to hide unused versions of Java when not needed</a:t>
            </a:r>
          </a:p>
        </p:txBody>
      </p:sp>
      <p:grpSp>
        <p:nvGrpSpPr>
          <p:cNvPr id="22" name="Group 21">
            <a:extLst>
              <a:ext uri="{FF2B5EF4-FFF2-40B4-BE49-F238E27FC236}">
                <a16:creationId xmlns:a16="http://schemas.microsoft.com/office/drawing/2014/main" id="{5599323E-272D-254A-8CE8-ECADF67C16A3}"/>
              </a:ext>
            </a:extLst>
          </p:cNvPr>
          <p:cNvGrpSpPr/>
          <p:nvPr/>
        </p:nvGrpSpPr>
        <p:grpSpPr>
          <a:xfrm>
            <a:off x="-3430" y="5679219"/>
            <a:ext cx="3252237" cy="834459"/>
            <a:chOff x="4351787" y="5679527"/>
            <a:chExt cx="3252698" cy="834577"/>
          </a:xfrm>
          <a:solidFill>
            <a:srgbClr val="C00000"/>
          </a:solidFill>
        </p:grpSpPr>
        <p:sp>
          <p:nvSpPr>
            <p:cNvPr id="23" name="Rectangle 22">
              <a:extLst>
                <a:ext uri="{FF2B5EF4-FFF2-40B4-BE49-F238E27FC236}">
                  <a16:creationId xmlns:a16="http://schemas.microsoft.com/office/drawing/2014/main" id="{7A4BC4AF-BF60-AA4B-9B9D-E47EF644B9A3}"/>
                </a:ext>
              </a:extLst>
            </p:cNvPr>
            <p:cNvSpPr/>
            <p:nvPr/>
          </p:nvSpPr>
          <p:spPr bwMode="auto">
            <a:xfrm>
              <a:off x="4351787" y="5679527"/>
              <a:ext cx="3252698" cy="83457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a:latin typeface="Segoe UI Semilight"/>
                  <a:cs typeface="Segoe UI" pitchFamily="34" charset="0"/>
                </a:rPr>
                <a:t>Java Redirection </a:t>
              </a:r>
            </a:p>
          </p:txBody>
        </p:sp>
        <p:sp>
          <p:nvSpPr>
            <p:cNvPr id="24" name="Rectangle: Top Corners Rounded 163">
              <a:extLst>
                <a:ext uri="{FF2B5EF4-FFF2-40B4-BE49-F238E27FC236}">
                  <a16:creationId xmlns:a16="http://schemas.microsoft.com/office/drawing/2014/main" id="{384881A9-3676-2840-9C00-DFE3395597AA}"/>
                </a:ext>
              </a:extLst>
            </p:cNvPr>
            <p:cNvSpPr/>
            <p:nvPr/>
          </p:nvSpPr>
          <p:spPr bwMode="auto">
            <a:xfrm rot="5400000">
              <a:off x="4389321" y="5785096"/>
              <a:ext cx="548370" cy="623438"/>
            </a:xfrm>
            <a:prstGeom prst="round2SameRect">
              <a:avLst>
                <a:gd name="adj1" fmla="val 50000"/>
                <a:gd name="adj2" fmla="val 0"/>
              </a:avLst>
            </a:prstGeom>
            <a:grp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a:latin typeface="Segoe UI Semibold" panose="020B0702040204020203" pitchFamily="34" charset="0"/>
                <a:ea typeface="Segoe UI" pitchFamily="34" charset="0"/>
                <a:cs typeface="Segoe UI" pitchFamily="34" charset="0"/>
              </a:endParaRPr>
            </a:p>
          </p:txBody>
        </p:sp>
        <p:sp>
          <p:nvSpPr>
            <p:cNvPr id="25" name="Browser" title="Icon of a browser window">
              <a:extLst>
                <a:ext uri="{FF2B5EF4-FFF2-40B4-BE49-F238E27FC236}">
                  <a16:creationId xmlns:a16="http://schemas.microsoft.com/office/drawing/2014/main" id="{4A9003CD-2B48-1F45-90CC-8A90C09DA772}"/>
                </a:ext>
              </a:extLst>
            </p:cNvPr>
            <p:cNvSpPr>
              <a:spLocks noChangeAspect="1" noEditPoints="1"/>
            </p:cNvSpPr>
            <p:nvPr/>
          </p:nvSpPr>
          <p:spPr bwMode="auto">
            <a:xfrm>
              <a:off x="4492732" y="5968959"/>
              <a:ext cx="319514" cy="2557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2700"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a:latin typeface="Segoe UI Semilight"/>
              </a:endParaRPr>
            </a:p>
          </p:txBody>
        </p:sp>
      </p:grpSp>
      <p:grpSp>
        <p:nvGrpSpPr>
          <p:cNvPr id="26" name="Group 25">
            <a:extLst>
              <a:ext uri="{FF2B5EF4-FFF2-40B4-BE49-F238E27FC236}">
                <a16:creationId xmlns:a16="http://schemas.microsoft.com/office/drawing/2014/main" id="{2C07B4C4-B8D6-374F-A7B0-183C77EEAFB4}"/>
              </a:ext>
            </a:extLst>
          </p:cNvPr>
          <p:cNvGrpSpPr>
            <a:grpSpLocks noChangeAspect="1"/>
          </p:cNvGrpSpPr>
          <p:nvPr/>
        </p:nvGrpSpPr>
        <p:grpSpPr>
          <a:xfrm>
            <a:off x="3601166" y="2032208"/>
            <a:ext cx="4086730" cy="2930106"/>
            <a:chOff x="5263383" y="1373332"/>
            <a:chExt cx="5453237" cy="3909868"/>
          </a:xfrm>
        </p:grpSpPr>
        <p:pic>
          <p:nvPicPr>
            <p:cNvPr id="27" name="Picture 26">
              <a:extLst>
                <a:ext uri="{FF2B5EF4-FFF2-40B4-BE49-F238E27FC236}">
                  <a16:creationId xmlns:a16="http://schemas.microsoft.com/office/drawing/2014/main" id="{D6FADEEF-AAFC-1849-8E20-7C528734CA64}"/>
                </a:ext>
              </a:extLst>
            </p:cNvPr>
            <p:cNvPicPr>
              <a:picLocks noChangeAspect="1"/>
            </p:cNvPicPr>
            <p:nvPr/>
          </p:nvPicPr>
          <p:blipFill>
            <a:blip r:embed="rId2"/>
            <a:stretch>
              <a:fillRect/>
            </a:stretch>
          </p:blipFill>
          <p:spPr>
            <a:xfrm>
              <a:off x="5263383" y="1373332"/>
              <a:ext cx="5453237" cy="3909868"/>
            </a:xfrm>
            <a:prstGeom prst="rect">
              <a:avLst/>
            </a:prstGeom>
          </p:spPr>
        </p:pic>
        <p:pic>
          <p:nvPicPr>
            <p:cNvPr id="28" name="Picture 27">
              <a:extLst>
                <a:ext uri="{FF2B5EF4-FFF2-40B4-BE49-F238E27FC236}">
                  <a16:creationId xmlns:a16="http://schemas.microsoft.com/office/drawing/2014/main" id="{FBC555AE-7C8E-5349-B539-202CF850812E}"/>
                </a:ext>
              </a:extLst>
            </p:cNvPr>
            <p:cNvPicPr>
              <a:picLocks noChangeAspect="1"/>
            </p:cNvPicPr>
            <p:nvPr/>
          </p:nvPicPr>
          <p:blipFill>
            <a:blip r:embed="rId3"/>
            <a:stretch>
              <a:fillRect/>
            </a:stretch>
          </p:blipFill>
          <p:spPr>
            <a:xfrm>
              <a:off x="6869553" y="3136602"/>
              <a:ext cx="2512125" cy="260220"/>
            </a:xfrm>
            <a:prstGeom prst="rect">
              <a:avLst/>
            </a:prstGeom>
          </p:spPr>
        </p:pic>
      </p:grpSp>
    </p:spTree>
    <p:extLst>
      <p:ext uri="{BB962C8B-B14F-4D97-AF65-F5344CB8AC3E}">
        <p14:creationId xmlns:p14="http://schemas.microsoft.com/office/powerpoint/2010/main" val="268292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fade">
                                      <p:cBhvr>
                                        <p:cTn id="15" dur="500"/>
                                        <p:tgtEl>
                                          <p:spTgt spid="21">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xEl>
                                              <p:pRg st="2" end="2"/>
                                            </p:txEl>
                                          </p:spTgt>
                                        </p:tgtEl>
                                        <p:attrNameLst>
                                          <p:attrName>style.visibility</p:attrName>
                                        </p:attrNameLst>
                                      </p:cBhvr>
                                      <p:to>
                                        <p:strVal val="visible"/>
                                      </p:to>
                                    </p:set>
                                    <p:animEffect transition="in" filter="fade">
                                      <p:cBhvr>
                                        <p:cTn id="18"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009E17DD-CDCD-9A4C-8F8E-BD87BF71431D}"/>
              </a:ext>
            </a:extLst>
          </p:cNvPr>
          <p:cNvSpPr/>
          <p:nvPr/>
        </p:nvSpPr>
        <p:spPr>
          <a:xfrm>
            <a:off x="315145" y="1244033"/>
            <a:ext cx="11561710" cy="919986"/>
          </a:xfrm>
          <a:prstGeom prst="roundRect">
            <a:avLst>
              <a:gd name="adj" fmla="val 10000"/>
            </a:avLst>
          </a:prstGeom>
        </p:spPr>
        <p:style>
          <a:lnRef idx="2">
            <a:schemeClr val="accent3"/>
          </a:lnRef>
          <a:fillRef idx="1">
            <a:schemeClr val="lt1"/>
          </a:fillRef>
          <a:effectRef idx="0">
            <a:schemeClr val="accent3"/>
          </a:effectRef>
          <a:fontRef idx="minor">
            <a:schemeClr val="dk1"/>
          </a:fontRef>
        </p:style>
      </p:sp>
      <p:sp>
        <p:nvSpPr>
          <p:cNvPr id="4" name="Rectangle 3" descr="Call center">
            <a:extLst>
              <a:ext uri="{FF2B5EF4-FFF2-40B4-BE49-F238E27FC236}">
                <a16:creationId xmlns:a16="http://schemas.microsoft.com/office/drawing/2014/main" id="{8B440A69-7FA3-1F49-BFC9-36696E5E047F}"/>
              </a:ext>
            </a:extLst>
          </p:cNvPr>
          <p:cNvSpPr/>
          <p:nvPr/>
        </p:nvSpPr>
        <p:spPr>
          <a:xfrm>
            <a:off x="593440" y="1451030"/>
            <a:ext cx="505992" cy="505992"/>
          </a:xfrm>
          <a:prstGeom prst="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a:lstStyle/>
          <a:p>
            <a:pPr algn="ctr"/>
            <a:r>
              <a:rPr lang="en-US" dirty="0"/>
              <a:t>1</a:t>
            </a:r>
          </a:p>
        </p:txBody>
      </p:sp>
      <p:grpSp>
        <p:nvGrpSpPr>
          <p:cNvPr id="5" name="Group 4">
            <a:extLst>
              <a:ext uri="{FF2B5EF4-FFF2-40B4-BE49-F238E27FC236}">
                <a16:creationId xmlns:a16="http://schemas.microsoft.com/office/drawing/2014/main" id="{5AB709F9-DD6F-2749-BDDE-E4BDD2E6F377}"/>
              </a:ext>
            </a:extLst>
          </p:cNvPr>
          <p:cNvGrpSpPr/>
          <p:nvPr/>
        </p:nvGrpSpPr>
        <p:grpSpPr>
          <a:xfrm>
            <a:off x="1377728" y="1244033"/>
            <a:ext cx="10499126" cy="919986"/>
            <a:chOff x="1062583" y="1815"/>
            <a:chExt cx="10499126" cy="919986"/>
          </a:xfrm>
        </p:grpSpPr>
        <p:sp>
          <p:nvSpPr>
            <p:cNvPr id="21" name="Rectangle 20">
              <a:extLst>
                <a:ext uri="{FF2B5EF4-FFF2-40B4-BE49-F238E27FC236}">
                  <a16:creationId xmlns:a16="http://schemas.microsoft.com/office/drawing/2014/main" id="{CC80904F-5CE3-364A-AB73-9CE0CC499A9C}"/>
                </a:ext>
              </a:extLst>
            </p:cNvPr>
            <p:cNvSpPr/>
            <p:nvPr/>
          </p:nvSpPr>
          <p:spPr>
            <a:xfrm>
              <a:off x="1062583" y="1815"/>
              <a:ext cx="10499126" cy="919986"/>
            </a:xfrm>
            <a:prstGeom prst="rect">
              <a:avLst/>
            </a:prstGeom>
          </p:spPr>
          <p:style>
            <a:lnRef idx="2">
              <a:schemeClr val="accent3"/>
            </a:lnRef>
            <a:fillRef idx="1">
              <a:schemeClr val="lt1"/>
            </a:fillRef>
            <a:effectRef idx="0">
              <a:schemeClr val="accent3"/>
            </a:effectRef>
            <a:fontRef idx="minor">
              <a:schemeClr val="dk1"/>
            </a:fontRef>
          </p:style>
        </p:sp>
        <p:sp>
          <p:nvSpPr>
            <p:cNvPr id="22" name="TextBox 21">
              <a:extLst>
                <a:ext uri="{FF2B5EF4-FFF2-40B4-BE49-F238E27FC236}">
                  <a16:creationId xmlns:a16="http://schemas.microsoft.com/office/drawing/2014/main" id="{3131F0D7-2C10-DB4B-AB52-01B51705355A}"/>
                </a:ext>
              </a:extLst>
            </p:cNvPr>
            <p:cNvSpPr txBox="1"/>
            <p:nvPr/>
          </p:nvSpPr>
          <p:spPr>
            <a:xfrm>
              <a:off x="1062583" y="1815"/>
              <a:ext cx="10499126" cy="919986"/>
            </a:xfrm>
            <a:prstGeom prst="rect">
              <a:avLst/>
            </a:prstGeom>
          </p:spPr>
          <p:style>
            <a:lnRef idx="2">
              <a:schemeClr val="accent3"/>
            </a:lnRef>
            <a:fillRef idx="1">
              <a:schemeClr val="lt1"/>
            </a:fillRef>
            <a:effectRef idx="0">
              <a:schemeClr val="accent3"/>
            </a:effectRef>
            <a:fontRef idx="minor">
              <a:schemeClr val="dk1"/>
            </a:fontRef>
          </p:style>
          <p:txBody>
            <a:bodyPr spcFirstLastPara="0" vert="horz" wrap="square" lIns="97365" tIns="97365" rIns="97365" bIns="97365" numCol="1" spcCol="1270" anchor="ctr" anchorCtr="0">
              <a:noAutofit/>
            </a:bodyPr>
            <a:lstStyle/>
            <a:p>
              <a:pPr marL="0" lvl="0" indent="0" algn="l" defTabSz="977900">
                <a:lnSpc>
                  <a:spcPct val="90000"/>
                </a:lnSpc>
                <a:spcBef>
                  <a:spcPct val="0"/>
                </a:spcBef>
                <a:spcAft>
                  <a:spcPct val="35000"/>
                </a:spcAft>
                <a:buNone/>
              </a:pPr>
              <a:r>
                <a:rPr lang="en-GB" sz="2200" b="0" i="0" kern="1200" baseline="0"/>
                <a:t>Agent &amp; Service</a:t>
              </a:r>
              <a:endParaRPr lang="en-US" sz="2200" kern="1200"/>
            </a:p>
          </p:txBody>
        </p:sp>
      </p:grpSp>
      <p:sp>
        <p:nvSpPr>
          <p:cNvPr id="6" name="Rounded Rectangle 5">
            <a:extLst>
              <a:ext uri="{FF2B5EF4-FFF2-40B4-BE49-F238E27FC236}">
                <a16:creationId xmlns:a16="http://schemas.microsoft.com/office/drawing/2014/main" id="{4CEAD649-837D-E24A-B2EB-AA3B6D7E5B19}"/>
              </a:ext>
            </a:extLst>
          </p:cNvPr>
          <p:cNvSpPr/>
          <p:nvPr/>
        </p:nvSpPr>
        <p:spPr>
          <a:xfrm>
            <a:off x="315145" y="2394015"/>
            <a:ext cx="11561710" cy="919986"/>
          </a:xfrm>
          <a:prstGeom prst="roundRect">
            <a:avLst>
              <a:gd name="adj" fmla="val 10000"/>
            </a:avLst>
          </a:prstGeom>
        </p:spPr>
        <p:style>
          <a:lnRef idx="2">
            <a:schemeClr val="accent3"/>
          </a:lnRef>
          <a:fillRef idx="1">
            <a:schemeClr val="lt1"/>
          </a:fillRef>
          <a:effectRef idx="0">
            <a:schemeClr val="accent3"/>
          </a:effectRef>
          <a:fontRef idx="minor">
            <a:schemeClr val="dk1"/>
          </a:fontRef>
        </p:style>
      </p:sp>
      <p:sp>
        <p:nvSpPr>
          <p:cNvPr id="7" name="Rectangle 6" descr="Share">
            <a:extLst>
              <a:ext uri="{FF2B5EF4-FFF2-40B4-BE49-F238E27FC236}">
                <a16:creationId xmlns:a16="http://schemas.microsoft.com/office/drawing/2014/main" id="{517F6F57-B4C9-5C48-932C-DC4125D008DD}"/>
              </a:ext>
            </a:extLst>
          </p:cNvPr>
          <p:cNvSpPr/>
          <p:nvPr/>
        </p:nvSpPr>
        <p:spPr>
          <a:xfrm>
            <a:off x="593440" y="2601012"/>
            <a:ext cx="505992" cy="505992"/>
          </a:xfrm>
          <a:prstGeom prst="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a:lstStyle/>
          <a:p>
            <a:pPr algn="ctr"/>
            <a:r>
              <a:rPr lang="en-US" dirty="0"/>
              <a:t>2</a:t>
            </a:r>
          </a:p>
        </p:txBody>
      </p:sp>
      <p:grpSp>
        <p:nvGrpSpPr>
          <p:cNvPr id="8" name="Group 7">
            <a:extLst>
              <a:ext uri="{FF2B5EF4-FFF2-40B4-BE49-F238E27FC236}">
                <a16:creationId xmlns:a16="http://schemas.microsoft.com/office/drawing/2014/main" id="{C67850AE-AF27-FF40-AEA0-1C53F487D205}"/>
              </a:ext>
            </a:extLst>
          </p:cNvPr>
          <p:cNvGrpSpPr/>
          <p:nvPr/>
        </p:nvGrpSpPr>
        <p:grpSpPr>
          <a:xfrm>
            <a:off x="1377728" y="2394015"/>
            <a:ext cx="10499126" cy="919986"/>
            <a:chOff x="1062583" y="1151797"/>
            <a:chExt cx="10499126" cy="919986"/>
          </a:xfrm>
        </p:grpSpPr>
        <p:sp>
          <p:nvSpPr>
            <p:cNvPr id="19" name="Rectangle 18">
              <a:extLst>
                <a:ext uri="{FF2B5EF4-FFF2-40B4-BE49-F238E27FC236}">
                  <a16:creationId xmlns:a16="http://schemas.microsoft.com/office/drawing/2014/main" id="{9BEFDE5C-69A4-4F47-A4FB-9CD3BCD28127}"/>
                </a:ext>
              </a:extLst>
            </p:cNvPr>
            <p:cNvSpPr/>
            <p:nvPr/>
          </p:nvSpPr>
          <p:spPr>
            <a:xfrm>
              <a:off x="1062583" y="1151797"/>
              <a:ext cx="10499126" cy="919986"/>
            </a:xfrm>
            <a:prstGeom prst="rect">
              <a:avLst/>
            </a:prstGeom>
          </p:spPr>
          <p:style>
            <a:lnRef idx="2">
              <a:schemeClr val="accent3"/>
            </a:lnRef>
            <a:fillRef idx="1">
              <a:schemeClr val="lt1"/>
            </a:fillRef>
            <a:effectRef idx="0">
              <a:schemeClr val="accent3"/>
            </a:effectRef>
            <a:fontRef idx="minor">
              <a:schemeClr val="dk1"/>
            </a:fontRef>
          </p:style>
        </p:sp>
        <p:sp>
          <p:nvSpPr>
            <p:cNvPr id="20" name="TextBox 19">
              <a:extLst>
                <a:ext uri="{FF2B5EF4-FFF2-40B4-BE49-F238E27FC236}">
                  <a16:creationId xmlns:a16="http://schemas.microsoft.com/office/drawing/2014/main" id="{EB8DC4D7-44AB-9A4D-8324-CFAA3E175006}"/>
                </a:ext>
              </a:extLst>
            </p:cNvPr>
            <p:cNvSpPr txBox="1"/>
            <p:nvPr/>
          </p:nvSpPr>
          <p:spPr>
            <a:xfrm>
              <a:off x="1062583" y="1151797"/>
              <a:ext cx="10499126" cy="919986"/>
            </a:xfrm>
            <a:prstGeom prst="rect">
              <a:avLst/>
            </a:prstGeom>
          </p:spPr>
          <p:style>
            <a:lnRef idx="2">
              <a:schemeClr val="accent3"/>
            </a:lnRef>
            <a:fillRef idx="1">
              <a:schemeClr val="lt1"/>
            </a:fillRef>
            <a:effectRef idx="0">
              <a:schemeClr val="accent3"/>
            </a:effectRef>
            <a:fontRef idx="minor">
              <a:schemeClr val="dk1"/>
            </a:fontRef>
          </p:style>
          <p:txBody>
            <a:bodyPr spcFirstLastPara="0" vert="horz" wrap="square" lIns="97365" tIns="97365" rIns="97365" bIns="97365" numCol="1" spcCol="1270" anchor="ctr" anchorCtr="0">
              <a:noAutofit/>
            </a:bodyPr>
            <a:lstStyle/>
            <a:p>
              <a:pPr marL="0" lvl="0" indent="0" algn="l" defTabSz="977900">
                <a:lnSpc>
                  <a:spcPct val="90000"/>
                </a:lnSpc>
                <a:spcBef>
                  <a:spcPct val="0"/>
                </a:spcBef>
                <a:spcAft>
                  <a:spcPct val="35000"/>
                </a:spcAft>
                <a:buNone/>
              </a:pPr>
              <a:r>
                <a:rPr lang="en-GB" sz="2200" b="0" i="0" kern="1200" baseline="0"/>
                <a:t>File Share</a:t>
              </a:r>
              <a:endParaRPr lang="en-US" sz="2200" kern="1200"/>
            </a:p>
          </p:txBody>
        </p:sp>
      </p:grpSp>
      <p:sp>
        <p:nvSpPr>
          <p:cNvPr id="9" name="Rounded Rectangle 8">
            <a:extLst>
              <a:ext uri="{FF2B5EF4-FFF2-40B4-BE49-F238E27FC236}">
                <a16:creationId xmlns:a16="http://schemas.microsoft.com/office/drawing/2014/main" id="{0E960EF0-6EA9-5242-9096-A49A5C4818A6}"/>
              </a:ext>
            </a:extLst>
          </p:cNvPr>
          <p:cNvSpPr/>
          <p:nvPr/>
        </p:nvSpPr>
        <p:spPr>
          <a:xfrm>
            <a:off x="315145" y="3543998"/>
            <a:ext cx="11561710" cy="919986"/>
          </a:xfrm>
          <a:prstGeom prst="roundRect">
            <a:avLst>
              <a:gd name="adj" fmla="val 10000"/>
            </a:avLst>
          </a:prstGeom>
        </p:spPr>
        <p:style>
          <a:lnRef idx="2">
            <a:schemeClr val="accent3"/>
          </a:lnRef>
          <a:fillRef idx="1">
            <a:schemeClr val="lt1"/>
          </a:fillRef>
          <a:effectRef idx="0">
            <a:schemeClr val="accent3"/>
          </a:effectRef>
          <a:fontRef idx="minor">
            <a:schemeClr val="dk1"/>
          </a:fontRef>
        </p:style>
      </p:sp>
      <p:sp>
        <p:nvSpPr>
          <p:cNvPr id="10" name="Rectangle 9" descr="Office Worker">
            <a:extLst>
              <a:ext uri="{FF2B5EF4-FFF2-40B4-BE49-F238E27FC236}">
                <a16:creationId xmlns:a16="http://schemas.microsoft.com/office/drawing/2014/main" id="{FAFE46DE-01D1-0B46-A640-5A24911A8191}"/>
              </a:ext>
            </a:extLst>
          </p:cNvPr>
          <p:cNvSpPr/>
          <p:nvPr/>
        </p:nvSpPr>
        <p:spPr>
          <a:xfrm>
            <a:off x="593440" y="3750995"/>
            <a:ext cx="505992" cy="505992"/>
          </a:xfrm>
          <a:prstGeom prst="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a:lstStyle/>
          <a:p>
            <a:pPr algn="ctr"/>
            <a:r>
              <a:rPr lang="en-US" dirty="0"/>
              <a:t>3</a:t>
            </a:r>
          </a:p>
        </p:txBody>
      </p:sp>
      <p:grpSp>
        <p:nvGrpSpPr>
          <p:cNvPr id="11" name="Group 10">
            <a:extLst>
              <a:ext uri="{FF2B5EF4-FFF2-40B4-BE49-F238E27FC236}">
                <a16:creationId xmlns:a16="http://schemas.microsoft.com/office/drawing/2014/main" id="{517AD714-C160-9C49-BCCD-0EEF4EAE077D}"/>
              </a:ext>
            </a:extLst>
          </p:cNvPr>
          <p:cNvGrpSpPr/>
          <p:nvPr/>
        </p:nvGrpSpPr>
        <p:grpSpPr>
          <a:xfrm>
            <a:off x="1377728" y="3543998"/>
            <a:ext cx="10499126" cy="919986"/>
            <a:chOff x="1062583" y="2301780"/>
            <a:chExt cx="10499126" cy="919986"/>
          </a:xfrm>
        </p:grpSpPr>
        <p:sp>
          <p:nvSpPr>
            <p:cNvPr id="17" name="Rectangle 16">
              <a:extLst>
                <a:ext uri="{FF2B5EF4-FFF2-40B4-BE49-F238E27FC236}">
                  <a16:creationId xmlns:a16="http://schemas.microsoft.com/office/drawing/2014/main" id="{0A84F37E-0AB8-D24B-944D-C9953F57314B}"/>
                </a:ext>
              </a:extLst>
            </p:cNvPr>
            <p:cNvSpPr/>
            <p:nvPr/>
          </p:nvSpPr>
          <p:spPr>
            <a:xfrm>
              <a:off x="1062583" y="2301780"/>
              <a:ext cx="10499126" cy="919986"/>
            </a:xfrm>
            <a:prstGeom prst="rect">
              <a:avLst/>
            </a:prstGeom>
          </p:spPr>
          <p:style>
            <a:lnRef idx="2">
              <a:schemeClr val="accent3"/>
            </a:lnRef>
            <a:fillRef idx="1">
              <a:schemeClr val="lt1"/>
            </a:fillRef>
            <a:effectRef idx="0">
              <a:schemeClr val="accent3"/>
            </a:effectRef>
            <a:fontRef idx="minor">
              <a:schemeClr val="dk1"/>
            </a:fontRef>
          </p:style>
        </p:sp>
        <p:sp>
          <p:nvSpPr>
            <p:cNvPr id="18" name="TextBox 17">
              <a:extLst>
                <a:ext uri="{FF2B5EF4-FFF2-40B4-BE49-F238E27FC236}">
                  <a16:creationId xmlns:a16="http://schemas.microsoft.com/office/drawing/2014/main" id="{D2D8E9EB-85AE-D34C-A32C-C684CD3C32E0}"/>
                </a:ext>
              </a:extLst>
            </p:cNvPr>
            <p:cNvSpPr txBox="1"/>
            <p:nvPr/>
          </p:nvSpPr>
          <p:spPr>
            <a:xfrm>
              <a:off x="1062583" y="2301780"/>
              <a:ext cx="10499126" cy="919986"/>
            </a:xfrm>
            <a:prstGeom prst="rect">
              <a:avLst/>
            </a:prstGeom>
          </p:spPr>
          <p:style>
            <a:lnRef idx="2">
              <a:schemeClr val="accent3"/>
            </a:lnRef>
            <a:fillRef idx="1">
              <a:schemeClr val="lt1"/>
            </a:fillRef>
            <a:effectRef idx="0">
              <a:schemeClr val="accent3"/>
            </a:effectRef>
            <a:fontRef idx="minor">
              <a:schemeClr val="dk1"/>
            </a:fontRef>
          </p:style>
          <p:txBody>
            <a:bodyPr spcFirstLastPara="0" vert="horz" wrap="square" lIns="97365" tIns="97365" rIns="97365" bIns="97365" numCol="1" spcCol="1270" anchor="ctr" anchorCtr="0">
              <a:noAutofit/>
            </a:bodyPr>
            <a:lstStyle/>
            <a:p>
              <a:pPr marL="0" lvl="0" indent="0" algn="l" defTabSz="977900">
                <a:lnSpc>
                  <a:spcPct val="90000"/>
                </a:lnSpc>
                <a:spcBef>
                  <a:spcPct val="0"/>
                </a:spcBef>
                <a:spcAft>
                  <a:spcPct val="35000"/>
                </a:spcAft>
                <a:buNone/>
              </a:pPr>
              <a:r>
                <a:rPr lang="en-GB" sz="2200" b="0" i="0" kern="1200" baseline="0"/>
                <a:t>ADMX &amp; Group Policies</a:t>
              </a:r>
              <a:endParaRPr lang="en-US" sz="2200" kern="1200"/>
            </a:p>
          </p:txBody>
        </p:sp>
      </p:grpSp>
      <p:sp>
        <p:nvSpPr>
          <p:cNvPr id="12" name="Rounded Rectangle 11">
            <a:extLst>
              <a:ext uri="{FF2B5EF4-FFF2-40B4-BE49-F238E27FC236}">
                <a16:creationId xmlns:a16="http://schemas.microsoft.com/office/drawing/2014/main" id="{6B4BF2E7-266F-3641-901D-D7B7E8D8E688}"/>
              </a:ext>
            </a:extLst>
          </p:cNvPr>
          <p:cNvSpPr/>
          <p:nvPr/>
        </p:nvSpPr>
        <p:spPr>
          <a:xfrm>
            <a:off x="315145" y="4693980"/>
            <a:ext cx="11561710" cy="919986"/>
          </a:xfrm>
          <a:prstGeom prst="roundRect">
            <a:avLst>
              <a:gd name="adj" fmla="val 10000"/>
            </a:avLst>
          </a:prstGeom>
        </p:spPr>
        <p:style>
          <a:lnRef idx="2">
            <a:schemeClr val="accent3"/>
          </a:lnRef>
          <a:fillRef idx="1">
            <a:schemeClr val="lt1"/>
          </a:fillRef>
          <a:effectRef idx="0">
            <a:schemeClr val="accent3"/>
          </a:effectRef>
          <a:fontRef idx="minor">
            <a:schemeClr val="dk1"/>
          </a:fontRef>
        </p:style>
      </p:sp>
      <p:sp>
        <p:nvSpPr>
          <p:cNvPr id="13" name="Rectangle 12" descr="User">
            <a:extLst>
              <a:ext uri="{FF2B5EF4-FFF2-40B4-BE49-F238E27FC236}">
                <a16:creationId xmlns:a16="http://schemas.microsoft.com/office/drawing/2014/main" id="{2C93B40F-CD4F-FD48-B53D-C47EA949773F}"/>
              </a:ext>
            </a:extLst>
          </p:cNvPr>
          <p:cNvSpPr/>
          <p:nvPr/>
        </p:nvSpPr>
        <p:spPr>
          <a:xfrm>
            <a:off x="593440" y="4900977"/>
            <a:ext cx="505992" cy="505992"/>
          </a:xfrm>
          <a:prstGeom prst="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a:lstStyle/>
          <a:p>
            <a:pPr algn="ctr"/>
            <a:r>
              <a:rPr lang="en-US" dirty="0"/>
              <a:t>4</a:t>
            </a:r>
          </a:p>
        </p:txBody>
      </p:sp>
      <p:grpSp>
        <p:nvGrpSpPr>
          <p:cNvPr id="14" name="Group 13">
            <a:extLst>
              <a:ext uri="{FF2B5EF4-FFF2-40B4-BE49-F238E27FC236}">
                <a16:creationId xmlns:a16="http://schemas.microsoft.com/office/drawing/2014/main" id="{8359E3AB-9F2D-B94A-89F4-2EDFDA3762C1}"/>
              </a:ext>
            </a:extLst>
          </p:cNvPr>
          <p:cNvGrpSpPr/>
          <p:nvPr/>
        </p:nvGrpSpPr>
        <p:grpSpPr>
          <a:xfrm>
            <a:off x="1377728" y="4693980"/>
            <a:ext cx="10499126" cy="919986"/>
            <a:chOff x="1062583" y="3451762"/>
            <a:chExt cx="10499126" cy="919986"/>
          </a:xfrm>
        </p:grpSpPr>
        <p:sp>
          <p:nvSpPr>
            <p:cNvPr id="15" name="Rectangle 14">
              <a:extLst>
                <a:ext uri="{FF2B5EF4-FFF2-40B4-BE49-F238E27FC236}">
                  <a16:creationId xmlns:a16="http://schemas.microsoft.com/office/drawing/2014/main" id="{E003DCA9-965A-4F42-9451-0880F0028C09}"/>
                </a:ext>
              </a:extLst>
            </p:cNvPr>
            <p:cNvSpPr/>
            <p:nvPr/>
          </p:nvSpPr>
          <p:spPr>
            <a:xfrm>
              <a:off x="1062583" y="3451762"/>
              <a:ext cx="10499126" cy="919986"/>
            </a:xfrm>
            <a:prstGeom prst="rect">
              <a:avLst/>
            </a:prstGeom>
          </p:spPr>
          <p:style>
            <a:lnRef idx="2">
              <a:schemeClr val="accent3"/>
            </a:lnRef>
            <a:fillRef idx="1">
              <a:schemeClr val="lt1"/>
            </a:fillRef>
            <a:effectRef idx="0">
              <a:schemeClr val="accent3"/>
            </a:effectRef>
            <a:fontRef idx="minor">
              <a:schemeClr val="dk1"/>
            </a:fontRef>
          </p:style>
        </p:sp>
        <p:sp>
          <p:nvSpPr>
            <p:cNvPr id="16" name="TextBox 15">
              <a:extLst>
                <a:ext uri="{FF2B5EF4-FFF2-40B4-BE49-F238E27FC236}">
                  <a16:creationId xmlns:a16="http://schemas.microsoft.com/office/drawing/2014/main" id="{4E2BE286-B4A8-5A4B-9079-90C81BAC0A7D}"/>
                </a:ext>
              </a:extLst>
            </p:cNvPr>
            <p:cNvSpPr txBox="1"/>
            <p:nvPr/>
          </p:nvSpPr>
          <p:spPr>
            <a:xfrm>
              <a:off x="1062583" y="3451762"/>
              <a:ext cx="10499126" cy="919986"/>
            </a:xfrm>
            <a:prstGeom prst="rect">
              <a:avLst/>
            </a:prstGeom>
          </p:spPr>
          <p:style>
            <a:lnRef idx="2">
              <a:schemeClr val="accent3"/>
            </a:lnRef>
            <a:fillRef idx="1">
              <a:schemeClr val="lt1"/>
            </a:fillRef>
            <a:effectRef idx="0">
              <a:schemeClr val="accent3"/>
            </a:effectRef>
            <a:fontRef idx="minor">
              <a:schemeClr val="dk1"/>
            </a:fontRef>
          </p:style>
          <p:txBody>
            <a:bodyPr spcFirstLastPara="0" vert="horz" wrap="square" lIns="97365" tIns="97365" rIns="97365" bIns="97365" numCol="1" spcCol="1270" anchor="ctr" anchorCtr="0">
              <a:noAutofit/>
            </a:bodyPr>
            <a:lstStyle/>
            <a:p>
              <a:pPr marL="0" lvl="0" indent="0" algn="l" defTabSz="977900">
                <a:lnSpc>
                  <a:spcPct val="90000"/>
                </a:lnSpc>
                <a:spcBef>
                  <a:spcPct val="0"/>
                </a:spcBef>
                <a:spcAft>
                  <a:spcPct val="35000"/>
                </a:spcAft>
                <a:buNone/>
              </a:pPr>
              <a:r>
                <a:rPr lang="en-GB" sz="2200" b="0" i="0" kern="1200" baseline="0" dirty="0"/>
                <a:t>App Masking User Experience</a:t>
              </a:r>
              <a:endParaRPr lang="en-US" sz="2200" kern="1200" dirty="0"/>
            </a:p>
          </p:txBody>
        </p:sp>
      </p:grpSp>
    </p:spTree>
    <p:extLst>
      <p:ext uri="{BB962C8B-B14F-4D97-AF65-F5344CB8AC3E}">
        <p14:creationId xmlns:p14="http://schemas.microsoft.com/office/powerpoint/2010/main" val="7752910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262EA92B-4D98-FD41-AADE-A98B66EAD099}"/>
              </a:ext>
            </a:extLst>
          </p:cNvPr>
          <p:cNvGraphicFramePr>
            <a:graphicFrameLocks noGrp="1"/>
          </p:cNvGraphicFramePr>
          <p:nvPr>
            <p:extLst>
              <p:ext uri="{D42A27DB-BD31-4B8C-83A1-F6EECF244321}">
                <p14:modId xmlns:p14="http://schemas.microsoft.com/office/powerpoint/2010/main" val="1988978651"/>
              </p:ext>
            </p:extLst>
          </p:nvPr>
        </p:nvGraphicFramePr>
        <p:xfrm>
          <a:off x="403429" y="146337"/>
          <a:ext cx="11455197" cy="6592928"/>
        </p:xfrm>
        <a:graphic>
          <a:graphicData uri="http://schemas.openxmlformats.org/drawingml/2006/table">
            <a:tbl>
              <a:tblPr firstRow="1" bandRow="1">
                <a:tableStyleId>{1FECB4D8-DB02-4DC6-A0A2-4F2EBAE1DC90}</a:tableStyleId>
              </a:tblPr>
              <a:tblGrid>
                <a:gridCol w="2802449">
                  <a:extLst>
                    <a:ext uri="{9D8B030D-6E8A-4147-A177-3AD203B41FA5}">
                      <a16:colId xmlns:a16="http://schemas.microsoft.com/office/drawing/2014/main" val="2050415433"/>
                    </a:ext>
                  </a:extLst>
                </a:gridCol>
                <a:gridCol w="4326374">
                  <a:extLst>
                    <a:ext uri="{9D8B030D-6E8A-4147-A177-3AD203B41FA5}">
                      <a16:colId xmlns:a16="http://schemas.microsoft.com/office/drawing/2014/main" val="2812099575"/>
                    </a:ext>
                  </a:extLst>
                </a:gridCol>
                <a:gridCol w="4326374">
                  <a:extLst>
                    <a:ext uri="{9D8B030D-6E8A-4147-A177-3AD203B41FA5}">
                      <a16:colId xmlns:a16="http://schemas.microsoft.com/office/drawing/2014/main" val="2784380285"/>
                    </a:ext>
                  </a:extLst>
                </a:gridCol>
              </a:tblGrid>
              <a:tr h="385739">
                <a:tc>
                  <a:txBody>
                    <a:bodyPr/>
                    <a:lstStyle/>
                    <a:p>
                      <a:endParaRPr lang="en-NL" sz="1400" dirty="0"/>
                    </a:p>
                  </a:txBody>
                  <a:tcPr marL="91427" marR="91427" marT="45713" marB="45713"/>
                </a:tc>
                <a:tc>
                  <a:txBody>
                    <a:bodyPr/>
                    <a:lstStyle/>
                    <a:p>
                      <a:r>
                        <a:rPr lang="en-US" sz="1400" dirty="0"/>
                        <a:t>Azure Files</a:t>
                      </a:r>
                      <a:endParaRPr lang="en-NL" sz="1400" dirty="0">
                        <a:solidFill>
                          <a:schemeClr val="bg1"/>
                        </a:solidFill>
                      </a:endParaRPr>
                    </a:p>
                  </a:txBody>
                  <a:tcPr marL="91427" marR="91427" marT="45713" marB="45713"/>
                </a:tc>
                <a:tc>
                  <a:txBody>
                    <a:bodyPr/>
                    <a:lstStyle/>
                    <a:p>
                      <a:r>
                        <a:rPr lang="en-US" sz="1400" dirty="0"/>
                        <a:t>Azure NetApp Files</a:t>
                      </a:r>
                      <a:endParaRPr lang="en-NL" sz="1400" dirty="0">
                        <a:solidFill>
                          <a:schemeClr val="bg1"/>
                        </a:solidFill>
                      </a:endParaRPr>
                    </a:p>
                  </a:txBody>
                  <a:tcPr marL="91427" marR="91427" marT="45713" marB="45713"/>
                </a:tc>
                <a:extLst>
                  <a:ext uri="{0D108BD9-81ED-4DB2-BD59-A6C34878D82A}">
                    <a16:rowId xmlns:a16="http://schemas.microsoft.com/office/drawing/2014/main" val="2859346997"/>
                  </a:ext>
                </a:extLst>
              </a:tr>
              <a:tr h="385739">
                <a:tc>
                  <a:txBody>
                    <a:bodyPr/>
                    <a:lstStyle/>
                    <a:p>
                      <a:r>
                        <a:rPr lang="en-US" sz="1400" dirty="0"/>
                        <a:t>Status</a:t>
                      </a:r>
                      <a:endParaRPr lang="en-NL" sz="1400" b="1" dirty="0"/>
                    </a:p>
                  </a:txBody>
                  <a:tcPr marL="91427" marR="91427" marT="45713" marB="45713"/>
                </a:tc>
                <a:tc>
                  <a:txBody>
                    <a:bodyPr/>
                    <a:lstStyle/>
                    <a:p>
                      <a:r>
                        <a:rPr lang="en-US" sz="1400" dirty="0"/>
                        <a:t>GA</a:t>
                      </a:r>
                      <a:endParaRPr lang="en-NL" sz="1400" dirty="0"/>
                    </a:p>
                  </a:txBody>
                  <a:tcPr marL="91427" marR="91427" marT="45713" marB="45713"/>
                </a:tc>
                <a:tc>
                  <a:txBody>
                    <a:bodyPr/>
                    <a:lstStyle/>
                    <a:p>
                      <a:r>
                        <a:rPr lang="en-US" sz="1400" dirty="0"/>
                        <a:t>GA</a:t>
                      </a:r>
                      <a:endParaRPr lang="en-NL" sz="1400" dirty="0"/>
                    </a:p>
                  </a:txBody>
                  <a:tcPr marL="91427" marR="91427" marT="45713" marB="45713"/>
                </a:tc>
                <a:extLst>
                  <a:ext uri="{0D108BD9-81ED-4DB2-BD59-A6C34878D82A}">
                    <a16:rowId xmlns:a16="http://schemas.microsoft.com/office/drawing/2014/main" val="3712811771"/>
                  </a:ext>
                </a:extLst>
              </a:tr>
              <a:tr h="569520">
                <a:tc>
                  <a:txBody>
                    <a:bodyPr/>
                    <a:lstStyle/>
                    <a:p>
                      <a:r>
                        <a:rPr lang="en-US" sz="1400" dirty="0"/>
                        <a:t>Regional Availability</a:t>
                      </a:r>
                      <a:endParaRPr lang="en-NL" sz="1400" b="1" dirty="0"/>
                    </a:p>
                  </a:txBody>
                  <a:tcPr marL="91427" marR="91427" marT="45713" marB="45713"/>
                </a:tc>
                <a:tc>
                  <a:txBody>
                    <a:bodyPr/>
                    <a:lstStyle/>
                    <a:p>
                      <a:r>
                        <a:rPr lang="en-US" sz="1400" dirty="0"/>
                        <a:t>Ring 0 Azure service – broad available</a:t>
                      </a:r>
                      <a:endParaRPr lang="en-NL" sz="1400" b="1" dirty="0"/>
                    </a:p>
                  </a:txBody>
                  <a:tcPr marL="91427" marR="91427" marT="45713" marB="45713"/>
                </a:tc>
                <a:tc>
                  <a:txBody>
                    <a:bodyPr/>
                    <a:lstStyle/>
                    <a:p>
                      <a:r>
                        <a:rPr lang="en-US" sz="1400" dirty="0"/>
                        <a:t>Limited (US East, US West, EU West, EU North, US South Central, US Central. </a:t>
                      </a:r>
                      <a:r>
                        <a:rPr lang="en-US" sz="1100" dirty="0"/>
                        <a:t>Azure NetApp Files continues to be rolled out in new Azure regions. </a:t>
                      </a:r>
                      <a:endParaRPr lang="en-NL" sz="1400" b="1" i="1" dirty="0"/>
                    </a:p>
                  </a:txBody>
                  <a:tcPr marL="91427" marR="91427" marT="45713" marB="45713"/>
                </a:tc>
                <a:extLst>
                  <a:ext uri="{0D108BD9-81ED-4DB2-BD59-A6C34878D82A}">
                    <a16:rowId xmlns:a16="http://schemas.microsoft.com/office/drawing/2014/main" val="1467508284"/>
                  </a:ext>
                </a:extLst>
              </a:tr>
              <a:tr h="385739">
                <a:tc>
                  <a:txBody>
                    <a:bodyPr/>
                    <a:lstStyle/>
                    <a:p>
                      <a:r>
                        <a:rPr lang="en-US" sz="1400" dirty="0"/>
                        <a:t>Protocols</a:t>
                      </a:r>
                      <a:endParaRPr lang="en-NL" sz="1400" b="1" dirty="0"/>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SMB 2.1, 3.0, 3.1.1, NFS v4.1</a:t>
                      </a:r>
                      <a:endParaRPr lang="en-NL" sz="1400" dirty="0"/>
                    </a:p>
                  </a:txBody>
                  <a:tcPr marL="91427" marR="91427" marT="45713" marB="45713"/>
                </a:tc>
                <a:tc>
                  <a:txBody>
                    <a:bodyPr/>
                    <a:lstStyle/>
                    <a:p>
                      <a:r>
                        <a:rPr lang="en-US" sz="1400" dirty="0"/>
                        <a:t>SMB 3.1, NFS v4.1, NFS v3.0</a:t>
                      </a:r>
                      <a:endParaRPr lang="en-NL" sz="1400" dirty="0"/>
                    </a:p>
                  </a:txBody>
                  <a:tcPr marL="91427" marR="91427" marT="45713" marB="45713"/>
                </a:tc>
                <a:extLst>
                  <a:ext uri="{0D108BD9-81ED-4DB2-BD59-A6C34878D82A}">
                    <a16:rowId xmlns:a16="http://schemas.microsoft.com/office/drawing/2014/main" val="2718685625"/>
                  </a:ext>
                </a:extLst>
              </a:tr>
              <a:tr h="385739">
                <a:tc>
                  <a:txBody>
                    <a:bodyPr/>
                    <a:lstStyle/>
                    <a:p>
                      <a:r>
                        <a:rPr lang="en-US" sz="1400" dirty="0"/>
                        <a:t>AD integration</a:t>
                      </a:r>
                      <a:endParaRPr lang="en-NL" sz="1400" b="1" dirty="0"/>
                    </a:p>
                  </a:txBody>
                  <a:tcPr marL="91427" marR="91427" marT="45713" marB="45713"/>
                </a:tc>
                <a:tc>
                  <a:txBody>
                    <a:bodyPr/>
                    <a:lstStyle/>
                    <a:p>
                      <a:r>
                        <a:rPr lang="en-US" sz="1400" dirty="0"/>
                        <a:t>Azure AD and Azure AD Domain Services</a:t>
                      </a:r>
                    </a:p>
                  </a:txBody>
                  <a:tcPr marL="91427" marR="91427" marT="45713" marB="45713"/>
                </a:tc>
                <a:tc>
                  <a:txBody>
                    <a:bodyPr/>
                    <a:lstStyle/>
                    <a:p>
                      <a:r>
                        <a:rPr lang="en-US" sz="1400" dirty="0"/>
                        <a:t>Native AD / traditional Active Directory</a:t>
                      </a:r>
                      <a:endParaRPr lang="en-NL" sz="1400" dirty="0"/>
                    </a:p>
                  </a:txBody>
                  <a:tcPr marL="91427" marR="91427" marT="45713" marB="45713"/>
                </a:tc>
                <a:extLst>
                  <a:ext uri="{0D108BD9-81ED-4DB2-BD59-A6C34878D82A}">
                    <a16:rowId xmlns:a16="http://schemas.microsoft.com/office/drawing/2014/main" val="983130528"/>
                  </a:ext>
                </a:extLst>
              </a:tr>
              <a:tr h="385739">
                <a:tc>
                  <a:txBody>
                    <a:bodyPr/>
                    <a:lstStyle/>
                    <a:p>
                      <a:r>
                        <a:rPr lang="en-US" sz="1400" dirty="0"/>
                        <a:t>Tiers</a:t>
                      </a:r>
                      <a:endParaRPr lang="en-NL" sz="1400" b="1" dirty="0"/>
                    </a:p>
                  </a:txBody>
                  <a:tcPr marL="91427" marR="91427" marT="45713" marB="45713"/>
                </a:tc>
                <a:tc>
                  <a:txBody>
                    <a:bodyPr/>
                    <a:lstStyle/>
                    <a:p>
                      <a:r>
                        <a:rPr lang="en-US" sz="1400" dirty="0"/>
                        <a:t>Standard, Premium</a:t>
                      </a:r>
                      <a:endParaRPr lang="en-NL" sz="1400" dirty="0"/>
                    </a:p>
                  </a:txBody>
                  <a:tcPr marL="91427" marR="91427" marT="45713" marB="45713"/>
                </a:tc>
                <a:tc>
                  <a:txBody>
                    <a:bodyPr/>
                    <a:lstStyle/>
                    <a:p>
                      <a:r>
                        <a:rPr lang="en-US" sz="1400" dirty="0"/>
                        <a:t>Standard, Premium and Ultra</a:t>
                      </a:r>
                      <a:endParaRPr lang="en-NL" sz="1400" dirty="0"/>
                    </a:p>
                  </a:txBody>
                  <a:tcPr marL="91427" marR="91427" marT="45713" marB="45713"/>
                </a:tc>
                <a:extLst>
                  <a:ext uri="{0D108BD9-81ED-4DB2-BD59-A6C34878D82A}">
                    <a16:rowId xmlns:a16="http://schemas.microsoft.com/office/drawing/2014/main" val="1498642979"/>
                  </a:ext>
                </a:extLst>
              </a:tr>
              <a:tr h="385739">
                <a:tc>
                  <a:txBody>
                    <a:bodyPr/>
                    <a:lstStyle/>
                    <a:p>
                      <a:r>
                        <a:rPr lang="en-US" sz="1400" dirty="0"/>
                        <a:t>Performance</a:t>
                      </a:r>
                      <a:endParaRPr lang="en-NL" sz="1400" b="1" dirty="0"/>
                    </a:p>
                  </a:txBody>
                  <a:tcPr marL="91427" marR="91427" marT="45713" marB="45713"/>
                </a:tc>
                <a:tc>
                  <a:txBody>
                    <a:bodyPr/>
                    <a:lstStyle/>
                    <a:p>
                      <a:r>
                        <a:rPr lang="en-US" sz="1400" dirty="0"/>
                        <a:t>Premium, max 100k IOPs per share w/ 5GBps per share</a:t>
                      </a:r>
                      <a:endParaRPr lang="en-NL" sz="1400" b="1" dirty="0"/>
                    </a:p>
                  </a:txBody>
                  <a:tcPr marL="91427" marR="91427" marT="45713" marB="45713"/>
                </a:tc>
                <a:tc>
                  <a:txBody>
                    <a:bodyPr/>
                    <a:lstStyle/>
                    <a:p>
                      <a:r>
                        <a:rPr lang="en-US" sz="1400" dirty="0"/>
                        <a:t>High, 320k+ IOPs w/ 4GBps per Volume</a:t>
                      </a:r>
                      <a:endParaRPr lang="en-NL" sz="1400" b="1" dirty="0"/>
                    </a:p>
                  </a:txBody>
                  <a:tcPr marL="91427" marR="91427" marT="45713" marB="45713"/>
                </a:tc>
                <a:extLst>
                  <a:ext uri="{0D108BD9-81ED-4DB2-BD59-A6C34878D82A}">
                    <a16:rowId xmlns:a16="http://schemas.microsoft.com/office/drawing/2014/main" val="3911139876"/>
                  </a:ext>
                </a:extLst>
              </a:tr>
              <a:tr h="385739">
                <a:tc>
                  <a:txBody>
                    <a:bodyPr/>
                    <a:lstStyle/>
                    <a:p>
                      <a:r>
                        <a:rPr lang="en-US" sz="1400" dirty="0"/>
                        <a:t>Capacity</a:t>
                      </a:r>
                      <a:endParaRPr lang="en-NL" sz="1400" b="1" dirty="0"/>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100TiB per Share</a:t>
                      </a:r>
                      <a:endParaRPr lang="en-NL" sz="1400" dirty="0"/>
                    </a:p>
                  </a:txBody>
                  <a:tcPr marL="91427" marR="91427" marT="45713" marB="45713"/>
                </a:tc>
                <a:tc>
                  <a:txBody>
                    <a:bodyPr/>
                    <a:lstStyle/>
                    <a:p>
                      <a:r>
                        <a:rPr lang="en-US" sz="1400" dirty="0"/>
                        <a:t>100TiB per Volume</a:t>
                      </a:r>
                      <a:endParaRPr lang="en-NL" sz="1400" dirty="0"/>
                    </a:p>
                  </a:txBody>
                  <a:tcPr marL="91427" marR="91427" marT="45713" marB="45713"/>
                </a:tc>
                <a:extLst>
                  <a:ext uri="{0D108BD9-81ED-4DB2-BD59-A6C34878D82A}">
                    <a16:rowId xmlns:a16="http://schemas.microsoft.com/office/drawing/2014/main" val="2405175379"/>
                  </a:ext>
                </a:extLst>
              </a:tr>
              <a:tr h="385739">
                <a:tc>
                  <a:txBody>
                    <a:bodyPr/>
                    <a:lstStyle/>
                    <a:p>
                      <a:r>
                        <a:rPr lang="en-US" sz="1400" dirty="0"/>
                        <a:t>Redundancy</a:t>
                      </a:r>
                      <a:endParaRPr lang="en-NL" sz="1400" b="1" dirty="0"/>
                    </a:p>
                  </a:txBody>
                  <a:tcPr marL="91427" marR="91427" marT="45713" marB="45713"/>
                </a:tc>
                <a:tc>
                  <a:txBody>
                    <a:bodyPr/>
                    <a:lstStyle/>
                    <a:p>
                      <a:r>
                        <a:rPr lang="en-US" sz="1400" dirty="0"/>
                        <a:t>LRS/ZRS/GRS</a:t>
                      </a:r>
                      <a:endParaRPr lang="en-NL" sz="1400" dirty="0"/>
                    </a:p>
                  </a:txBody>
                  <a:tcPr marL="91427" marR="91427" marT="45713" marB="45713"/>
                </a:tc>
                <a:tc>
                  <a:txBody>
                    <a:bodyPr/>
                    <a:lstStyle/>
                    <a:p>
                      <a:r>
                        <a:rPr lang="en-US" sz="1400" dirty="0"/>
                        <a:t>LRS equivalent</a:t>
                      </a:r>
                      <a:endParaRPr lang="en-NL" sz="1400" dirty="0"/>
                    </a:p>
                  </a:txBody>
                  <a:tcPr marL="91427" marR="91427" marT="45713" marB="45713"/>
                </a:tc>
                <a:extLst>
                  <a:ext uri="{0D108BD9-81ED-4DB2-BD59-A6C34878D82A}">
                    <a16:rowId xmlns:a16="http://schemas.microsoft.com/office/drawing/2014/main" val="3349946776"/>
                  </a:ext>
                </a:extLst>
              </a:tr>
              <a:tr h="385739">
                <a:tc>
                  <a:txBody>
                    <a:bodyPr/>
                    <a:lstStyle/>
                    <a:p>
                      <a:r>
                        <a:rPr lang="en-US" sz="1400" dirty="0"/>
                        <a:t>Data Access</a:t>
                      </a:r>
                      <a:endParaRPr lang="en-NL" sz="1400" b="1" dirty="0"/>
                    </a:p>
                  </a:txBody>
                  <a:tcPr marL="91427" marR="91427" marT="45713" marB="45713"/>
                </a:tc>
                <a:tc>
                  <a:txBody>
                    <a:bodyPr/>
                    <a:lstStyle/>
                    <a:p>
                      <a:r>
                        <a:rPr lang="en-US" sz="1400" dirty="0"/>
                        <a:t>On-prem, Cloud and Hybrid (Azure file sync)</a:t>
                      </a:r>
                      <a:endParaRPr lang="en-NL" sz="1400" dirty="0"/>
                    </a:p>
                  </a:txBody>
                  <a:tcPr marL="91427" marR="91427" marT="45713" marB="45713"/>
                </a:tc>
                <a:tc>
                  <a:txBody>
                    <a:bodyPr/>
                    <a:lstStyle/>
                    <a:p>
                      <a:r>
                        <a:rPr lang="en-US" sz="1400" dirty="0"/>
                        <a:t>Cloud only</a:t>
                      </a:r>
                      <a:endParaRPr lang="en-NL" sz="1400" dirty="0"/>
                    </a:p>
                  </a:txBody>
                  <a:tcPr marL="91427" marR="91427" marT="45713" marB="45713"/>
                </a:tc>
                <a:extLst>
                  <a:ext uri="{0D108BD9-81ED-4DB2-BD59-A6C34878D82A}">
                    <a16:rowId xmlns:a16="http://schemas.microsoft.com/office/drawing/2014/main" val="3677550046"/>
                  </a:ext>
                </a:extLst>
              </a:tr>
              <a:tr h="385739">
                <a:tc>
                  <a:txBody>
                    <a:bodyPr/>
                    <a:lstStyle/>
                    <a:p>
                      <a:r>
                        <a:rPr lang="en-US" sz="1400" dirty="0"/>
                        <a:t>Minimum </a:t>
                      </a:r>
                      <a:endParaRPr lang="en-NL" sz="1400" b="1" dirty="0"/>
                    </a:p>
                  </a:txBody>
                  <a:tcPr marL="91427" marR="91427" marT="45713" marB="45713"/>
                </a:tc>
                <a:tc>
                  <a:txBody>
                    <a:bodyPr/>
                    <a:lstStyle/>
                    <a:p>
                      <a:r>
                        <a:rPr lang="en-US" sz="1400" dirty="0"/>
                        <a:t>No minimum</a:t>
                      </a:r>
                      <a:endParaRPr lang="en-NL" sz="1400" dirty="0"/>
                    </a:p>
                  </a:txBody>
                  <a:tcPr marL="91427" marR="91427" marT="45713" marB="45713"/>
                </a:tc>
                <a:tc>
                  <a:txBody>
                    <a:bodyPr/>
                    <a:lstStyle/>
                    <a:p>
                      <a:r>
                        <a:rPr lang="en-US" sz="1400" dirty="0"/>
                        <a:t>Minimum capacity pool 4TiB, min volume size 100GiB</a:t>
                      </a:r>
                      <a:endParaRPr lang="en-NL" sz="1400" b="1" dirty="0"/>
                    </a:p>
                  </a:txBody>
                  <a:tcPr marL="91427" marR="91427" marT="45713" marB="45713"/>
                </a:tc>
                <a:extLst>
                  <a:ext uri="{0D108BD9-81ED-4DB2-BD59-A6C34878D82A}">
                    <a16:rowId xmlns:a16="http://schemas.microsoft.com/office/drawing/2014/main" val="778889591"/>
                  </a:ext>
                </a:extLst>
              </a:tr>
              <a:tr h="584460">
                <a:tc>
                  <a:txBody>
                    <a:bodyPr/>
                    <a:lstStyle/>
                    <a:p>
                      <a:r>
                        <a:rPr lang="en-US" sz="1400" dirty="0"/>
                        <a:t>Pricing</a:t>
                      </a:r>
                      <a:endParaRPr lang="en-NL" sz="1400" b="1" dirty="0"/>
                    </a:p>
                  </a:txBody>
                  <a:tcPr marL="91427" marR="91427" marT="45713" marB="45713"/>
                </a:tc>
                <a:tc>
                  <a:txBody>
                    <a:bodyPr/>
                    <a:lstStyle/>
                    <a:p>
                      <a:r>
                        <a:rPr lang="en-US" sz="1400" dirty="0"/>
                        <a:t>Standard PAYGO $0,06/</a:t>
                      </a:r>
                      <a:r>
                        <a:rPr lang="en-US" sz="1400" dirty="0" err="1"/>
                        <a:t>GiB</a:t>
                      </a:r>
                      <a:r>
                        <a:rPr lang="en-US" sz="1400" dirty="0"/>
                        <a:t> + transactions charges</a:t>
                      </a:r>
                    </a:p>
                    <a:p>
                      <a:r>
                        <a:rPr lang="en-US" sz="1400" dirty="0"/>
                        <a:t>Premium LRS $0,24/</a:t>
                      </a:r>
                      <a:r>
                        <a:rPr lang="en-US" sz="1400" dirty="0" err="1"/>
                        <a:t>GiB</a:t>
                      </a:r>
                      <a:r>
                        <a:rPr lang="en-US" sz="1400" dirty="0"/>
                        <a:t> + transactions charges</a:t>
                      </a:r>
                    </a:p>
                  </a:txBody>
                  <a:tcPr marL="91427" marR="91427" marT="45713" marB="45713"/>
                </a:tc>
                <a:tc>
                  <a:txBody>
                    <a:bodyPr/>
                    <a:lstStyle/>
                    <a:p>
                      <a:r>
                        <a:rPr lang="en-US" sz="1400" dirty="0"/>
                        <a:t>Standard Provisioned LRS $0,15/</a:t>
                      </a:r>
                      <a:r>
                        <a:rPr lang="en-US" sz="1400" dirty="0" err="1"/>
                        <a:t>GiB</a:t>
                      </a:r>
                      <a:endParaRPr lang="en-US" sz="1400" dirty="0"/>
                    </a:p>
                    <a:p>
                      <a:r>
                        <a:rPr lang="en-US" sz="1400" dirty="0"/>
                        <a:t>Premium Provisioned LRS $0,30/</a:t>
                      </a:r>
                      <a:r>
                        <a:rPr lang="en-US" sz="1400" dirty="0" err="1"/>
                        <a:t>GiB</a:t>
                      </a:r>
                      <a:endParaRPr lang="en-US" sz="1400" dirty="0"/>
                    </a:p>
                    <a:p>
                      <a:r>
                        <a:rPr lang="en-US" sz="1400" dirty="0"/>
                        <a:t>Ultra Provisioned LRS $0,40/</a:t>
                      </a:r>
                      <a:r>
                        <a:rPr lang="en-US" sz="1400" dirty="0" err="1"/>
                        <a:t>GiB</a:t>
                      </a:r>
                      <a:r>
                        <a:rPr lang="en-US" sz="1400" dirty="0"/>
                        <a:t> </a:t>
                      </a:r>
                      <a:endParaRPr lang="en-NL" sz="1400" i="1" dirty="0">
                        <a:solidFill>
                          <a:srgbClr val="FF0000"/>
                        </a:solidFill>
                      </a:endParaRPr>
                    </a:p>
                  </a:txBody>
                  <a:tcPr marL="91427" marR="91427" marT="45713" marB="45713"/>
                </a:tc>
                <a:extLst>
                  <a:ext uri="{0D108BD9-81ED-4DB2-BD59-A6C34878D82A}">
                    <a16:rowId xmlns:a16="http://schemas.microsoft.com/office/drawing/2014/main" val="2841880084"/>
                  </a:ext>
                </a:extLst>
              </a:tr>
              <a:tr h="1047613">
                <a:tc>
                  <a:txBody>
                    <a:bodyPr/>
                    <a:lstStyle/>
                    <a:p>
                      <a:r>
                        <a:rPr lang="en-US" sz="1400" dirty="0"/>
                        <a:t>Differentiators </a:t>
                      </a:r>
                      <a:endParaRPr lang="en-NL" sz="1400" b="1" dirty="0"/>
                    </a:p>
                  </a:txBody>
                  <a:tcPr marL="91427" marR="91427" marT="45713" marB="45713"/>
                </a:tc>
                <a:tc>
                  <a:txBody>
                    <a:bodyPr/>
                    <a:lstStyle/>
                    <a:p>
                      <a:r>
                        <a:rPr lang="en-US" sz="1400" dirty="0"/>
                        <a:t>Native Azure Solution – deep integration within Microsoft Azure eco-system </a:t>
                      </a:r>
                      <a:r>
                        <a:rPr lang="en-US" sz="1400" dirty="0" err="1"/>
                        <a:t>e.q</a:t>
                      </a:r>
                      <a:r>
                        <a:rPr lang="en-US" sz="1400" dirty="0"/>
                        <a:t>. Azure Files Sync</a:t>
                      </a:r>
                    </a:p>
                    <a:p>
                      <a:r>
                        <a:rPr lang="en-US" sz="1400" dirty="0"/>
                        <a:t>Snapshots and Azure backup integration</a:t>
                      </a:r>
                    </a:p>
                    <a:p>
                      <a:r>
                        <a:rPr lang="en-US" sz="1400" dirty="0"/>
                        <a:t>Broad region coverage</a:t>
                      </a:r>
                      <a:endParaRPr lang="en-NL" sz="1400" dirty="0"/>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Native AD support w/ </a:t>
                      </a:r>
                      <a:r>
                        <a:rPr lang="en-US" sz="1050" dirty="0"/>
                        <a:t>Full NTFS support </a:t>
                      </a:r>
                    </a:p>
                    <a:p>
                      <a:r>
                        <a:rPr lang="en-US" sz="1050" dirty="0"/>
                        <a:t>(good alternative for S2D &gt; Azure Managed Service) </a:t>
                      </a:r>
                      <a:endParaRPr lang="en-US" sz="1400" dirty="0"/>
                    </a:p>
                    <a:p>
                      <a:r>
                        <a:rPr lang="en-US" sz="1400" dirty="0"/>
                        <a:t>Requires 4 </a:t>
                      </a:r>
                      <a:r>
                        <a:rPr lang="en-US" sz="1400" dirty="0" err="1"/>
                        <a:t>TiB</a:t>
                      </a:r>
                      <a:r>
                        <a:rPr lang="en-US" sz="1400" dirty="0"/>
                        <a:t> minimum of storage</a:t>
                      </a:r>
                    </a:p>
                    <a:p>
                      <a:r>
                        <a:rPr lang="en-US" sz="1400" dirty="0"/>
                        <a:t>Snapshots</a:t>
                      </a:r>
                    </a:p>
                    <a:p>
                      <a:r>
                        <a:rPr lang="en-US" sz="1400" dirty="0"/>
                        <a:t>Low latency / higher IOPs capacity with Ultra</a:t>
                      </a:r>
                    </a:p>
                    <a:p>
                      <a:r>
                        <a:rPr lang="en-US" sz="1400" dirty="0"/>
                        <a:t>Integrates with on-prem ONTAP NetApp file systems</a:t>
                      </a:r>
                    </a:p>
                  </a:txBody>
                  <a:tcPr marL="91427" marR="91427" marT="45713" marB="45713"/>
                </a:tc>
                <a:extLst>
                  <a:ext uri="{0D108BD9-81ED-4DB2-BD59-A6C34878D82A}">
                    <a16:rowId xmlns:a16="http://schemas.microsoft.com/office/drawing/2014/main" val="1664064399"/>
                  </a:ext>
                </a:extLst>
              </a:tr>
            </a:tbl>
          </a:graphicData>
        </a:graphic>
      </p:graphicFrame>
    </p:spTree>
    <p:extLst>
      <p:ext uri="{BB962C8B-B14F-4D97-AF65-F5344CB8AC3E}">
        <p14:creationId xmlns:p14="http://schemas.microsoft.com/office/powerpoint/2010/main" val="747334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PART 2 – SIZING GUIDELINES</a:t>
            </a:r>
          </a:p>
        </p:txBody>
      </p:sp>
    </p:spTree>
    <p:extLst>
      <p:ext uri="{BB962C8B-B14F-4D97-AF65-F5344CB8AC3E}">
        <p14:creationId xmlns:p14="http://schemas.microsoft.com/office/powerpoint/2010/main" val="20920534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PART 2 – APP DELIVERY</a:t>
            </a:r>
          </a:p>
        </p:txBody>
      </p:sp>
    </p:spTree>
    <p:extLst>
      <p:ext uri="{BB962C8B-B14F-4D97-AF65-F5344CB8AC3E}">
        <p14:creationId xmlns:p14="http://schemas.microsoft.com/office/powerpoint/2010/main" val="16141992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AC8C9C8A-2A82-2447-9A67-7F1BD9B0DC8F}"/>
              </a:ext>
            </a:extLst>
          </p:cNvPr>
          <p:cNvSpPr txBox="1">
            <a:spLocks/>
          </p:cNvSpPr>
          <p:nvPr/>
        </p:nvSpPr>
        <p:spPr>
          <a:xfrm>
            <a:off x="421506" y="627843"/>
            <a:ext cx="11565520" cy="5903611"/>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GB" sz="3600" dirty="0">
                <a:solidFill>
                  <a:schemeClr val="tx1"/>
                </a:solidFill>
              </a:rPr>
              <a:t>App-V EOL</a:t>
            </a:r>
          </a:p>
          <a:p>
            <a:pPr marL="171450" indent="-171450" algn="l">
              <a:buFont typeface="Arial" panose="020B0604020202020204" pitchFamily="34" charset="0"/>
              <a:buChar char="•"/>
            </a:pPr>
            <a:r>
              <a:rPr lang="en-GB" sz="3600" dirty="0">
                <a:solidFill>
                  <a:schemeClr val="tx1"/>
                </a:solidFill>
              </a:rPr>
              <a:t>MSIX APP ATTACH</a:t>
            </a:r>
          </a:p>
          <a:p>
            <a:pPr marL="171450" indent="-171450" algn="l">
              <a:buFont typeface="Arial" panose="020B0604020202020204" pitchFamily="34" charset="0"/>
              <a:buChar char="•"/>
            </a:pPr>
            <a:r>
              <a:rPr lang="en-GB" sz="3600" dirty="0">
                <a:solidFill>
                  <a:schemeClr val="tx1"/>
                </a:solidFill>
              </a:rPr>
              <a:t>APP  VOLUMES</a:t>
            </a:r>
          </a:p>
          <a:p>
            <a:pPr marL="171450" indent="-171450" algn="l">
              <a:buFont typeface="Arial" panose="020B0604020202020204" pitchFamily="34" charset="0"/>
              <a:buChar char="•"/>
            </a:pPr>
            <a:r>
              <a:rPr lang="en-GB" sz="3600" dirty="0">
                <a:solidFill>
                  <a:schemeClr val="tx1"/>
                </a:solidFill>
              </a:rPr>
              <a:t>APP LAYERING</a:t>
            </a:r>
          </a:p>
          <a:p>
            <a:pPr marL="171450" indent="-171450" algn="l">
              <a:buFont typeface="Arial" panose="020B0604020202020204" pitchFamily="34" charset="0"/>
              <a:buChar char="•"/>
            </a:pPr>
            <a:r>
              <a:rPr lang="en-GB" sz="3600" dirty="0">
                <a:solidFill>
                  <a:schemeClr val="tx1"/>
                </a:solidFill>
              </a:rPr>
              <a:t>APP CONTAINERS</a:t>
            </a:r>
          </a:p>
          <a:p>
            <a:pPr marL="171450" indent="-171450" algn="l">
              <a:buFont typeface="Arial" panose="020B0604020202020204" pitchFamily="34" charset="0"/>
              <a:buChar char="•"/>
            </a:pPr>
            <a:r>
              <a:rPr lang="en-GB" sz="3600" dirty="0">
                <a:solidFill>
                  <a:schemeClr val="tx1"/>
                </a:solidFill>
              </a:rPr>
              <a:t>IMAGE INSTALL</a:t>
            </a:r>
          </a:p>
          <a:p>
            <a:pPr marL="171450" indent="-171450" algn="l">
              <a:buFont typeface="Arial" panose="020B0604020202020204" pitchFamily="34" charset="0"/>
              <a:buChar char="•"/>
            </a:pPr>
            <a:endParaRPr lang="en-GB" sz="3600" dirty="0">
              <a:solidFill>
                <a:schemeClr val="tx1"/>
              </a:solidFill>
            </a:endParaRPr>
          </a:p>
        </p:txBody>
      </p:sp>
    </p:spTree>
    <p:extLst>
      <p:ext uri="{BB962C8B-B14F-4D97-AF65-F5344CB8AC3E}">
        <p14:creationId xmlns:p14="http://schemas.microsoft.com/office/powerpoint/2010/main" val="549062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 name="Picture 19" descr="A picture containing table, indoor, wooden, board&#10;&#10;Description automatically generated">
            <a:extLst>
              <a:ext uri="{FF2B5EF4-FFF2-40B4-BE49-F238E27FC236}">
                <a16:creationId xmlns:a16="http://schemas.microsoft.com/office/drawing/2014/main" id="{034F02BA-7752-6449-A7B1-AFEC776EA693}"/>
              </a:ext>
            </a:extLst>
          </p:cNvPr>
          <p:cNvPicPr>
            <a:picLocks noChangeAspect="1"/>
          </p:cNvPicPr>
          <p:nvPr/>
        </p:nvPicPr>
        <p:blipFill rotWithShape="1">
          <a:blip r:embed="rId3"/>
          <a:srcRect b="15730"/>
          <a:stretch/>
        </p:blipFill>
        <p:spPr>
          <a:xfrm>
            <a:off x="20" y="10"/>
            <a:ext cx="12191980" cy="6857990"/>
          </a:xfrm>
          <a:prstGeom prst="rect">
            <a:avLst/>
          </a:prstGeom>
        </p:spPr>
      </p:pic>
      <p:pic>
        <p:nvPicPr>
          <p:cNvPr id="22" name="Picture 21" descr="A person holding a microphone&#10;&#10;Description automatically generated">
            <a:extLst>
              <a:ext uri="{FF2B5EF4-FFF2-40B4-BE49-F238E27FC236}">
                <a16:creationId xmlns:a16="http://schemas.microsoft.com/office/drawing/2014/main" id="{6741CFD7-A0B8-764F-B057-E6A460F8C4FB}"/>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6744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PART 2 – MONITORING</a:t>
            </a:r>
          </a:p>
        </p:txBody>
      </p:sp>
    </p:spTree>
    <p:extLst>
      <p:ext uri="{BB962C8B-B14F-4D97-AF65-F5344CB8AC3E}">
        <p14:creationId xmlns:p14="http://schemas.microsoft.com/office/powerpoint/2010/main" val="1798541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40B42D-1382-1040-A9E5-4A9F8CCCDE04}"/>
              </a:ext>
            </a:extLst>
          </p:cNvPr>
          <p:cNvPicPr>
            <a:picLocks noChangeAspect="1"/>
          </p:cNvPicPr>
          <p:nvPr/>
        </p:nvPicPr>
        <p:blipFill>
          <a:blip r:embed="rId2"/>
          <a:stretch>
            <a:fillRect/>
          </a:stretch>
        </p:blipFill>
        <p:spPr>
          <a:xfrm>
            <a:off x="74362" y="1361281"/>
            <a:ext cx="12043276" cy="4135437"/>
          </a:xfrm>
          <a:prstGeom prst="rect">
            <a:avLst/>
          </a:prstGeom>
        </p:spPr>
      </p:pic>
    </p:spTree>
    <p:extLst>
      <p:ext uri="{BB962C8B-B14F-4D97-AF65-F5344CB8AC3E}">
        <p14:creationId xmlns:p14="http://schemas.microsoft.com/office/powerpoint/2010/main" val="8968358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lit up at night&#10;&#10;Description automatically generated">
            <a:extLst>
              <a:ext uri="{FF2B5EF4-FFF2-40B4-BE49-F238E27FC236}">
                <a16:creationId xmlns:a16="http://schemas.microsoft.com/office/drawing/2014/main" id="{9B9A7093-D3D2-7940-A8A0-79AD2830214A}"/>
              </a:ext>
            </a:extLst>
          </p:cNvPr>
          <p:cNvPicPr>
            <a:picLocks noChangeAspect="1"/>
          </p:cNvPicPr>
          <p:nvPr/>
        </p:nvPicPr>
        <p:blipFill>
          <a:blip r:embed="rId3"/>
          <a:stretch>
            <a:fillRect/>
          </a:stretch>
        </p:blipFill>
        <p:spPr>
          <a:xfrm>
            <a:off x="0" y="-742951"/>
            <a:ext cx="12192000" cy="8303040"/>
          </a:xfrm>
          <a:prstGeom prst="rect">
            <a:avLst/>
          </a:prstGeom>
        </p:spPr>
      </p:pic>
    </p:spTree>
    <p:extLst>
      <p:ext uri="{BB962C8B-B14F-4D97-AF65-F5344CB8AC3E}">
        <p14:creationId xmlns:p14="http://schemas.microsoft.com/office/powerpoint/2010/main" val="333331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482FD4-D749-FB4A-A456-EB6341150D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2931" y="1576405"/>
            <a:ext cx="1901664" cy="1901664"/>
          </a:xfrm>
          <a:prstGeom prst="ellipse">
            <a:avLst/>
          </a:prstGeom>
          <a:ln>
            <a:noFill/>
          </a:ln>
          <a:effectLst>
            <a:softEdge rad="112500"/>
          </a:effectLst>
        </p:spPr>
      </p:pic>
      <p:pic>
        <p:nvPicPr>
          <p:cNvPr id="3" name="Picture 2">
            <a:extLst>
              <a:ext uri="{FF2B5EF4-FFF2-40B4-BE49-F238E27FC236}">
                <a16:creationId xmlns:a16="http://schemas.microsoft.com/office/drawing/2014/main" id="{A9E60A12-212D-C24D-B762-46F1C205EA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40273" y="1576405"/>
            <a:ext cx="1901664" cy="1901664"/>
          </a:xfrm>
          <a:prstGeom prst="ellipse">
            <a:avLst/>
          </a:prstGeom>
          <a:ln>
            <a:noFill/>
          </a:ln>
          <a:effectLst>
            <a:softEdge rad="112500"/>
          </a:effectLst>
        </p:spPr>
      </p:pic>
      <p:pic>
        <p:nvPicPr>
          <p:cNvPr id="4" name="Picture 3" descr="A person sitting on a bench in front of a window&#10;&#10;Description generated with high confidence">
            <a:extLst>
              <a:ext uri="{FF2B5EF4-FFF2-40B4-BE49-F238E27FC236}">
                <a16:creationId xmlns:a16="http://schemas.microsoft.com/office/drawing/2014/main" id="{2B7CBF78-F187-2846-B49E-5A20B116DB1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87616" y="1576405"/>
            <a:ext cx="1905126" cy="1905126"/>
          </a:xfrm>
          <a:prstGeom prst="ellipse">
            <a:avLst/>
          </a:prstGeom>
          <a:ln>
            <a:noFill/>
          </a:ln>
          <a:effectLst>
            <a:softEdge rad="112500"/>
          </a:effectLst>
        </p:spPr>
      </p:pic>
      <p:pic>
        <p:nvPicPr>
          <p:cNvPr id="5" name="Picture 4" descr="A person standing in a kitchen&#10;&#10;Description generated with high confidence">
            <a:extLst>
              <a:ext uri="{FF2B5EF4-FFF2-40B4-BE49-F238E27FC236}">
                <a16:creationId xmlns:a16="http://schemas.microsoft.com/office/drawing/2014/main" id="{2371E24A-D9A7-0840-89F6-5180130B5ED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37"/>
          <a:stretch/>
        </p:blipFill>
        <p:spPr>
          <a:xfrm>
            <a:off x="9238418" y="1576405"/>
            <a:ext cx="1905126" cy="1905126"/>
          </a:xfrm>
          <a:prstGeom prst="ellipse">
            <a:avLst/>
          </a:prstGeom>
          <a:ln>
            <a:noFill/>
          </a:ln>
          <a:effectLst>
            <a:softEdge rad="112500"/>
          </a:effectLst>
        </p:spPr>
      </p:pic>
      <p:grpSp>
        <p:nvGrpSpPr>
          <p:cNvPr id="6" name="Group 5">
            <a:extLst>
              <a:ext uri="{FF2B5EF4-FFF2-40B4-BE49-F238E27FC236}">
                <a16:creationId xmlns:a16="http://schemas.microsoft.com/office/drawing/2014/main" id="{816A3A17-F8AB-9742-AC5C-AA7175410AC8}"/>
              </a:ext>
            </a:extLst>
          </p:cNvPr>
          <p:cNvGrpSpPr/>
          <p:nvPr/>
        </p:nvGrpSpPr>
        <p:grpSpPr>
          <a:xfrm>
            <a:off x="971557" y="3726747"/>
            <a:ext cx="2544414" cy="2265998"/>
            <a:chOff x="970812" y="4278943"/>
            <a:chExt cx="2544775" cy="2266318"/>
          </a:xfrm>
        </p:grpSpPr>
        <p:sp>
          <p:nvSpPr>
            <p:cNvPr id="7" name="Rectangle 6">
              <a:extLst>
                <a:ext uri="{FF2B5EF4-FFF2-40B4-BE49-F238E27FC236}">
                  <a16:creationId xmlns:a16="http://schemas.microsoft.com/office/drawing/2014/main" id="{9F5B375D-3592-0640-9098-8DDE109E1F79}"/>
                </a:ext>
              </a:extLst>
            </p:cNvPr>
            <p:cNvSpPr/>
            <p:nvPr/>
          </p:nvSpPr>
          <p:spPr>
            <a:xfrm>
              <a:off x="970812" y="4278943"/>
              <a:ext cx="2544775" cy="496253"/>
            </a:xfrm>
            <a:prstGeom prst="rect">
              <a:avLst/>
            </a:prstGeom>
          </p:spPr>
          <p:txBody>
            <a:bodyPr wrap="square" lIns="0" tIns="0" rIns="0" bIns="0" anchor="t" anchorCtr="0">
              <a:noAutofit/>
            </a:bodyPr>
            <a:lstStyle/>
            <a:p>
              <a:pPr algn="ctr" defTabSz="932239">
                <a:defRPr/>
              </a:pPr>
              <a:r>
                <a:rPr lang="en-US" sz="1800" dirty="0">
                  <a:latin typeface="Segoe UI Semibold"/>
                  <a:cs typeface="Segoe UI Semilight" panose="020B0402040204020203" pitchFamily="34" charset="0"/>
                </a:rPr>
                <a:t>Security </a:t>
              </a:r>
            </a:p>
            <a:p>
              <a:pPr algn="ctr" defTabSz="932239">
                <a:defRPr/>
              </a:pPr>
              <a:r>
                <a:rPr lang="en-US" sz="1800" dirty="0">
                  <a:latin typeface="Segoe UI Semibold"/>
                  <a:cs typeface="Segoe UI Semilight" panose="020B0402040204020203" pitchFamily="34" charset="0"/>
                </a:rPr>
                <a:t>and regulation</a:t>
              </a:r>
            </a:p>
          </p:txBody>
        </p:sp>
        <p:sp>
          <p:nvSpPr>
            <p:cNvPr id="8" name="Rectangle 7">
              <a:extLst>
                <a:ext uri="{FF2B5EF4-FFF2-40B4-BE49-F238E27FC236}">
                  <a16:creationId xmlns:a16="http://schemas.microsoft.com/office/drawing/2014/main" id="{E2241ACE-C2DB-1241-86CA-D4ADF698594E}"/>
                </a:ext>
              </a:extLst>
            </p:cNvPr>
            <p:cNvSpPr/>
            <p:nvPr/>
          </p:nvSpPr>
          <p:spPr>
            <a:xfrm>
              <a:off x="970812" y="4821397"/>
              <a:ext cx="2544775" cy="1723864"/>
            </a:xfrm>
            <a:prstGeom prst="rect">
              <a:avLst/>
            </a:prstGeom>
          </p:spPr>
          <p:txBody>
            <a:bodyPr wrap="square" lIns="0" tIns="182854" rIns="0" bIns="0" anchor="t" anchorCtr="0">
              <a:noAutofit/>
            </a:bodyPr>
            <a:lstStyle/>
            <a:p>
              <a:pPr algn="ctr" defTabSz="932239">
                <a:spcBef>
                  <a:spcPts val="1199"/>
                </a:spcBef>
                <a:defRPr/>
              </a:pPr>
              <a:r>
                <a:rPr lang="en-US" sz="1200" dirty="0">
                  <a:latin typeface="Segoe UI"/>
                  <a:cs typeface="Segoe UI Semilight" panose="020B0402040204020203" pitchFamily="34" charset="0"/>
                </a:rPr>
                <a:t>Financial Services</a:t>
              </a:r>
            </a:p>
            <a:p>
              <a:pPr algn="ctr" defTabSz="932239">
                <a:spcBef>
                  <a:spcPts val="1199"/>
                </a:spcBef>
                <a:defRPr/>
              </a:pPr>
              <a:r>
                <a:rPr lang="en-US" sz="1200" dirty="0">
                  <a:latin typeface="Segoe UI"/>
                  <a:cs typeface="Segoe UI Semilight" panose="020B0402040204020203" pitchFamily="34" charset="0"/>
                </a:rPr>
                <a:t>Healthcare</a:t>
              </a:r>
            </a:p>
            <a:p>
              <a:pPr algn="ctr" defTabSz="932239">
                <a:spcBef>
                  <a:spcPts val="1199"/>
                </a:spcBef>
                <a:defRPr/>
              </a:pPr>
              <a:r>
                <a:rPr lang="en-US" sz="1200" dirty="0">
                  <a:latin typeface="Segoe UI"/>
                  <a:cs typeface="Segoe UI Semilight" panose="020B0402040204020203" pitchFamily="34" charset="0"/>
                </a:rPr>
                <a:t>Government</a:t>
              </a:r>
            </a:p>
          </p:txBody>
        </p:sp>
      </p:grpSp>
      <p:grpSp>
        <p:nvGrpSpPr>
          <p:cNvPr id="9" name="Group 8">
            <a:extLst>
              <a:ext uri="{FF2B5EF4-FFF2-40B4-BE49-F238E27FC236}">
                <a16:creationId xmlns:a16="http://schemas.microsoft.com/office/drawing/2014/main" id="{6A7070A6-BB27-154C-A39E-F2F584F4D9C7}"/>
              </a:ext>
            </a:extLst>
          </p:cNvPr>
          <p:cNvGrpSpPr/>
          <p:nvPr/>
        </p:nvGrpSpPr>
        <p:grpSpPr>
          <a:xfrm>
            <a:off x="3620145" y="3726747"/>
            <a:ext cx="2544414" cy="2265998"/>
            <a:chOff x="3619776" y="4278943"/>
            <a:chExt cx="2544775" cy="2266318"/>
          </a:xfrm>
        </p:grpSpPr>
        <p:sp>
          <p:nvSpPr>
            <p:cNvPr id="10" name="Rectangle 9">
              <a:extLst>
                <a:ext uri="{FF2B5EF4-FFF2-40B4-BE49-F238E27FC236}">
                  <a16:creationId xmlns:a16="http://schemas.microsoft.com/office/drawing/2014/main" id="{640022BE-0254-624B-BE68-A2B231555DD6}"/>
                </a:ext>
              </a:extLst>
            </p:cNvPr>
            <p:cNvSpPr/>
            <p:nvPr/>
          </p:nvSpPr>
          <p:spPr>
            <a:xfrm>
              <a:off x="3619776" y="4278943"/>
              <a:ext cx="2544775" cy="496253"/>
            </a:xfrm>
            <a:prstGeom prst="rect">
              <a:avLst/>
            </a:prstGeom>
          </p:spPr>
          <p:txBody>
            <a:bodyPr wrap="square" lIns="0" tIns="0" rIns="0" bIns="0" anchor="t" anchorCtr="0">
              <a:noAutofit/>
            </a:bodyPr>
            <a:lstStyle/>
            <a:p>
              <a:pPr algn="ctr" defTabSz="932239">
                <a:defRPr/>
              </a:pPr>
              <a:r>
                <a:rPr lang="en-US" sz="1800" dirty="0">
                  <a:latin typeface="Segoe UI Semibold"/>
                  <a:cs typeface="Segoe UI Semilight" panose="020B0402040204020203" pitchFamily="34" charset="0"/>
                </a:rPr>
                <a:t>Elastic</a:t>
              </a:r>
            </a:p>
            <a:p>
              <a:pPr algn="ctr" defTabSz="932239">
                <a:defRPr/>
              </a:pPr>
              <a:r>
                <a:rPr lang="en-US" sz="1800" dirty="0">
                  <a:latin typeface="Segoe UI Semibold"/>
                  <a:cs typeface="Segoe UI Semilight" panose="020B0402040204020203" pitchFamily="34" charset="0"/>
                </a:rPr>
                <a:t>workforce</a:t>
              </a:r>
              <a:endParaRPr lang="en-US" sz="1600" dirty="0">
                <a:latin typeface="Segoe UI Semibold"/>
                <a:cs typeface="Segoe UI Semilight" panose="020B0402040204020203" pitchFamily="34" charset="0"/>
              </a:endParaRPr>
            </a:p>
          </p:txBody>
        </p:sp>
        <p:sp>
          <p:nvSpPr>
            <p:cNvPr id="11" name="Rectangle 10">
              <a:extLst>
                <a:ext uri="{FF2B5EF4-FFF2-40B4-BE49-F238E27FC236}">
                  <a16:creationId xmlns:a16="http://schemas.microsoft.com/office/drawing/2014/main" id="{36096BF9-5FB6-5D44-AFC5-4A5FAC1FFE27}"/>
                </a:ext>
              </a:extLst>
            </p:cNvPr>
            <p:cNvSpPr/>
            <p:nvPr/>
          </p:nvSpPr>
          <p:spPr>
            <a:xfrm>
              <a:off x="3619776" y="4821397"/>
              <a:ext cx="2544775" cy="1723864"/>
            </a:xfrm>
            <a:prstGeom prst="rect">
              <a:avLst/>
            </a:prstGeom>
          </p:spPr>
          <p:txBody>
            <a:bodyPr wrap="square" lIns="0" tIns="182854" rIns="0" bIns="0" anchor="t" anchorCtr="0">
              <a:noAutofit/>
            </a:bodyPr>
            <a:lstStyle/>
            <a:p>
              <a:pPr algn="ctr" defTabSz="932239">
                <a:spcBef>
                  <a:spcPts val="1199"/>
                </a:spcBef>
                <a:defRPr/>
              </a:pPr>
              <a:r>
                <a:rPr lang="en-US" sz="1200" dirty="0">
                  <a:latin typeface="Segoe UI"/>
                  <a:cs typeface="Segoe UI Semilight" panose="020B0402040204020203" pitchFamily="34" charset="0"/>
                </a:rPr>
                <a:t>Mergers and acquisition</a:t>
              </a:r>
            </a:p>
            <a:p>
              <a:pPr algn="ctr" defTabSz="932239">
                <a:spcBef>
                  <a:spcPts val="1199"/>
                </a:spcBef>
                <a:defRPr/>
              </a:pPr>
              <a:r>
                <a:rPr lang="en-US" sz="1200" dirty="0">
                  <a:latin typeface="Segoe UI"/>
                  <a:cs typeface="Segoe UI Semilight" panose="020B0402040204020203" pitchFamily="34" charset="0"/>
                </a:rPr>
                <a:t>Short term employees</a:t>
              </a:r>
            </a:p>
            <a:p>
              <a:pPr algn="ctr" defTabSz="932239">
                <a:spcBef>
                  <a:spcPts val="1199"/>
                </a:spcBef>
                <a:defRPr/>
              </a:pPr>
              <a:r>
                <a:rPr lang="en-US" sz="1200" dirty="0">
                  <a:latin typeface="Segoe UI"/>
                  <a:cs typeface="Segoe UI Semilight" panose="020B0402040204020203" pitchFamily="34" charset="0"/>
                </a:rPr>
                <a:t>Contractor and partner access</a:t>
              </a:r>
            </a:p>
          </p:txBody>
        </p:sp>
      </p:grpSp>
      <p:grpSp>
        <p:nvGrpSpPr>
          <p:cNvPr id="12" name="Group 11">
            <a:extLst>
              <a:ext uri="{FF2B5EF4-FFF2-40B4-BE49-F238E27FC236}">
                <a16:creationId xmlns:a16="http://schemas.microsoft.com/office/drawing/2014/main" id="{AD0D7351-B679-BC4D-8EB1-A2E858E61B03}"/>
              </a:ext>
            </a:extLst>
          </p:cNvPr>
          <p:cNvGrpSpPr/>
          <p:nvPr/>
        </p:nvGrpSpPr>
        <p:grpSpPr>
          <a:xfrm>
            <a:off x="6270319" y="3726747"/>
            <a:ext cx="2544414" cy="2265998"/>
            <a:chOff x="6270325" y="4278943"/>
            <a:chExt cx="2544775" cy="2266318"/>
          </a:xfrm>
        </p:grpSpPr>
        <p:sp>
          <p:nvSpPr>
            <p:cNvPr id="13" name="Rectangle 12">
              <a:extLst>
                <a:ext uri="{FF2B5EF4-FFF2-40B4-BE49-F238E27FC236}">
                  <a16:creationId xmlns:a16="http://schemas.microsoft.com/office/drawing/2014/main" id="{9ADD97E4-8BE8-3245-A61C-F25D34222E8F}"/>
                </a:ext>
              </a:extLst>
            </p:cNvPr>
            <p:cNvSpPr/>
            <p:nvPr/>
          </p:nvSpPr>
          <p:spPr>
            <a:xfrm>
              <a:off x="6270325" y="4278943"/>
              <a:ext cx="2544775" cy="496253"/>
            </a:xfrm>
            <a:prstGeom prst="rect">
              <a:avLst/>
            </a:prstGeom>
          </p:spPr>
          <p:txBody>
            <a:bodyPr wrap="square" lIns="0" tIns="0" rIns="0" bIns="0" anchor="t" anchorCtr="0">
              <a:noAutofit/>
            </a:bodyPr>
            <a:lstStyle/>
            <a:p>
              <a:pPr algn="ctr" defTabSz="932239">
                <a:defRPr/>
              </a:pPr>
              <a:r>
                <a:rPr lang="en-US" sz="1800" dirty="0">
                  <a:latin typeface="Segoe UI Semibold"/>
                  <a:cs typeface="Segoe UI Semilight" panose="020B0402040204020203" pitchFamily="34" charset="0"/>
                </a:rPr>
                <a:t>Specific</a:t>
              </a:r>
            </a:p>
            <a:p>
              <a:pPr algn="ctr" defTabSz="932239">
                <a:defRPr/>
              </a:pPr>
              <a:r>
                <a:rPr lang="en-US" sz="1800" dirty="0">
                  <a:latin typeface="Segoe UI Semibold"/>
                  <a:cs typeface="Segoe UI Semilight" panose="020B0402040204020203" pitchFamily="34" charset="0"/>
                </a:rPr>
                <a:t>employees</a:t>
              </a:r>
              <a:endParaRPr lang="en-US" sz="1600" dirty="0">
                <a:latin typeface="Segoe UI Semibold"/>
                <a:cs typeface="Segoe UI Semilight" panose="020B0402040204020203" pitchFamily="34" charset="0"/>
              </a:endParaRPr>
            </a:p>
          </p:txBody>
        </p:sp>
        <p:sp>
          <p:nvSpPr>
            <p:cNvPr id="14" name="Rectangle 13">
              <a:extLst>
                <a:ext uri="{FF2B5EF4-FFF2-40B4-BE49-F238E27FC236}">
                  <a16:creationId xmlns:a16="http://schemas.microsoft.com/office/drawing/2014/main" id="{97B73290-703F-AD46-9D17-30B12AAB0340}"/>
                </a:ext>
              </a:extLst>
            </p:cNvPr>
            <p:cNvSpPr/>
            <p:nvPr/>
          </p:nvSpPr>
          <p:spPr>
            <a:xfrm>
              <a:off x="6270325" y="4821397"/>
              <a:ext cx="2544775" cy="1723864"/>
            </a:xfrm>
            <a:prstGeom prst="rect">
              <a:avLst/>
            </a:prstGeom>
          </p:spPr>
          <p:txBody>
            <a:bodyPr wrap="square" lIns="0" tIns="182854" rIns="0" bIns="0" anchor="t" anchorCtr="0">
              <a:noAutofit/>
            </a:bodyPr>
            <a:lstStyle/>
            <a:p>
              <a:pPr algn="ctr" defTabSz="932239">
                <a:spcBef>
                  <a:spcPts val="1199"/>
                </a:spcBef>
                <a:defRPr/>
              </a:pPr>
              <a:r>
                <a:rPr lang="en-US" sz="1200" dirty="0">
                  <a:latin typeface="Segoe UI"/>
                  <a:cs typeface="Segoe UI Semilight" panose="020B0402040204020203" pitchFamily="34" charset="0"/>
                </a:rPr>
                <a:t>BYOD and mobile</a:t>
              </a:r>
            </a:p>
            <a:p>
              <a:pPr algn="ctr" defTabSz="932239">
                <a:spcBef>
                  <a:spcPts val="1199"/>
                </a:spcBef>
                <a:defRPr/>
              </a:pPr>
              <a:r>
                <a:rPr lang="en-US" sz="1200" dirty="0">
                  <a:latin typeface="Segoe UI"/>
                  <a:cs typeface="Segoe UI Semilight" panose="020B0402040204020203" pitchFamily="34" charset="0"/>
                </a:rPr>
                <a:t>Call centers</a:t>
              </a:r>
            </a:p>
            <a:p>
              <a:pPr algn="ctr" defTabSz="932239">
                <a:spcBef>
                  <a:spcPts val="1199"/>
                </a:spcBef>
                <a:defRPr/>
              </a:pPr>
              <a:r>
                <a:rPr lang="en-US" sz="1200" dirty="0">
                  <a:latin typeface="Segoe UI"/>
                  <a:cs typeface="Segoe UI Semilight" panose="020B0402040204020203" pitchFamily="34" charset="0"/>
                </a:rPr>
                <a:t>Branch workers</a:t>
              </a:r>
            </a:p>
            <a:p>
              <a:pPr algn="ctr" defTabSz="932239">
                <a:spcBef>
                  <a:spcPts val="1199"/>
                </a:spcBef>
                <a:defRPr/>
              </a:pPr>
              <a:endParaRPr lang="en-US" sz="1200" dirty="0">
                <a:latin typeface="Segoe UI"/>
                <a:cs typeface="Segoe UI Semilight" panose="020B0402040204020203" pitchFamily="34" charset="0"/>
              </a:endParaRPr>
            </a:p>
          </p:txBody>
        </p:sp>
      </p:grpSp>
      <p:grpSp>
        <p:nvGrpSpPr>
          <p:cNvPr id="15" name="Group 14">
            <a:extLst>
              <a:ext uri="{FF2B5EF4-FFF2-40B4-BE49-F238E27FC236}">
                <a16:creationId xmlns:a16="http://schemas.microsoft.com/office/drawing/2014/main" id="{D967EA55-0AF3-9145-8596-986D109410CC}"/>
              </a:ext>
            </a:extLst>
          </p:cNvPr>
          <p:cNvGrpSpPr/>
          <p:nvPr/>
        </p:nvGrpSpPr>
        <p:grpSpPr>
          <a:xfrm>
            <a:off x="8920506" y="3726747"/>
            <a:ext cx="2544414" cy="2265998"/>
            <a:chOff x="8920889" y="4278943"/>
            <a:chExt cx="2544775" cy="2266318"/>
          </a:xfrm>
        </p:grpSpPr>
        <p:sp>
          <p:nvSpPr>
            <p:cNvPr id="16" name="Rectangle 15">
              <a:extLst>
                <a:ext uri="{FF2B5EF4-FFF2-40B4-BE49-F238E27FC236}">
                  <a16:creationId xmlns:a16="http://schemas.microsoft.com/office/drawing/2014/main" id="{87DEC6C5-36B8-C447-AB68-0FE2D541A968}"/>
                </a:ext>
              </a:extLst>
            </p:cNvPr>
            <p:cNvSpPr/>
            <p:nvPr/>
          </p:nvSpPr>
          <p:spPr>
            <a:xfrm>
              <a:off x="8920889" y="4278943"/>
              <a:ext cx="2544775" cy="496253"/>
            </a:xfrm>
            <a:prstGeom prst="rect">
              <a:avLst/>
            </a:prstGeom>
          </p:spPr>
          <p:txBody>
            <a:bodyPr wrap="square" lIns="0" tIns="0" rIns="0" bIns="0" anchor="t" anchorCtr="0">
              <a:noAutofit/>
            </a:bodyPr>
            <a:lstStyle/>
            <a:p>
              <a:pPr algn="ctr" defTabSz="932239">
                <a:defRPr/>
              </a:pPr>
              <a:r>
                <a:rPr lang="en-US" sz="1800" dirty="0">
                  <a:latin typeface="Segoe UI Semibold"/>
                  <a:cs typeface="Segoe UI Semilight" panose="020B0402040204020203" pitchFamily="34" charset="0"/>
                </a:rPr>
                <a:t>Specialized </a:t>
              </a:r>
            </a:p>
            <a:p>
              <a:pPr algn="ctr" defTabSz="932239">
                <a:defRPr/>
              </a:pPr>
              <a:r>
                <a:rPr lang="en-US" sz="1800" dirty="0">
                  <a:latin typeface="Segoe UI Semibold"/>
                  <a:cs typeface="Segoe UI Semilight" panose="020B0402040204020203" pitchFamily="34" charset="0"/>
                </a:rPr>
                <a:t>workloads</a:t>
              </a:r>
            </a:p>
          </p:txBody>
        </p:sp>
        <p:sp>
          <p:nvSpPr>
            <p:cNvPr id="17" name="Rectangle 16">
              <a:extLst>
                <a:ext uri="{FF2B5EF4-FFF2-40B4-BE49-F238E27FC236}">
                  <a16:creationId xmlns:a16="http://schemas.microsoft.com/office/drawing/2014/main" id="{75803695-40E5-3F40-85DC-4E40EDF1F2F5}"/>
                </a:ext>
              </a:extLst>
            </p:cNvPr>
            <p:cNvSpPr/>
            <p:nvPr/>
          </p:nvSpPr>
          <p:spPr>
            <a:xfrm>
              <a:off x="8920889" y="4821397"/>
              <a:ext cx="2544775" cy="1723864"/>
            </a:xfrm>
            <a:prstGeom prst="rect">
              <a:avLst/>
            </a:prstGeom>
          </p:spPr>
          <p:txBody>
            <a:bodyPr wrap="square" lIns="0" tIns="182854" rIns="0" bIns="0" anchor="t" anchorCtr="0">
              <a:noAutofit/>
            </a:bodyPr>
            <a:lstStyle/>
            <a:p>
              <a:pPr algn="ctr" defTabSz="932239">
                <a:spcBef>
                  <a:spcPts val="1199"/>
                </a:spcBef>
                <a:defRPr/>
              </a:pPr>
              <a:r>
                <a:rPr lang="en-US" sz="1200" dirty="0">
                  <a:latin typeface="Segoe UI"/>
                  <a:cs typeface="Segoe UI Semilight" panose="020B0402040204020203" pitchFamily="34" charset="0"/>
                </a:rPr>
                <a:t>Design and engineering</a:t>
              </a:r>
            </a:p>
            <a:p>
              <a:pPr algn="ctr" defTabSz="932239">
                <a:spcBef>
                  <a:spcPts val="1199"/>
                </a:spcBef>
                <a:defRPr/>
              </a:pPr>
              <a:r>
                <a:rPr lang="en-US" sz="1200" dirty="0">
                  <a:latin typeface="Segoe UI"/>
                  <a:cs typeface="Segoe UI Semilight" panose="020B0402040204020203" pitchFamily="34" charset="0"/>
                </a:rPr>
                <a:t>Legacy apps</a:t>
              </a:r>
            </a:p>
            <a:p>
              <a:pPr algn="ctr" defTabSz="932239">
                <a:spcBef>
                  <a:spcPts val="1199"/>
                </a:spcBef>
                <a:defRPr/>
              </a:pPr>
              <a:r>
                <a:rPr lang="en-US" sz="1200" dirty="0">
                  <a:latin typeface="Segoe UI"/>
                  <a:cs typeface="Segoe UI Semilight" panose="020B0402040204020203" pitchFamily="34" charset="0"/>
                </a:rPr>
                <a:t>Software dev test</a:t>
              </a:r>
            </a:p>
          </p:txBody>
        </p:sp>
      </p:grpSp>
      <p:sp>
        <p:nvSpPr>
          <p:cNvPr id="18" name="Rectangle 17">
            <a:extLst>
              <a:ext uri="{FF2B5EF4-FFF2-40B4-BE49-F238E27FC236}">
                <a16:creationId xmlns:a16="http://schemas.microsoft.com/office/drawing/2014/main" id="{9C050AB9-6C35-5F45-8878-63C7E552E6D2}"/>
              </a:ext>
            </a:extLst>
          </p:cNvPr>
          <p:cNvSpPr/>
          <p:nvPr/>
        </p:nvSpPr>
        <p:spPr>
          <a:xfrm>
            <a:off x="2302381" y="5663728"/>
            <a:ext cx="7935876" cy="1723621"/>
          </a:xfrm>
          <a:prstGeom prst="rect">
            <a:avLst/>
          </a:prstGeom>
        </p:spPr>
        <p:txBody>
          <a:bodyPr wrap="square" lIns="0" tIns="182854" rIns="0" bIns="0" anchor="t" anchorCtr="0">
            <a:noAutofit/>
          </a:bodyPr>
          <a:lstStyle/>
          <a:p>
            <a:pPr algn="ctr" defTabSz="932239">
              <a:spcBef>
                <a:spcPts val="1199"/>
              </a:spcBef>
              <a:defRPr/>
            </a:pPr>
            <a:r>
              <a:rPr lang="en-US" sz="2800" b="1" dirty="0">
                <a:solidFill>
                  <a:srgbClr val="C00000"/>
                </a:solidFill>
                <a:latin typeface="Segoe UI"/>
                <a:cs typeface="Segoe UI Semilight" panose="020B0402040204020203" pitchFamily="34" charset="0"/>
              </a:rPr>
              <a:t>NOT GENERAL PURPOSE!!</a:t>
            </a:r>
          </a:p>
        </p:txBody>
      </p:sp>
      <p:sp>
        <p:nvSpPr>
          <p:cNvPr id="19" name="Rectangle 18">
            <a:extLst>
              <a:ext uri="{FF2B5EF4-FFF2-40B4-BE49-F238E27FC236}">
                <a16:creationId xmlns:a16="http://schemas.microsoft.com/office/drawing/2014/main" id="{30F47E25-AE67-DF49-9EA6-AC13CC859999}"/>
              </a:ext>
            </a:extLst>
          </p:cNvPr>
          <p:cNvSpPr/>
          <p:nvPr/>
        </p:nvSpPr>
        <p:spPr>
          <a:xfrm>
            <a:off x="248995" y="0"/>
            <a:ext cx="12042648" cy="646331"/>
          </a:xfrm>
          <a:prstGeom prst="rect">
            <a:avLst/>
          </a:prstGeom>
        </p:spPr>
        <p:txBody>
          <a:bodyPr wrap="square">
            <a:spAutoFit/>
          </a:bodyPr>
          <a:lstStyle/>
          <a:p>
            <a:pPr algn="ctr"/>
            <a:r>
              <a:rPr lang="en-GB" b="0" i="0" dirty="0">
                <a:effectLst/>
                <a:latin typeface="Helvetica Neue" panose="02000503000000020004" pitchFamily="2" charset="0"/>
              </a:rPr>
              <a:t>Microsoft WVD is not an innovation by itself, as many vendors (including Citrix) are already delivering the same thing. The real change is that It’s the first solution that allows multi-session with Windows 10.</a:t>
            </a:r>
            <a:endParaRPr lang="en-US" dirty="0"/>
          </a:p>
        </p:txBody>
      </p:sp>
    </p:spTree>
    <p:extLst>
      <p:ext uri="{BB962C8B-B14F-4D97-AF65-F5344CB8AC3E}">
        <p14:creationId xmlns:p14="http://schemas.microsoft.com/office/powerpoint/2010/main" val="216582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2" presetClass="entr" presetSubtype="4" decel="10000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ppt_x"/>
                                          </p:val>
                                        </p:tav>
                                        <p:tav tm="100000">
                                          <p:val>
                                            <p:strVal val="#ppt_x"/>
                                          </p:val>
                                        </p:tav>
                                      </p:tavLst>
                                    </p:anim>
                                    <p:anim calcmode="lin" valueType="num">
                                      <p:cBhvr additive="base">
                                        <p:cTn id="20" dur="75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750" fill="hold"/>
                                        <p:tgtEl>
                                          <p:spTgt spid="9"/>
                                        </p:tgtEl>
                                        <p:attrNameLst>
                                          <p:attrName>ppt_x</p:attrName>
                                        </p:attrNameLst>
                                      </p:cBhvr>
                                      <p:tavLst>
                                        <p:tav tm="0">
                                          <p:val>
                                            <p:strVal val="#ppt_x"/>
                                          </p:val>
                                        </p:tav>
                                        <p:tav tm="100000">
                                          <p:val>
                                            <p:strVal val="#ppt_x"/>
                                          </p:val>
                                        </p:tav>
                                      </p:tavLst>
                                    </p:anim>
                                    <p:anim calcmode="lin" valueType="num">
                                      <p:cBhvr additive="base">
                                        <p:cTn id="24" dur="75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ppt_x"/>
                                          </p:val>
                                        </p:tav>
                                        <p:tav tm="100000">
                                          <p:val>
                                            <p:strVal val="#ppt_x"/>
                                          </p:val>
                                        </p:tav>
                                      </p:tavLst>
                                    </p:anim>
                                    <p:anim calcmode="lin" valueType="num">
                                      <p:cBhvr additive="base">
                                        <p:cTn id="28" dur="75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75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ppt_x"/>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D8B58C-7A31-4295-B274-BF2ACBE2864E}"/>
              </a:ext>
            </a:extLst>
          </p:cNvPr>
          <p:cNvGrpSpPr/>
          <p:nvPr/>
        </p:nvGrpSpPr>
        <p:grpSpPr>
          <a:xfrm>
            <a:off x="696887" y="1080787"/>
            <a:ext cx="4426995" cy="4696427"/>
            <a:chOff x="888624" y="1656686"/>
            <a:chExt cx="4427623" cy="4697093"/>
          </a:xfrm>
        </p:grpSpPr>
        <p:sp>
          <p:nvSpPr>
            <p:cNvPr id="31" name="Oval 30">
              <a:extLst>
                <a:ext uri="{FF2B5EF4-FFF2-40B4-BE49-F238E27FC236}">
                  <a16:creationId xmlns:a16="http://schemas.microsoft.com/office/drawing/2014/main" id="{0CDEF004-E4DF-4215-8A91-8F3E51421BE5}"/>
                </a:ext>
              </a:extLst>
            </p:cNvPr>
            <p:cNvSpPr/>
            <p:nvPr/>
          </p:nvSpPr>
          <p:spPr bwMode="auto">
            <a:xfrm>
              <a:off x="915222" y="3358391"/>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chemeClr val="tx1"/>
                  </a:solidFill>
                  <a:latin typeface="Segoe UI Semibold"/>
                  <a:ea typeface="Segoe UI" pitchFamily="34" charset="0"/>
                  <a:cs typeface="Segoe UI" pitchFamily="34" charset="0"/>
                </a:rPr>
                <a:t>+</a:t>
              </a:r>
            </a:p>
          </p:txBody>
        </p:sp>
        <p:sp>
          <p:nvSpPr>
            <p:cNvPr id="32" name="Oval 31">
              <a:extLst>
                <a:ext uri="{FF2B5EF4-FFF2-40B4-BE49-F238E27FC236}">
                  <a16:creationId xmlns:a16="http://schemas.microsoft.com/office/drawing/2014/main" id="{57CD56DC-315B-45B6-8E09-16999487C92A}"/>
                </a:ext>
              </a:extLst>
            </p:cNvPr>
            <p:cNvSpPr/>
            <p:nvPr/>
          </p:nvSpPr>
          <p:spPr bwMode="auto">
            <a:xfrm>
              <a:off x="888624" y="5108992"/>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chemeClr val="tx1"/>
                  </a:solidFill>
                  <a:latin typeface="Segoe UI Semibold"/>
                  <a:ea typeface="Segoe UI" pitchFamily="34" charset="0"/>
                  <a:cs typeface="Segoe UI" pitchFamily="34" charset="0"/>
                </a:rPr>
                <a:t>+</a:t>
              </a:r>
            </a:p>
          </p:txBody>
        </p:sp>
        <p:sp>
          <p:nvSpPr>
            <p:cNvPr id="34" name="Oval 33">
              <a:extLst>
                <a:ext uri="{FF2B5EF4-FFF2-40B4-BE49-F238E27FC236}">
                  <a16:creationId xmlns:a16="http://schemas.microsoft.com/office/drawing/2014/main" id="{832A1C40-81A9-4334-A4FB-9924661D94E9}"/>
                </a:ext>
              </a:extLst>
            </p:cNvPr>
            <p:cNvSpPr/>
            <p:nvPr/>
          </p:nvSpPr>
          <p:spPr bwMode="auto">
            <a:xfrm>
              <a:off x="915222" y="4226226"/>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chemeClr val="tx1"/>
                  </a:solidFill>
                  <a:latin typeface="Segoe UI Semibold"/>
                  <a:ea typeface="Segoe UI" pitchFamily="34" charset="0"/>
                  <a:cs typeface="Segoe UI" pitchFamily="34" charset="0"/>
                </a:rPr>
                <a:t>+</a:t>
              </a:r>
            </a:p>
          </p:txBody>
        </p:sp>
        <p:sp>
          <p:nvSpPr>
            <p:cNvPr id="42" name="Text Placeholder 2">
              <a:extLst>
                <a:ext uri="{FF2B5EF4-FFF2-40B4-BE49-F238E27FC236}">
                  <a16:creationId xmlns:a16="http://schemas.microsoft.com/office/drawing/2014/main" id="{135E9C46-A556-4B3F-B295-27B27E4B7A30}"/>
                </a:ext>
              </a:extLst>
            </p:cNvPr>
            <p:cNvSpPr txBox="1">
              <a:spLocks/>
            </p:cNvSpPr>
            <p:nvPr/>
          </p:nvSpPr>
          <p:spPr>
            <a:xfrm>
              <a:off x="888624" y="2368572"/>
              <a:ext cx="4395825" cy="516112"/>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lnSpc>
                  <a:spcPct val="95000"/>
                </a:lnSpc>
                <a:defRPr/>
              </a:pPr>
              <a:r>
                <a:rPr lang="en-US" sz="1765" strike="sngStrike" dirty="0">
                  <a:solidFill>
                    <a:schemeClr val="tx1"/>
                  </a:solidFill>
                  <a:latin typeface="Segoe UI"/>
                </a:rPr>
                <a:t>The best </a:t>
              </a:r>
              <a:r>
                <a:rPr lang="en-US" sz="1765" dirty="0">
                  <a:solidFill>
                    <a:schemeClr val="tx1"/>
                  </a:solidFill>
                  <a:latin typeface="Segoe UI"/>
                </a:rPr>
                <a:t>virtual desktop experience, delivered on Azure</a:t>
              </a:r>
            </a:p>
          </p:txBody>
        </p:sp>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432849" y="4207347"/>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defRPr/>
              </a:pPr>
              <a:r>
                <a:rPr lang="en-US" sz="1961" dirty="0">
                  <a:solidFill>
                    <a:schemeClr val="tx1"/>
                  </a:solidFill>
                  <a:latin typeface="Segoe UI Semibold"/>
                </a:rPr>
                <a:t>Enable optimizations for </a:t>
              </a:r>
            </a:p>
            <a:p>
              <a:pPr defTabSz="914016">
                <a:defRPr/>
              </a:pPr>
              <a:r>
                <a:rPr lang="en-US" sz="1961" dirty="0">
                  <a:solidFill>
                    <a:schemeClr val="tx1"/>
                  </a:solidFill>
                  <a:latin typeface="Segoe UI Semibold"/>
                </a:rPr>
                <a:t>Office 365 </a:t>
              </a:r>
              <a:r>
                <a:rPr lang="en-US" sz="1961" dirty="0" err="1">
                  <a:solidFill>
                    <a:schemeClr val="tx1"/>
                  </a:solidFill>
                  <a:latin typeface="Segoe UI Semibold"/>
                </a:rPr>
                <a:t>ProPlus</a:t>
              </a:r>
              <a:endParaRPr lang="en-US" sz="1961" dirty="0">
                <a:solidFill>
                  <a:schemeClr val="tx1"/>
                </a:solidFill>
                <a:latin typeface="Segoe UI Semibold"/>
              </a:endParaRP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432849" y="5090113"/>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defRPr/>
              </a:pPr>
              <a:r>
                <a:rPr lang="en-US" sz="1961" dirty="0">
                  <a:solidFill>
                    <a:schemeClr val="tx1"/>
                  </a:solidFill>
                  <a:latin typeface="Segoe UI Semibold"/>
                </a:rPr>
                <a:t>Migrate Windows Server (RDS) </a:t>
              </a:r>
            </a:p>
            <a:p>
              <a:pPr defTabSz="914016">
                <a:defRPr/>
              </a:pPr>
              <a:r>
                <a:rPr lang="en-US" sz="1961" dirty="0">
                  <a:solidFill>
                    <a:schemeClr val="tx1"/>
                  </a:solidFill>
                  <a:latin typeface="Segoe UI Semibold"/>
                </a:rPr>
                <a:t>desktops and apps</a:t>
              </a: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432849" y="3339512"/>
              <a:ext cx="3503535"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10">
                <a:lnSpc>
                  <a:spcPct val="90000"/>
                </a:lnSpc>
                <a:spcBef>
                  <a:spcPts val="0"/>
                </a:spcBef>
                <a:defRPr/>
              </a:pPr>
              <a:r>
                <a:rPr lang="en-US" dirty="0">
                  <a:solidFill>
                    <a:schemeClr val="tx1"/>
                  </a:solidFill>
                  <a:latin typeface="Segoe UI Semibold"/>
                </a:rPr>
                <a:t>Deliver the only multi-session</a:t>
              </a:r>
            </a:p>
            <a:p>
              <a:pPr defTabSz="896010">
                <a:lnSpc>
                  <a:spcPct val="90000"/>
                </a:lnSpc>
                <a:spcBef>
                  <a:spcPts val="0"/>
                </a:spcBef>
                <a:defRPr/>
              </a:pPr>
              <a:r>
                <a:rPr lang="en-US" dirty="0">
                  <a:solidFill>
                    <a:schemeClr val="tx1"/>
                  </a:solidFill>
                  <a:latin typeface="Segoe UI Semibold"/>
                </a:rPr>
                <a:t>Windows 10 experience</a:t>
              </a:r>
            </a:p>
          </p:txBody>
        </p:sp>
        <p:sp>
          <p:nvSpPr>
            <p:cNvPr id="49" name="Title 1">
              <a:extLst>
                <a:ext uri="{FF2B5EF4-FFF2-40B4-BE49-F238E27FC236}">
                  <a16:creationId xmlns:a16="http://schemas.microsoft.com/office/drawing/2014/main" id="{CBEE54C4-02FD-4525-8F6E-942D649C655F}"/>
                </a:ext>
              </a:extLst>
            </p:cNvPr>
            <p:cNvSpPr txBox="1">
              <a:spLocks/>
            </p:cNvSpPr>
            <p:nvPr/>
          </p:nvSpPr>
          <p:spPr>
            <a:xfrm>
              <a:off x="888625" y="1656686"/>
              <a:ext cx="4427622" cy="758022"/>
            </a:xfrm>
            <a:prstGeom prst="rect">
              <a:avLst/>
            </a:prstGeom>
          </p:spPr>
          <p:txBody>
            <a:bodyPr vert="horz" wrap="square" lIns="0" tIns="1645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defTabSz="914192">
                <a:defRPr/>
              </a:pPr>
              <a:r>
                <a:rPr lang="en-US" sz="3136" dirty="0">
                  <a:solidFill>
                    <a:schemeClr val="tx1"/>
                  </a:solidFill>
                  <a:latin typeface="Segoe UI Semibold"/>
                </a:rPr>
                <a:t>Windows Virtual Desktop</a:t>
              </a:r>
            </a:p>
          </p:txBody>
        </p:sp>
        <p:sp>
          <p:nvSpPr>
            <p:cNvPr id="17" name="Oval 16">
              <a:extLst>
                <a:ext uri="{FF2B5EF4-FFF2-40B4-BE49-F238E27FC236}">
                  <a16:creationId xmlns:a16="http://schemas.microsoft.com/office/drawing/2014/main" id="{EBCF793F-DDA1-4C2A-B65C-BEB834C113C9}"/>
                </a:ext>
              </a:extLst>
            </p:cNvPr>
            <p:cNvSpPr/>
            <p:nvPr/>
          </p:nvSpPr>
          <p:spPr bwMode="auto">
            <a:xfrm>
              <a:off x="888624" y="6010637"/>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chemeClr val="tx1"/>
                  </a:solidFill>
                  <a:latin typeface="Segoe UI Semibold"/>
                  <a:ea typeface="Segoe UI" pitchFamily="34" charset="0"/>
                  <a:cs typeface="Segoe UI" pitchFamily="34" charset="0"/>
                </a:rPr>
                <a:t>+</a:t>
              </a: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432849" y="599175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defRPr/>
              </a:pPr>
              <a:r>
                <a:rPr lang="en-US" sz="1961" dirty="0">
                  <a:solidFill>
                    <a:schemeClr val="tx1"/>
                  </a:solidFill>
                  <a:latin typeface="Segoe UI Semibold"/>
                </a:rPr>
                <a:t>Deploy and scale in </a:t>
              </a:r>
              <a:r>
                <a:rPr lang="en-US" sz="1961" strike="sngStrike" dirty="0">
                  <a:solidFill>
                    <a:schemeClr val="tx1"/>
                  </a:solidFill>
                  <a:latin typeface="Segoe UI Semibold"/>
                </a:rPr>
                <a:t>minutes</a:t>
              </a:r>
            </a:p>
          </p:txBody>
        </p:sp>
      </p:grpSp>
      <p:grpSp>
        <p:nvGrpSpPr>
          <p:cNvPr id="3" name="Group 2">
            <a:extLst>
              <a:ext uri="{FF2B5EF4-FFF2-40B4-BE49-F238E27FC236}">
                <a16:creationId xmlns:a16="http://schemas.microsoft.com/office/drawing/2014/main" id="{2A930D2E-DFC1-41EB-89C8-0CAB3FEF803B}"/>
              </a:ext>
            </a:extLst>
          </p:cNvPr>
          <p:cNvGrpSpPr/>
          <p:nvPr/>
        </p:nvGrpSpPr>
        <p:grpSpPr>
          <a:xfrm>
            <a:off x="5876703" y="1045276"/>
            <a:ext cx="5920195" cy="4884056"/>
            <a:chOff x="5994542" y="1315939"/>
            <a:chExt cx="6038907" cy="4981991"/>
          </a:xfrm>
        </p:grpSpPr>
        <p:cxnSp>
          <p:nvCxnSpPr>
            <p:cNvPr id="20" name="Straight Connector 19">
              <a:extLst>
                <a:ext uri="{FF2B5EF4-FFF2-40B4-BE49-F238E27FC236}">
                  <a16:creationId xmlns:a16="http://schemas.microsoft.com/office/drawing/2014/main" id="{D436657E-0621-422D-AD30-24302ED83E56}"/>
                </a:ext>
              </a:extLst>
            </p:cNvPr>
            <p:cNvCxnSpPr/>
            <p:nvPr/>
          </p:nvCxnSpPr>
          <p:spPr>
            <a:xfrm>
              <a:off x="7157500" y="4478763"/>
              <a:ext cx="2" cy="865405"/>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9013993" y="4478763"/>
              <a:ext cx="2" cy="865405"/>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870486" y="4478763"/>
              <a:ext cx="2" cy="865405"/>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42" y="1315939"/>
              <a:ext cx="6038907" cy="331776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defTabSz="895831">
                <a:defRPr/>
              </a:pPr>
              <a:endParaRPr lang="en-US" sz="1765">
                <a:solidFill>
                  <a:srgbClr val="FFFFFF"/>
                </a:solidFill>
                <a:latin typeface="Segoe UI Semilight"/>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48964" y="2556054"/>
              <a:ext cx="1876422" cy="1124082"/>
              <a:chOff x="7955585" y="1981200"/>
              <a:chExt cx="2866893" cy="1752601"/>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55384"/>
                <a:ext cx="2866893" cy="1635985"/>
              </a:xfrm>
              <a:prstGeom prst="rect">
                <a:avLst/>
              </a:prstGeom>
              <a:noFill/>
            </p:spPr>
            <p:txBody>
              <a:bodyPr wrap="square" lIns="182828" tIns="146263" rIns="182828" bIns="146263" rtlCol="0" anchor="ctr">
                <a:spAutoFit/>
              </a:bodyPr>
              <a:lstStyle/>
              <a:p>
                <a:pPr algn="ctr" defTabSz="914049">
                  <a:lnSpc>
                    <a:spcPct val="90000"/>
                  </a:lnSpc>
                  <a:defRPr/>
                </a:pPr>
                <a:r>
                  <a:rPr lang="en-US" sz="1765" spc="-100" dirty="0">
                    <a:solidFill>
                      <a:srgbClr val="FFFFFF"/>
                    </a:solidFill>
                    <a:latin typeface="Segoe UI Semibold"/>
                  </a:rPr>
                  <a:t>Windows 10</a:t>
                </a:r>
              </a:p>
              <a:p>
                <a:pPr algn="ctr" defTabSz="914049">
                  <a:lnSpc>
                    <a:spcPct val="90000"/>
                  </a:lnSpc>
                  <a:defRPr/>
                </a:pPr>
                <a:r>
                  <a:rPr lang="en-US" sz="1765" spc="-100" dirty="0">
                    <a:solidFill>
                      <a:srgbClr val="FFFFFF"/>
                    </a:solidFill>
                    <a:latin typeface="Segoe UI Semibold"/>
                  </a:rPr>
                  <a:t>+</a:t>
                </a:r>
              </a:p>
              <a:p>
                <a:pPr algn="ctr" defTabSz="914049">
                  <a:lnSpc>
                    <a:spcPct val="90000"/>
                  </a:lnSpc>
                  <a:defRPr/>
                </a:pPr>
                <a:r>
                  <a:rPr lang="en-US" sz="1765" spc="-100" dirty="0">
                    <a:solidFill>
                      <a:srgbClr val="FFFFFF"/>
                    </a:solidFill>
                    <a:latin typeface="Segoe UI Semibold"/>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19237" y="4002684"/>
              <a:ext cx="1979156" cy="255321"/>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80623" y="5344169"/>
              <a:ext cx="953761" cy="953761"/>
            </a:xfrm>
            <a:prstGeom prst="ellipse">
              <a:avLst/>
            </a:prstGeom>
            <a:solidFill>
              <a:schemeClr val="bg1"/>
            </a:solidFill>
            <a:ln w="28575">
              <a:solidFill>
                <a:schemeClr val="tx1"/>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defTabSz="895831">
                <a:defRPr/>
              </a:pPr>
              <a:endParaRPr lang="en-US" sz="1765" err="1">
                <a:solidFill>
                  <a:srgbClr val="FFFFFF"/>
                </a:solidFill>
                <a:latin typeface="Segoe UI Semilight"/>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537114" y="5344169"/>
              <a:ext cx="953761" cy="953761"/>
            </a:xfrm>
            <a:prstGeom prst="ellipse">
              <a:avLst/>
            </a:prstGeom>
            <a:solidFill>
              <a:schemeClr val="bg1"/>
            </a:solidFill>
            <a:ln w="28575">
              <a:solidFill>
                <a:schemeClr val="tx1"/>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defTabSz="895831">
                <a:defRPr/>
              </a:pPr>
              <a:endParaRPr lang="en-US" sz="1765" err="1">
                <a:solidFill>
                  <a:srgbClr val="FFFFFF"/>
                </a:solidFill>
                <a:latin typeface="Segoe UI Semilight"/>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393607" y="5344169"/>
              <a:ext cx="953761" cy="953761"/>
            </a:xfrm>
            <a:prstGeom prst="ellipse">
              <a:avLst/>
            </a:prstGeom>
            <a:solidFill>
              <a:schemeClr val="bg1"/>
            </a:solidFill>
            <a:ln w="28575">
              <a:solidFill>
                <a:schemeClr val="tx1"/>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defTabSz="895831">
                <a:defRPr/>
              </a:pPr>
              <a:endParaRPr lang="en-US" sz="1765" err="1">
                <a:solidFill>
                  <a:srgbClr val="FFFFFF"/>
                </a:solidFill>
                <a:latin typeface="Segoe UI Semilight"/>
              </a:endParaRPr>
            </a:p>
          </p:txBody>
        </p:sp>
        <p:sp>
          <p:nvSpPr>
            <p:cNvPr id="33" name="CellPhone_E8EA" title="Icon of a cellphone">
              <a:extLst>
                <a:ext uri="{FF2B5EF4-FFF2-40B4-BE49-F238E27FC236}">
                  <a16:creationId xmlns:a16="http://schemas.microsoft.com/office/drawing/2014/main" id="{F1C5AA06-3725-4A50-8404-2FCDDC9E7530}"/>
                </a:ext>
              </a:extLst>
            </p:cNvPr>
            <p:cNvSpPr>
              <a:spLocks noChangeAspect="1" noEditPoints="1"/>
            </p:cNvSpPr>
            <p:nvPr/>
          </p:nvSpPr>
          <p:spPr bwMode="auto">
            <a:xfrm>
              <a:off x="7038180" y="5607769"/>
              <a:ext cx="238647" cy="39768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algn="ctr" defTabSz="895858" fontAlgn="base">
                <a:defRPr/>
              </a:pPr>
              <a:endParaRPr lang="en-US" sz="882">
                <a:gradFill>
                  <a:gsLst>
                    <a:gs pos="0">
                      <a:srgbClr val="505050"/>
                    </a:gs>
                    <a:gs pos="100000">
                      <a:srgbClr val="505050"/>
                    </a:gs>
                  </a:gsLst>
                </a:gradFill>
                <a:latin typeface="Segoe UI"/>
              </a:endParaRPr>
            </a:p>
          </p:txBody>
        </p:sp>
        <p:sp>
          <p:nvSpPr>
            <p:cNvPr id="38" name="Laptop_E770" title="Icon of a laptop">
              <a:extLst>
                <a:ext uri="{FF2B5EF4-FFF2-40B4-BE49-F238E27FC236}">
                  <a16:creationId xmlns:a16="http://schemas.microsoft.com/office/drawing/2014/main" id="{4BB95827-FBD7-4187-8D05-CE0EF745F3D5}"/>
                </a:ext>
              </a:extLst>
            </p:cNvPr>
            <p:cNvSpPr>
              <a:spLocks noChangeAspect="1" noEditPoints="1"/>
            </p:cNvSpPr>
            <p:nvPr/>
          </p:nvSpPr>
          <p:spPr bwMode="auto">
            <a:xfrm>
              <a:off x="10621937" y="5673746"/>
              <a:ext cx="497101" cy="33170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algn="ctr" defTabSz="895858" fontAlgn="base">
                <a:defRPr/>
              </a:pPr>
              <a:endParaRPr lang="en-US" sz="882">
                <a:gradFill>
                  <a:gsLst>
                    <a:gs pos="0">
                      <a:srgbClr val="505050"/>
                    </a:gs>
                    <a:gs pos="100000">
                      <a:srgbClr val="505050"/>
                    </a:gs>
                  </a:gsLst>
                </a:gradFill>
                <a:latin typeface="Segoe UI"/>
              </a:endParaRPr>
            </a:p>
          </p:txBody>
        </p:sp>
        <p:sp>
          <p:nvSpPr>
            <p:cNvPr id="41" name="Tablet_E70A" title="Icon of a tablet">
              <a:extLst>
                <a:ext uri="{FF2B5EF4-FFF2-40B4-BE49-F238E27FC236}">
                  <a16:creationId xmlns:a16="http://schemas.microsoft.com/office/drawing/2014/main" id="{467EDF9B-A477-48A4-A6B3-8F62BE20757D}"/>
                </a:ext>
              </a:extLst>
            </p:cNvPr>
            <p:cNvSpPr>
              <a:spLocks noChangeAspect="1" noEditPoints="1"/>
            </p:cNvSpPr>
            <p:nvPr/>
          </p:nvSpPr>
          <p:spPr bwMode="auto">
            <a:xfrm>
              <a:off x="8790298" y="5695991"/>
              <a:ext cx="447391" cy="32842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algn="ctr" defTabSz="895858" fontAlgn="base">
                <a:defRPr/>
              </a:pPr>
              <a:endParaRPr lang="en-US" sz="882">
                <a:gradFill>
                  <a:gsLst>
                    <a:gs pos="0">
                      <a:srgbClr val="505050"/>
                    </a:gs>
                    <a:gs pos="100000">
                      <a:srgbClr val="505050"/>
                    </a:gs>
                  </a:gsLst>
                </a:gradFill>
                <a:latin typeface="Segoe UI"/>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9099475" y="2556054"/>
              <a:ext cx="1650828" cy="112408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553497" y="2174991"/>
                <a:ext cx="1830063" cy="1369622"/>
              </a:xfrm>
              <a:prstGeom prst="rect">
                <a:avLst/>
              </a:prstGeom>
              <a:noFill/>
            </p:spPr>
            <p:txBody>
              <a:bodyPr wrap="none" lIns="182828" tIns="146263" rIns="182828" bIns="146263" rtlCol="0" anchor="ctr">
                <a:spAutoFit/>
              </a:bodyPr>
              <a:lstStyle/>
              <a:p>
                <a:pPr algn="ctr" defTabSz="914049">
                  <a:lnSpc>
                    <a:spcPct val="90000"/>
                  </a:lnSpc>
                  <a:spcAft>
                    <a:spcPts val="600"/>
                  </a:spcAft>
                  <a:defRPr/>
                </a:pPr>
                <a:r>
                  <a:rPr lang="en-US" sz="1765" spc="-100" dirty="0">
                    <a:solidFill>
                      <a:srgbClr val="FFFFFF"/>
                    </a:solidFill>
                    <a:latin typeface="Segoe UI Semibold"/>
                  </a:rPr>
                  <a:t>Windows </a:t>
                </a:r>
              </a:p>
              <a:p>
                <a:pPr algn="ctr" defTabSz="914049">
                  <a:lnSpc>
                    <a:spcPct val="90000"/>
                  </a:lnSpc>
                  <a:spcAft>
                    <a:spcPts val="600"/>
                  </a:spcAft>
                  <a:defRPr/>
                </a:pPr>
                <a:r>
                  <a:rPr lang="en-US" sz="1765" spc="-100" dirty="0">
                    <a:solidFill>
                      <a:srgbClr val="FFFFFF"/>
                    </a:solidFill>
                    <a:latin typeface="Segoe UI Semibold"/>
                  </a:rPr>
                  <a:t>Server</a:t>
                </a:r>
              </a:p>
            </p:txBody>
          </p:sp>
        </p:grpSp>
      </p:grpSp>
    </p:spTree>
    <p:extLst>
      <p:ext uri="{BB962C8B-B14F-4D97-AF65-F5344CB8AC3E}">
        <p14:creationId xmlns:p14="http://schemas.microsoft.com/office/powerpoint/2010/main" val="15323241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99562C-27CD-CE48-9F97-E5D8770D919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81900" y="994"/>
            <a:ext cx="5141730" cy="6992541"/>
          </a:xfrm>
          <a:prstGeom prst="rect">
            <a:avLst/>
          </a:prstGeom>
        </p:spPr>
      </p:pic>
      <p:sp>
        <p:nvSpPr>
          <p:cNvPr id="7" name="Title 7">
            <a:extLst>
              <a:ext uri="{FF2B5EF4-FFF2-40B4-BE49-F238E27FC236}">
                <a16:creationId xmlns:a16="http://schemas.microsoft.com/office/drawing/2014/main" id="{04FBFF1C-9EA8-B049-B05B-DB30B58EF60A}"/>
              </a:ext>
            </a:extLst>
          </p:cNvPr>
          <p:cNvSpPr txBox="1">
            <a:spLocks/>
          </p:cNvSpPr>
          <p:nvPr/>
        </p:nvSpPr>
        <p:spPr>
          <a:xfrm>
            <a:off x="438812" y="446681"/>
            <a:ext cx="6501483" cy="756969"/>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Deliver the only multi-session </a:t>
            </a:r>
            <a:br>
              <a:rPr lang="en-US" dirty="0">
                <a:solidFill>
                  <a:schemeClr val="tx1"/>
                </a:solidFill>
              </a:rPr>
            </a:br>
            <a:r>
              <a:rPr lang="en-US" dirty="0">
                <a:solidFill>
                  <a:schemeClr val="tx1"/>
                </a:solidFill>
              </a:rPr>
              <a:t>Windows 10 experience</a:t>
            </a:r>
            <a:endParaRPr lang="en-US" sz="1632" dirty="0">
              <a:solidFill>
                <a:schemeClr val="tx1"/>
              </a:solidFill>
              <a:latin typeface="+mn-lt"/>
            </a:endParaRPr>
          </a:p>
        </p:txBody>
      </p:sp>
      <p:sp>
        <p:nvSpPr>
          <p:cNvPr id="8" name="Text Placeholder 3">
            <a:extLst>
              <a:ext uri="{FF2B5EF4-FFF2-40B4-BE49-F238E27FC236}">
                <a16:creationId xmlns:a16="http://schemas.microsoft.com/office/drawing/2014/main" id="{F435A487-7623-044F-B877-59DE5B33E10E}"/>
              </a:ext>
            </a:extLst>
          </p:cNvPr>
          <p:cNvSpPr txBox="1">
            <a:spLocks/>
          </p:cNvSpPr>
          <p:nvPr/>
        </p:nvSpPr>
        <p:spPr>
          <a:xfrm>
            <a:off x="438812" y="2963772"/>
            <a:ext cx="6244599" cy="1446550"/>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114" fontAlgn="base">
              <a:spcBef>
                <a:spcPts val="0"/>
              </a:spcBef>
              <a:spcAft>
                <a:spcPts val="2400"/>
              </a:spcAft>
              <a:buSzTx/>
              <a:defRPr/>
            </a:pPr>
            <a:r>
              <a:rPr lang="en-US" sz="1800" dirty="0">
                <a:solidFill>
                  <a:schemeClr val="tx1"/>
                </a:solidFill>
                <a:latin typeface="+mj-lt"/>
                <a:ea typeface="Segoe UI" panose="020B0502040204020203" pitchFamily="34" charset="0"/>
                <a:cs typeface="Segoe UI" panose="020B0502040204020203" pitchFamily="34" charset="0"/>
              </a:rPr>
              <a:t>Multi-session and single-session Windows 10</a:t>
            </a:r>
          </a:p>
          <a:p>
            <a:pPr defTabSz="932114" fontAlgn="base">
              <a:spcBef>
                <a:spcPts val="0"/>
              </a:spcBef>
              <a:spcAft>
                <a:spcPts val="2400"/>
              </a:spcAft>
              <a:buSzTx/>
              <a:defRPr/>
            </a:pPr>
            <a:r>
              <a:rPr lang="en-US" sz="1800" dirty="0">
                <a:solidFill>
                  <a:schemeClr val="tx1"/>
                </a:solidFill>
                <a:latin typeface="+mj-lt"/>
                <a:ea typeface="Segoe UI" panose="020B0502040204020203" pitchFamily="34" charset="0"/>
                <a:cs typeface="Segoe UI" panose="020B0502040204020203" pitchFamily="34" charset="0"/>
              </a:rPr>
              <a:t>Store and legacy app remoting</a:t>
            </a:r>
          </a:p>
          <a:p>
            <a:pPr defTabSz="932114" fontAlgn="base">
              <a:spcBef>
                <a:spcPts val="0"/>
              </a:spcBef>
              <a:spcAft>
                <a:spcPts val="2400"/>
              </a:spcAft>
              <a:buSzTx/>
              <a:defRPr/>
            </a:pPr>
            <a:r>
              <a:rPr lang="en-US" sz="1800" dirty="0">
                <a:solidFill>
                  <a:schemeClr val="tx1"/>
                </a:solidFill>
                <a:latin typeface="+mj-lt"/>
                <a:ea typeface="Segoe UI" panose="020B0502040204020203" pitchFamily="34" charset="0"/>
                <a:cs typeface="Segoe UI" panose="020B0502040204020203" pitchFamily="34" charset="0"/>
              </a:rPr>
              <a:t>Free Windows 7 Extended Security Updates</a:t>
            </a:r>
          </a:p>
        </p:txBody>
      </p:sp>
    </p:spTree>
    <p:extLst>
      <p:ext uri="{BB962C8B-B14F-4D97-AF65-F5344CB8AC3E}">
        <p14:creationId xmlns:p14="http://schemas.microsoft.com/office/powerpoint/2010/main" val="1457034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using a computer&#10;&#10;Description generated with very high confidence">
            <a:extLst>
              <a:ext uri="{FF2B5EF4-FFF2-40B4-BE49-F238E27FC236}">
                <a16:creationId xmlns:a16="http://schemas.microsoft.com/office/drawing/2014/main" id="{79E20F0F-112E-4E41-96D3-DF0650B0F2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81900" y="991"/>
            <a:ext cx="4852811" cy="6992542"/>
          </a:xfrm>
          <a:prstGeom prst="rect">
            <a:avLst/>
          </a:prstGeom>
        </p:spPr>
      </p:pic>
      <p:sp>
        <p:nvSpPr>
          <p:cNvPr id="3" name="Title 3">
            <a:extLst>
              <a:ext uri="{FF2B5EF4-FFF2-40B4-BE49-F238E27FC236}">
                <a16:creationId xmlns:a16="http://schemas.microsoft.com/office/drawing/2014/main" id="{271BAA07-D7CE-E146-8E32-2242EBCA011E}"/>
              </a:ext>
            </a:extLst>
          </p:cNvPr>
          <p:cNvSpPr txBox="1">
            <a:spLocks/>
          </p:cNvSpPr>
          <p:nvPr/>
        </p:nvSpPr>
        <p:spPr>
          <a:xfrm>
            <a:off x="434975" y="449264"/>
            <a:ext cx="7146925" cy="754061"/>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Enable optimizations for </a:t>
            </a:r>
            <a:br>
              <a:rPr lang="en-US" dirty="0">
                <a:solidFill>
                  <a:schemeClr val="tx1"/>
                </a:solidFill>
              </a:rPr>
            </a:br>
            <a:r>
              <a:rPr lang="en-US" dirty="0">
                <a:solidFill>
                  <a:schemeClr val="tx1"/>
                </a:solidFill>
              </a:rPr>
              <a:t>Office 365 ProPlus</a:t>
            </a:r>
            <a:br>
              <a:rPr lang="en-US" dirty="0">
                <a:solidFill>
                  <a:schemeClr val="tx1"/>
                </a:solidFill>
              </a:rPr>
            </a:br>
            <a:endParaRPr lang="en-US" dirty="0">
              <a:solidFill>
                <a:schemeClr val="tx1"/>
              </a:solidFill>
            </a:endParaRPr>
          </a:p>
        </p:txBody>
      </p:sp>
      <p:sp>
        <p:nvSpPr>
          <p:cNvPr id="4" name="Text Placeholder 3">
            <a:extLst>
              <a:ext uri="{FF2B5EF4-FFF2-40B4-BE49-F238E27FC236}">
                <a16:creationId xmlns:a16="http://schemas.microsoft.com/office/drawing/2014/main" id="{C44B5575-0489-6A49-85C0-A9891AD7530E}"/>
              </a:ext>
            </a:extLst>
          </p:cNvPr>
          <p:cNvSpPr txBox="1">
            <a:spLocks/>
          </p:cNvSpPr>
          <p:nvPr/>
        </p:nvSpPr>
        <p:spPr>
          <a:xfrm>
            <a:off x="438814" y="3482148"/>
            <a:ext cx="5893724" cy="227754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114" fontAlgn="base">
              <a:spcBef>
                <a:spcPts val="0"/>
              </a:spcBef>
              <a:spcAft>
                <a:spcPts val="2400"/>
              </a:spcAft>
              <a:buSzTx/>
              <a:defRPr/>
            </a:pPr>
            <a:r>
              <a:rPr lang="en-US" sz="1800" dirty="0">
                <a:solidFill>
                  <a:schemeClr val="tx1"/>
                </a:solidFill>
                <a:latin typeface="+mj-lt"/>
                <a:cs typeface="Segoe UI" panose="020B0502040204020203" pitchFamily="34" charset="0"/>
              </a:rPr>
              <a:t>Office 365 containers make Office more performant in a multi-session environment including Outlook and OneDrive for Business support</a:t>
            </a:r>
          </a:p>
          <a:p>
            <a:pPr defTabSz="932114" fontAlgn="base">
              <a:spcBef>
                <a:spcPts val="0"/>
              </a:spcBef>
              <a:spcAft>
                <a:spcPts val="2400"/>
              </a:spcAft>
              <a:buSzTx/>
              <a:defRPr/>
            </a:pPr>
            <a:r>
              <a:rPr lang="en-US" sz="1800" dirty="0">
                <a:solidFill>
                  <a:schemeClr val="tx1"/>
                </a:solidFill>
                <a:latin typeface="+mj-lt"/>
                <a:cs typeface="Segoe UI" panose="020B0502040204020203" pitchFamily="34" charset="0"/>
              </a:rPr>
              <a:t>Profile containers enable faster and more performant experience in non-persistent environments</a:t>
            </a:r>
          </a:p>
          <a:p>
            <a:pPr defTabSz="932114" fontAlgn="base">
              <a:spcBef>
                <a:spcPts val="0"/>
              </a:spcBef>
              <a:spcAft>
                <a:spcPts val="2400"/>
              </a:spcAft>
              <a:buSzTx/>
              <a:defRPr/>
            </a:pPr>
            <a:endParaRPr lang="en-US" sz="1800" dirty="0">
              <a:solidFill>
                <a:schemeClr val="tx1"/>
              </a:solidFill>
              <a:latin typeface="+mj-lt"/>
              <a:cs typeface="Segoe UI" panose="020B0502040204020203" pitchFamily="34" charset="0"/>
            </a:endParaRPr>
          </a:p>
        </p:txBody>
      </p:sp>
      <p:sp>
        <p:nvSpPr>
          <p:cNvPr id="5" name="Text Placeholder 2">
            <a:extLst>
              <a:ext uri="{FF2B5EF4-FFF2-40B4-BE49-F238E27FC236}">
                <a16:creationId xmlns:a16="http://schemas.microsoft.com/office/drawing/2014/main" id="{4B059865-B09C-9041-83A1-CE588A8A712A}"/>
              </a:ext>
            </a:extLst>
          </p:cNvPr>
          <p:cNvSpPr txBox="1">
            <a:spLocks/>
          </p:cNvSpPr>
          <p:nvPr/>
        </p:nvSpPr>
        <p:spPr>
          <a:xfrm>
            <a:off x="438813" y="2045827"/>
            <a:ext cx="5893725" cy="78944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1800" dirty="0">
                <a:solidFill>
                  <a:schemeClr val="tx1"/>
                </a:solidFill>
              </a:rPr>
              <a:t>Deliver the best Office 365 ProPlus experience with </a:t>
            </a:r>
            <a:br>
              <a:rPr lang="en-US" sz="1800" dirty="0">
                <a:solidFill>
                  <a:schemeClr val="tx1"/>
                </a:solidFill>
              </a:rPr>
            </a:br>
            <a:r>
              <a:rPr lang="en-US" sz="1800" dirty="0">
                <a:solidFill>
                  <a:schemeClr val="tx1"/>
                </a:solidFill>
              </a:rPr>
              <a:t>multi-session virtual scenarios to provide the most productive virtualized experience to your users.</a:t>
            </a:r>
          </a:p>
        </p:txBody>
      </p:sp>
    </p:spTree>
    <p:extLst>
      <p:ext uri="{BB962C8B-B14F-4D97-AF65-F5344CB8AC3E}">
        <p14:creationId xmlns:p14="http://schemas.microsoft.com/office/powerpoint/2010/main" val="5905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in a kitchen&#10;&#10;Description automatically generated">
            <a:extLst>
              <a:ext uri="{FF2B5EF4-FFF2-40B4-BE49-F238E27FC236}">
                <a16:creationId xmlns:a16="http://schemas.microsoft.com/office/drawing/2014/main" id="{1895BDD1-378F-B94C-BEE1-942C59D6221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81900" y="0"/>
            <a:ext cx="4852811" cy="6992542"/>
          </a:xfrm>
          <a:prstGeom prst="rect">
            <a:avLst/>
          </a:prstGeom>
        </p:spPr>
      </p:pic>
      <p:sp>
        <p:nvSpPr>
          <p:cNvPr id="3" name="Title 3">
            <a:extLst>
              <a:ext uri="{FF2B5EF4-FFF2-40B4-BE49-F238E27FC236}">
                <a16:creationId xmlns:a16="http://schemas.microsoft.com/office/drawing/2014/main" id="{7703A0EE-CE48-9C46-87F4-1DB297550DC2}"/>
              </a:ext>
            </a:extLst>
          </p:cNvPr>
          <p:cNvSpPr txBox="1">
            <a:spLocks/>
          </p:cNvSpPr>
          <p:nvPr/>
        </p:nvSpPr>
        <p:spPr>
          <a:xfrm>
            <a:off x="434975" y="449264"/>
            <a:ext cx="6925945" cy="754061"/>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Migrate existing Windows Server (RDS)</a:t>
            </a:r>
            <a:br>
              <a:rPr lang="en-US" dirty="0">
                <a:solidFill>
                  <a:schemeClr val="tx1"/>
                </a:solidFill>
              </a:rPr>
            </a:br>
            <a:r>
              <a:rPr lang="en-US" dirty="0">
                <a:solidFill>
                  <a:schemeClr val="tx1"/>
                </a:solidFill>
              </a:rPr>
              <a:t>desktops and apps</a:t>
            </a:r>
          </a:p>
        </p:txBody>
      </p:sp>
      <p:sp>
        <p:nvSpPr>
          <p:cNvPr id="4" name="Text Placeholder 3">
            <a:extLst>
              <a:ext uri="{FF2B5EF4-FFF2-40B4-BE49-F238E27FC236}">
                <a16:creationId xmlns:a16="http://schemas.microsoft.com/office/drawing/2014/main" id="{814E9CAD-60A6-D142-9913-68B88C3FA809}"/>
              </a:ext>
            </a:extLst>
          </p:cNvPr>
          <p:cNvSpPr txBox="1">
            <a:spLocks/>
          </p:cNvSpPr>
          <p:nvPr/>
        </p:nvSpPr>
        <p:spPr>
          <a:xfrm>
            <a:off x="438813" y="4085652"/>
            <a:ext cx="5779423" cy="141577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114" fontAlgn="base">
              <a:spcBef>
                <a:spcPts val="0"/>
              </a:spcBef>
              <a:spcAft>
                <a:spcPts val="2400"/>
              </a:spcAft>
              <a:buSzTx/>
              <a:defRPr/>
            </a:pPr>
            <a:r>
              <a:rPr lang="en-US" sz="1800" dirty="0">
                <a:solidFill>
                  <a:schemeClr val="tx1"/>
                </a:solidFill>
                <a:latin typeface="+mj-lt"/>
                <a:cs typeface="Segoe UI" panose="020B0502040204020203" pitchFamily="34" charset="0"/>
              </a:rPr>
              <a:t>Support for Windows Server 2012 and Remote Desktop Services 2012R2 and newer</a:t>
            </a:r>
          </a:p>
          <a:p>
            <a:pPr defTabSz="932114" fontAlgn="base">
              <a:spcBef>
                <a:spcPts val="0"/>
              </a:spcBef>
              <a:spcAft>
                <a:spcPts val="2400"/>
              </a:spcAft>
              <a:buSzTx/>
              <a:defRPr/>
            </a:pPr>
            <a:r>
              <a:rPr lang="en-US" sz="1800" dirty="0">
                <a:solidFill>
                  <a:schemeClr val="tx1"/>
                </a:solidFill>
                <a:latin typeface="+mj-lt"/>
                <a:cs typeface="Segoe UI" panose="020B0502040204020203" pitchFamily="34" charset="0"/>
              </a:rPr>
              <a:t>App compatibility for existing Windows Server images used on-prem</a:t>
            </a:r>
          </a:p>
        </p:txBody>
      </p:sp>
      <p:sp>
        <p:nvSpPr>
          <p:cNvPr id="5" name="Text Placeholder 2">
            <a:extLst>
              <a:ext uri="{FF2B5EF4-FFF2-40B4-BE49-F238E27FC236}">
                <a16:creationId xmlns:a16="http://schemas.microsoft.com/office/drawing/2014/main" id="{541D2454-90D2-9142-AB6E-01819B22C715}"/>
              </a:ext>
            </a:extLst>
          </p:cNvPr>
          <p:cNvSpPr txBox="1">
            <a:spLocks/>
          </p:cNvSpPr>
          <p:nvPr/>
        </p:nvSpPr>
        <p:spPr>
          <a:xfrm>
            <a:off x="438813" y="2649331"/>
            <a:ext cx="5893725" cy="1052596"/>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1800" dirty="0">
                <a:solidFill>
                  <a:schemeClr val="tx1"/>
                </a:solidFill>
              </a:rPr>
              <a:t>Migrate your Remote Desktop Services (RDS) environment for Windows Server desktops and apps with a simplified infrastructure management and deployment experience on Azure.</a:t>
            </a:r>
          </a:p>
        </p:txBody>
      </p:sp>
    </p:spTree>
    <p:extLst>
      <p:ext uri="{BB962C8B-B14F-4D97-AF65-F5344CB8AC3E}">
        <p14:creationId xmlns:p14="http://schemas.microsoft.com/office/powerpoint/2010/main" val="3309683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tanding in a room&#10;&#10;Description generated with very high confidence">
            <a:extLst>
              <a:ext uri="{FF2B5EF4-FFF2-40B4-BE49-F238E27FC236}">
                <a16:creationId xmlns:a16="http://schemas.microsoft.com/office/drawing/2014/main" id="{566B17C0-ABBB-9242-ADE6-A5EBDA12B4C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81900" y="0"/>
            <a:ext cx="4853693" cy="6994028"/>
          </a:xfrm>
          <a:prstGeom prst="rect">
            <a:avLst/>
          </a:prstGeom>
        </p:spPr>
      </p:pic>
      <p:sp>
        <p:nvSpPr>
          <p:cNvPr id="3" name="Title 3">
            <a:extLst>
              <a:ext uri="{FF2B5EF4-FFF2-40B4-BE49-F238E27FC236}">
                <a16:creationId xmlns:a16="http://schemas.microsoft.com/office/drawing/2014/main" id="{EADB0E11-2C10-5646-8D44-24E24D4347AD}"/>
              </a:ext>
            </a:extLst>
          </p:cNvPr>
          <p:cNvSpPr txBox="1">
            <a:spLocks/>
          </p:cNvSpPr>
          <p:nvPr/>
        </p:nvSpPr>
        <p:spPr>
          <a:xfrm>
            <a:off x="438812" y="446681"/>
            <a:ext cx="5357533" cy="756969"/>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Deploy and scale in </a:t>
            </a:r>
            <a:r>
              <a:rPr lang="en-US" strike="sngStrike" dirty="0"/>
              <a:t>minutes</a:t>
            </a:r>
            <a:endParaRPr lang="en-US" sz="1836" strike="sngStrike" dirty="0">
              <a:latin typeface="+mn-lt"/>
            </a:endParaRPr>
          </a:p>
        </p:txBody>
      </p:sp>
      <p:sp>
        <p:nvSpPr>
          <p:cNvPr id="4" name="Text Placeholder 3">
            <a:extLst>
              <a:ext uri="{FF2B5EF4-FFF2-40B4-BE49-F238E27FC236}">
                <a16:creationId xmlns:a16="http://schemas.microsoft.com/office/drawing/2014/main" id="{87D67D44-A00D-414E-B588-2382478D9880}"/>
              </a:ext>
            </a:extLst>
          </p:cNvPr>
          <p:cNvSpPr txBox="1">
            <a:spLocks/>
          </p:cNvSpPr>
          <p:nvPr/>
        </p:nvSpPr>
        <p:spPr>
          <a:xfrm>
            <a:off x="434975" y="3190173"/>
            <a:ext cx="6905257" cy="20313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32114" fontAlgn="base">
              <a:spcAft>
                <a:spcPts val="2400"/>
              </a:spcAft>
              <a:defRPr/>
            </a:pPr>
            <a:r>
              <a:rPr lang="en-US" sz="1800" dirty="0">
                <a:latin typeface="+mj-lt"/>
                <a:cs typeface="Segoe UI" panose="020B0502040204020203" pitchFamily="34" charset="0"/>
              </a:rPr>
              <a:t>Azure has datacenters available in </a:t>
            </a:r>
            <a:r>
              <a:rPr lang="en-US" sz="1800" dirty="0">
                <a:solidFill>
                  <a:srgbClr val="C00000"/>
                </a:solidFill>
                <a:latin typeface="+mj-lt"/>
                <a:cs typeface="Segoe UI" panose="020B0502040204020203" pitchFamily="34" charset="0"/>
                <a:hlinkClick r:id="rId3">
                  <a:extLst>
                    <a:ext uri="{A12FA001-AC4F-418D-AE19-62706E023703}">
                      <ahyp:hlinkClr xmlns:ahyp="http://schemas.microsoft.com/office/drawing/2018/hyperlinkcolor" val="tx"/>
                    </a:ext>
                  </a:extLst>
                </a:hlinkClick>
              </a:rPr>
              <a:t>54 regions, and 140 countries. </a:t>
            </a:r>
            <a:endParaRPr lang="en-US" sz="1800" dirty="0">
              <a:solidFill>
                <a:srgbClr val="C00000"/>
              </a:solidFill>
              <a:latin typeface="+mj-lt"/>
              <a:cs typeface="Segoe UI" panose="020B0502040204020203" pitchFamily="34" charset="0"/>
            </a:endParaRPr>
          </a:p>
          <a:p>
            <a:pPr algn="l" defTabSz="932114" fontAlgn="base">
              <a:spcAft>
                <a:spcPts val="2400"/>
              </a:spcAft>
              <a:defRPr/>
            </a:pPr>
            <a:r>
              <a:rPr lang="en-US" sz="1800" dirty="0">
                <a:latin typeface="+mj-lt"/>
                <a:cs typeface="Segoe UI" panose="020B0502040204020203" pitchFamily="34" charset="0"/>
              </a:rPr>
              <a:t>Azure management portal for Windows Virtual Desktop </a:t>
            </a:r>
          </a:p>
          <a:p>
            <a:pPr algn="l" defTabSz="932114" fontAlgn="base">
              <a:spcAft>
                <a:spcPts val="2400"/>
              </a:spcAft>
              <a:defRPr/>
            </a:pPr>
            <a:r>
              <a:rPr lang="en-US" sz="1800" dirty="0">
                <a:latin typeface="+mj-lt"/>
                <a:cs typeface="Segoe UI" panose="020B0502040204020203" pitchFamily="34" charset="0"/>
              </a:rPr>
              <a:t>Built in security and compliance (Windows &amp; Azure)</a:t>
            </a:r>
          </a:p>
          <a:p>
            <a:pPr algn="l" defTabSz="932114" fontAlgn="base">
              <a:spcAft>
                <a:spcPts val="2400"/>
              </a:spcAft>
              <a:defRPr/>
            </a:pPr>
            <a:r>
              <a:rPr lang="en-US" sz="1800" dirty="0">
                <a:latin typeface="+mj-lt"/>
                <a:cs typeface="Segoe UI" panose="020B0502040204020203" pitchFamily="34" charset="0"/>
              </a:rPr>
              <a:t>Partner ecosystem extensibility</a:t>
            </a:r>
          </a:p>
        </p:txBody>
      </p:sp>
      <p:sp>
        <p:nvSpPr>
          <p:cNvPr id="5" name="Text Placeholder 2">
            <a:extLst>
              <a:ext uri="{FF2B5EF4-FFF2-40B4-BE49-F238E27FC236}">
                <a16:creationId xmlns:a16="http://schemas.microsoft.com/office/drawing/2014/main" id="{F8DF726C-3E5B-2945-BFB5-E6B9EF8F9CAB}"/>
              </a:ext>
            </a:extLst>
          </p:cNvPr>
          <p:cNvSpPr txBox="1">
            <a:spLocks/>
          </p:cNvSpPr>
          <p:nvPr/>
        </p:nvSpPr>
        <p:spPr>
          <a:xfrm>
            <a:off x="438813" y="1716643"/>
            <a:ext cx="5893725" cy="78944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1800" dirty="0">
                <a:solidFill>
                  <a:schemeClr val="tx1"/>
                </a:solidFill>
              </a:rPr>
              <a:t>Quickly virtualize and deploy modern and legacy desktop app experiences in minutes with unified management in the Azure portal. </a:t>
            </a:r>
          </a:p>
        </p:txBody>
      </p:sp>
    </p:spTree>
    <p:extLst>
      <p:ext uri="{BB962C8B-B14F-4D97-AF65-F5344CB8AC3E}">
        <p14:creationId xmlns:p14="http://schemas.microsoft.com/office/powerpoint/2010/main" val="258095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2DBF3A8-8A7A-714A-A727-185DFB48FE41}"/>
              </a:ext>
            </a:extLst>
          </p:cNvPr>
          <p:cNvSpPr txBox="1">
            <a:spLocks/>
          </p:cNvSpPr>
          <p:nvPr/>
        </p:nvSpPr>
        <p:spPr>
          <a:xfrm>
            <a:off x="434975" y="449264"/>
            <a:ext cx="5661025" cy="773112"/>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Additional benefits of</a:t>
            </a:r>
            <a:br>
              <a:rPr lang="en-US" dirty="0">
                <a:solidFill>
                  <a:schemeClr val="tx1"/>
                </a:solidFill>
              </a:rPr>
            </a:br>
            <a:r>
              <a:rPr lang="en-US" dirty="0">
                <a:solidFill>
                  <a:schemeClr val="tx1"/>
                </a:solidFill>
              </a:rPr>
              <a:t>Windows Virtual Desktop</a:t>
            </a:r>
            <a:br>
              <a:rPr lang="en-US" dirty="0">
                <a:solidFill>
                  <a:schemeClr val="tx1"/>
                </a:solidFill>
              </a:rPr>
            </a:br>
            <a:endParaRPr lang="en-US" dirty="0">
              <a:solidFill>
                <a:schemeClr val="tx1"/>
              </a:solidFill>
            </a:endParaRPr>
          </a:p>
        </p:txBody>
      </p:sp>
      <p:pic>
        <p:nvPicPr>
          <p:cNvPr id="3" name="Picture Placeholder 4" descr="A person sitting at a table using a computer&#10;&#10;Description generated with very high confidence">
            <a:extLst>
              <a:ext uri="{FF2B5EF4-FFF2-40B4-BE49-F238E27FC236}">
                <a16:creationId xmlns:a16="http://schemas.microsoft.com/office/drawing/2014/main" id="{40CF56EB-CD0B-CC43-AD8E-EE49FF645F2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59538" y="0"/>
            <a:ext cx="5976937" cy="6994525"/>
          </a:xfrm>
          <a:prstGeom prst="rect">
            <a:avLst/>
          </a:prstGeom>
          <a:effectLst>
            <a:outerShdw blurRad="25400" dir="17880000">
              <a:srgbClr val="000000">
                <a:alpha val="46000"/>
              </a:srgbClr>
            </a:outerShdw>
          </a:effectLst>
        </p:spPr>
      </p:pic>
      <p:sp>
        <p:nvSpPr>
          <p:cNvPr id="4" name="Text Placeholder 3">
            <a:extLst>
              <a:ext uri="{FF2B5EF4-FFF2-40B4-BE49-F238E27FC236}">
                <a16:creationId xmlns:a16="http://schemas.microsoft.com/office/drawing/2014/main" id="{0A868EFD-2BA8-C84A-BED0-C538CE521A5E}"/>
              </a:ext>
            </a:extLst>
          </p:cNvPr>
          <p:cNvSpPr txBox="1">
            <a:spLocks/>
          </p:cNvSpPr>
          <p:nvPr/>
        </p:nvSpPr>
        <p:spPr>
          <a:xfrm>
            <a:off x="434975" y="2501040"/>
            <a:ext cx="5691505" cy="2631490"/>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defTabSz="932114" fontAlgn="base">
              <a:spcAft>
                <a:spcPts val="1800"/>
              </a:spcAft>
              <a:buSzTx/>
              <a:defRPr/>
            </a:pPr>
            <a:r>
              <a:rPr lang="en-US" sz="1800">
                <a:solidFill>
                  <a:schemeClr val="tx1"/>
                </a:solidFill>
                <a:latin typeface="+mj-lt"/>
                <a:cs typeface="Segoe UI" panose="020B0502040204020203" pitchFamily="34" charset="0"/>
              </a:rPr>
              <a:t>VDI/RDSH management as a service on Azure</a:t>
            </a:r>
          </a:p>
          <a:p>
            <a:pPr defTabSz="932114" fontAlgn="base">
              <a:spcAft>
                <a:spcPts val="1800"/>
              </a:spcAft>
              <a:buSzTx/>
              <a:defRPr/>
            </a:pPr>
            <a:r>
              <a:rPr lang="en-US" sz="1800">
                <a:solidFill>
                  <a:schemeClr val="tx1"/>
                </a:solidFill>
                <a:latin typeface="+mj-lt"/>
                <a:cs typeface="Segoe UI" panose="020B0502040204020203" pitchFamily="34" charset="0"/>
              </a:rPr>
              <a:t>Most flexible service allowing you to virtualize both </a:t>
            </a:r>
            <a:br>
              <a:rPr lang="en-US" sz="1800">
                <a:solidFill>
                  <a:schemeClr val="tx1"/>
                </a:solidFill>
                <a:latin typeface="+mj-lt"/>
                <a:cs typeface="Segoe UI" panose="020B0502040204020203" pitchFamily="34" charset="0"/>
              </a:rPr>
            </a:br>
            <a:r>
              <a:rPr lang="en-US" sz="1800">
                <a:solidFill>
                  <a:schemeClr val="tx1"/>
                </a:solidFill>
                <a:latin typeface="+mj-lt"/>
                <a:cs typeface="Segoe UI" panose="020B0502040204020203" pitchFamily="34" charset="0"/>
              </a:rPr>
              <a:t>desktops and apps</a:t>
            </a:r>
          </a:p>
          <a:p>
            <a:pPr defTabSz="932114" fontAlgn="base">
              <a:spcAft>
                <a:spcPts val="1800"/>
              </a:spcAft>
              <a:buSzTx/>
              <a:defRPr/>
            </a:pPr>
            <a:r>
              <a:rPr lang="en-US" sz="1800">
                <a:solidFill>
                  <a:schemeClr val="tx1"/>
                </a:solidFill>
                <a:latin typeface="+mj-lt"/>
                <a:cs typeface="Segoe UI" panose="020B0502040204020203" pitchFamily="34" charset="0"/>
              </a:rPr>
              <a:t>Windows 7 virtual desktop with free Extended</a:t>
            </a:r>
            <a:br>
              <a:rPr lang="en-US" sz="1800">
                <a:solidFill>
                  <a:schemeClr val="tx1"/>
                </a:solidFill>
                <a:latin typeface="+mj-lt"/>
                <a:cs typeface="Segoe UI" panose="020B0502040204020203" pitchFamily="34" charset="0"/>
              </a:rPr>
            </a:br>
            <a:r>
              <a:rPr lang="en-US" sz="1800">
                <a:solidFill>
                  <a:schemeClr val="tx1"/>
                </a:solidFill>
                <a:latin typeface="+mj-lt"/>
                <a:cs typeface="Segoe UI" panose="020B0502040204020203" pitchFamily="34" charset="0"/>
              </a:rPr>
              <a:t>Security Updates</a:t>
            </a:r>
          </a:p>
          <a:p>
            <a:pPr defTabSz="932114" fontAlgn="base">
              <a:spcAft>
                <a:spcPts val="1800"/>
              </a:spcAft>
              <a:buSzTx/>
              <a:defRPr/>
            </a:pPr>
            <a:r>
              <a:rPr lang="en-US" sz="1800">
                <a:solidFill>
                  <a:schemeClr val="tx1"/>
                </a:solidFill>
                <a:latin typeface="+mj-lt"/>
                <a:cs typeface="Segoe UI" panose="020B0502040204020203" pitchFamily="34" charset="0"/>
              </a:rPr>
              <a:t>Integrated with the security and management</a:t>
            </a:r>
            <a:br>
              <a:rPr lang="en-US" sz="1800">
                <a:solidFill>
                  <a:schemeClr val="tx1"/>
                </a:solidFill>
                <a:latin typeface="+mj-lt"/>
                <a:cs typeface="Segoe UI" panose="020B0502040204020203" pitchFamily="34" charset="0"/>
              </a:rPr>
            </a:br>
            <a:r>
              <a:rPr lang="en-US" sz="1800">
                <a:solidFill>
                  <a:schemeClr val="tx1"/>
                </a:solidFill>
                <a:latin typeface="+mj-lt"/>
                <a:cs typeface="Segoe UI" panose="020B0502040204020203" pitchFamily="34" charset="0"/>
              </a:rPr>
              <a:t>of Microsoft 365</a:t>
            </a:r>
            <a:endParaRPr lang="en-US" sz="1800" dirty="0">
              <a:solidFill>
                <a:schemeClr val="tx1"/>
              </a:solidFill>
              <a:latin typeface="+mj-lt"/>
              <a:cs typeface="Segoe UI" panose="020B0502040204020203" pitchFamily="34" charset="0"/>
            </a:endParaRPr>
          </a:p>
        </p:txBody>
      </p:sp>
    </p:spTree>
    <p:extLst>
      <p:ext uri="{BB962C8B-B14F-4D97-AF65-F5344CB8AC3E}">
        <p14:creationId xmlns:p14="http://schemas.microsoft.com/office/powerpoint/2010/main" val="5210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DED735-CD36-0A40-AAAD-88997B06D67E}"/>
              </a:ext>
            </a:extLst>
          </p:cNvPr>
          <p:cNvSpPr/>
          <p:nvPr/>
        </p:nvSpPr>
        <p:spPr bwMode="auto">
          <a:xfrm>
            <a:off x="6337300" y="0"/>
            <a:ext cx="6099175" cy="6993533"/>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1D5C064A-F4EA-A14E-B656-1CABD608B1B3}"/>
              </a:ext>
            </a:extLst>
          </p:cNvPr>
          <p:cNvSpPr txBox="1">
            <a:spLocks/>
          </p:cNvSpPr>
          <p:nvPr/>
        </p:nvSpPr>
        <p:spPr>
          <a:xfrm>
            <a:off x="434975" y="449264"/>
            <a:ext cx="5590921" cy="773112"/>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High-level architecture</a:t>
            </a:r>
            <a:br>
              <a:rPr lang="en-US" dirty="0">
                <a:solidFill>
                  <a:schemeClr val="tx1"/>
                </a:solidFill>
              </a:rPr>
            </a:br>
            <a:endParaRPr lang="en-US" dirty="0">
              <a:solidFill>
                <a:schemeClr val="tx1"/>
              </a:solidFill>
            </a:endParaRPr>
          </a:p>
        </p:txBody>
      </p:sp>
      <p:sp>
        <p:nvSpPr>
          <p:cNvPr id="4" name="Text Placeholder 2">
            <a:extLst>
              <a:ext uri="{FF2B5EF4-FFF2-40B4-BE49-F238E27FC236}">
                <a16:creationId xmlns:a16="http://schemas.microsoft.com/office/drawing/2014/main" id="{930A0B62-1EB7-1B46-9A62-CAF583925741}"/>
              </a:ext>
            </a:extLst>
          </p:cNvPr>
          <p:cNvSpPr txBox="1">
            <a:spLocks/>
          </p:cNvSpPr>
          <p:nvPr/>
        </p:nvSpPr>
        <p:spPr>
          <a:xfrm>
            <a:off x="464054" y="2182813"/>
            <a:ext cx="5446713" cy="2503487"/>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spcBef>
                <a:spcPts val="2000"/>
              </a:spcBef>
              <a:spcAft>
                <a:spcPts val="0"/>
              </a:spcAft>
            </a:pPr>
            <a:r>
              <a:rPr lang="en-US" sz="1600" dirty="0">
                <a:solidFill>
                  <a:schemeClr val="tx1"/>
                </a:solidFill>
                <a:latin typeface="Segoe UI" panose="020B0502040204020203" pitchFamily="34" charset="0"/>
                <a:cs typeface="Segoe UI" panose="020B0502040204020203" pitchFamily="34" charset="0"/>
              </a:rPr>
              <a:t>Utilizes Azure Active Directory identity management service</a:t>
            </a:r>
          </a:p>
          <a:p>
            <a:pPr>
              <a:spcBef>
                <a:spcPts val="2000"/>
              </a:spcBef>
              <a:spcAft>
                <a:spcPts val="0"/>
              </a:spcAft>
            </a:pPr>
            <a:r>
              <a:rPr lang="en-US" sz="1600" dirty="0">
                <a:solidFill>
                  <a:schemeClr val="tx1"/>
                </a:solidFill>
                <a:latin typeface="Segoe UI" panose="020B0502040204020203" pitchFamily="34" charset="0"/>
                <a:cs typeface="Segoe UI" panose="020B0502040204020203" pitchFamily="34" charset="0"/>
              </a:rPr>
              <a:t>Provides virtualization infrastructure as a managed service</a:t>
            </a:r>
          </a:p>
          <a:p>
            <a:pPr>
              <a:spcBef>
                <a:spcPts val="2000"/>
              </a:spcBef>
              <a:spcAft>
                <a:spcPts val="0"/>
              </a:spcAft>
            </a:pPr>
            <a:r>
              <a:rPr lang="en-US" sz="1600" dirty="0">
                <a:solidFill>
                  <a:schemeClr val="tx1"/>
                </a:solidFill>
                <a:latin typeface="Segoe UI" panose="020B0502040204020203" pitchFamily="34" charset="0"/>
                <a:cs typeface="Segoe UI" panose="020B0502040204020203" pitchFamily="34" charset="0"/>
              </a:rPr>
              <a:t>Deploy and manage VMs in Azure subscription </a:t>
            </a:r>
          </a:p>
          <a:p>
            <a:pPr>
              <a:spcBef>
                <a:spcPts val="2000"/>
              </a:spcBef>
              <a:spcAft>
                <a:spcPts val="0"/>
              </a:spcAft>
            </a:pPr>
            <a:r>
              <a:rPr lang="en-US" sz="1600" dirty="0">
                <a:solidFill>
                  <a:schemeClr val="tx1"/>
                </a:solidFill>
                <a:latin typeface="Segoe UI" panose="020B0502040204020203" pitchFamily="34" charset="0"/>
                <a:cs typeface="Segoe UI" panose="020B0502040204020203" pitchFamily="34" charset="0"/>
              </a:rPr>
              <a:t>Manage using existing tools like Configuration Manager </a:t>
            </a:r>
            <a:br>
              <a:rPr lang="en-US" sz="1600" dirty="0">
                <a:solidFill>
                  <a:schemeClr val="tx1"/>
                </a:solidFill>
                <a:latin typeface="Segoe UI" panose="020B0502040204020203" pitchFamily="34" charset="0"/>
                <a:cs typeface="Segoe UI" panose="020B0502040204020203" pitchFamily="34" charset="0"/>
              </a:rPr>
            </a:br>
            <a:r>
              <a:rPr lang="en-US" sz="1600" dirty="0">
                <a:solidFill>
                  <a:schemeClr val="tx1"/>
                </a:solidFill>
                <a:latin typeface="Segoe UI" panose="020B0502040204020203" pitchFamily="34" charset="0"/>
                <a:cs typeface="Segoe UI" panose="020B0502040204020203" pitchFamily="34" charset="0"/>
              </a:rPr>
              <a:t>or Microsoft Intune</a:t>
            </a:r>
          </a:p>
          <a:p>
            <a:pPr>
              <a:spcBef>
                <a:spcPts val="2000"/>
              </a:spcBef>
              <a:spcAft>
                <a:spcPts val="0"/>
              </a:spcAft>
            </a:pPr>
            <a:r>
              <a:rPr lang="en-US" sz="1600" dirty="0">
                <a:solidFill>
                  <a:schemeClr val="tx1"/>
                </a:solidFill>
                <a:latin typeface="Segoe UI" panose="020B0502040204020203" pitchFamily="34" charset="0"/>
                <a:cs typeface="Segoe UI" panose="020B0502040204020203" pitchFamily="34" charset="0"/>
              </a:rPr>
              <a:t>Simply connect to on-premise resources</a:t>
            </a:r>
          </a:p>
        </p:txBody>
      </p:sp>
      <p:grpSp>
        <p:nvGrpSpPr>
          <p:cNvPr id="5" name="Group 4">
            <a:extLst>
              <a:ext uri="{FF2B5EF4-FFF2-40B4-BE49-F238E27FC236}">
                <a16:creationId xmlns:a16="http://schemas.microsoft.com/office/drawing/2014/main" id="{84D4F84D-8136-F244-B996-4CA08DD864C3}"/>
              </a:ext>
            </a:extLst>
          </p:cNvPr>
          <p:cNvGrpSpPr/>
          <p:nvPr/>
        </p:nvGrpSpPr>
        <p:grpSpPr>
          <a:xfrm>
            <a:off x="14314041" y="4531430"/>
            <a:ext cx="312301" cy="318410"/>
            <a:chOff x="11570350" y="1875766"/>
            <a:chExt cx="306205" cy="312195"/>
          </a:xfrm>
        </p:grpSpPr>
        <p:sp>
          <p:nvSpPr>
            <p:cNvPr id="6" name="Freeform 6">
              <a:extLst>
                <a:ext uri="{FF2B5EF4-FFF2-40B4-BE49-F238E27FC236}">
                  <a16:creationId xmlns:a16="http://schemas.microsoft.com/office/drawing/2014/main" id="{00B1EB21-0264-9B47-8301-45EE3FA42B4F}"/>
                </a:ext>
              </a:extLst>
            </p:cNvPr>
            <p:cNvSpPr>
              <a:spLocks noEditPoints="1"/>
            </p:cNvSpPr>
            <p:nvPr/>
          </p:nvSpPr>
          <p:spPr bwMode="auto">
            <a:xfrm>
              <a:off x="11570350" y="1875766"/>
              <a:ext cx="306205" cy="312195"/>
            </a:xfrm>
            <a:custGeom>
              <a:avLst/>
              <a:gdLst>
                <a:gd name="T0" fmla="*/ 300 w 601"/>
                <a:gd name="T1" fmla="*/ 0 h 612"/>
                <a:gd name="T2" fmla="*/ 304 w 601"/>
                <a:gd name="T3" fmla="*/ 4 h 612"/>
                <a:gd name="T4" fmla="*/ 357 w 601"/>
                <a:gd name="T5" fmla="*/ 69 h 612"/>
                <a:gd name="T6" fmla="*/ 496 w 601"/>
                <a:gd name="T7" fmla="*/ 236 h 612"/>
                <a:gd name="T8" fmla="*/ 592 w 601"/>
                <a:gd name="T9" fmla="*/ 353 h 612"/>
                <a:gd name="T10" fmla="*/ 590 w 601"/>
                <a:gd name="T11" fmla="*/ 373 h 612"/>
                <a:gd name="T12" fmla="*/ 410 w 601"/>
                <a:gd name="T13" fmla="*/ 521 h 612"/>
                <a:gd name="T14" fmla="*/ 366 w 601"/>
                <a:gd name="T15" fmla="*/ 557 h 612"/>
                <a:gd name="T16" fmla="*/ 310 w 601"/>
                <a:gd name="T17" fmla="*/ 605 h 612"/>
                <a:gd name="T18" fmla="*/ 292 w 601"/>
                <a:gd name="T19" fmla="*/ 606 h 612"/>
                <a:gd name="T20" fmla="*/ 57 w 601"/>
                <a:gd name="T21" fmla="*/ 411 h 612"/>
                <a:gd name="T22" fmla="*/ 6 w 601"/>
                <a:gd name="T23" fmla="*/ 368 h 612"/>
                <a:gd name="T24" fmla="*/ 5 w 601"/>
                <a:gd name="T25" fmla="*/ 356 h 612"/>
                <a:gd name="T26" fmla="*/ 92 w 601"/>
                <a:gd name="T27" fmla="*/ 252 h 612"/>
                <a:gd name="T28" fmla="*/ 232 w 601"/>
                <a:gd name="T29" fmla="*/ 84 h 612"/>
                <a:gd name="T30" fmla="*/ 291 w 601"/>
                <a:gd name="T31" fmla="*/ 12 h 612"/>
                <a:gd name="T32" fmla="*/ 296 w 601"/>
                <a:gd name="T33" fmla="*/ 3 h 612"/>
                <a:gd name="T34" fmla="*/ 300 w 601"/>
                <a:gd name="T35" fmla="*/ 0 h 612"/>
                <a:gd name="T36" fmla="*/ 301 w 601"/>
                <a:gd name="T37" fmla="*/ 131 h 612"/>
                <a:gd name="T38" fmla="*/ 255 w 601"/>
                <a:gd name="T39" fmla="*/ 204 h 612"/>
                <a:gd name="T40" fmla="*/ 251 w 601"/>
                <a:gd name="T41" fmla="*/ 223 h 612"/>
                <a:gd name="T42" fmla="*/ 172 w 601"/>
                <a:gd name="T43" fmla="*/ 299 h 612"/>
                <a:gd name="T44" fmla="*/ 147 w 601"/>
                <a:gd name="T45" fmla="*/ 305 h 612"/>
                <a:gd name="T46" fmla="*/ 91 w 601"/>
                <a:gd name="T47" fmla="*/ 359 h 612"/>
                <a:gd name="T48" fmla="*/ 162 w 601"/>
                <a:gd name="T49" fmla="*/ 391 h 612"/>
                <a:gd name="T50" fmla="*/ 181 w 601"/>
                <a:gd name="T51" fmla="*/ 391 h 612"/>
                <a:gd name="T52" fmla="*/ 253 w 601"/>
                <a:gd name="T53" fmla="*/ 432 h 612"/>
                <a:gd name="T54" fmla="*/ 259 w 601"/>
                <a:gd name="T55" fmla="*/ 451 h 612"/>
                <a:gd name="T56" fmla="*/ 266 w 601"/>
                <a:gd name="T57" fmla="*/ 502 h 612"/>
                <a:gd name="T58" fmla="*/ 317 w 601"/>
                <a:gd name="T59" fmla="*/ 516 h 612"/>
                <a:gd name="T60" fmla="*/ 345 w 601"/>
                <a:gd name="T61" fmla="*/ 452 h 612"/>
                <a:gd name="T62" fmla="*/ 347 w 601"/>
                <a:gd name="T63" fmla="*/ 439 h 612"/>
                <a:gd name="T64" fmla="*/ 413 w 601"/>
                <a:gd name="T65" fmla="*/ 391 h 612"/>
                <a:gd name="T66" fmla="*/ 434 w 601"/>
                <a:gd name="T67" fmla="*/ 390 h 612"/>
                <a:gd name="T68" fmla="*/ 487 w 601"/>
                <a:gd name="T69" fmla="*/ 389 h 612"/>
                <a:gd name="T70" fmla="*/ 505 w 601"/>
                <a:gd name="T71" fmla="*/ 339 h 612"/>
                <a:gd name="T72" fmla="*/ 439 w 601"/>
                <a:gd name="T73" fmla="*/ 308 h 612"/>
                <a:gd name="T74" fmla="*/ 423 w 601"/>
                <a:gd name="T75" fmla="*/ 304 h 612"/>
                <a:gd name="T76" fmla="*/ 351 w 601"/>
                <a:gd name="T77" fmla="*/ 217 h 612"/>
                <a:gd name="T78" fmla="*/ 349 w 601"/>
                <a:gd name="T79" fmla="*/ 203 h 612"/>
                <a:gd name="T80" fmla="*/ 301 w 601"/>
                <a:gd name="T81" fmla="*/ 131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1" h="612">
                  <a:moveTo>
                    <a:pt x="300" y="0"/>
                  </a:moveTo>
                  <a:cubicBezTo>
                    <a:pt x="302" y="0"/>
                    <a:pt x="303" y="2"/>
                    <a:pt x="304" y="4"/>
                  </a:cubicBezTo>
                  <a:cubicBezTo>
                    <a:pt x="322" y="25"/>
                    <a:pt x="340" y="47"/>
                    <a:pt x="357" y="69"/>
                  </a:cubicBezTo>
                  <a:cubicBezTo>
                    <a:pt x="402" y="126"/>
                    <a:pt x="451" y="179"/>
                    <a:pt x="496" y="236"/>
                  </a:cubicBezTo>
                  <a:cubicBezTo>
                    <a:pt x="527" y="276"/>
                    <a:pt x="560" y="314"/>
                    <a:pt x="592" y="353"/>
                  </a:cubicBezTo>
                  <a:cubicBezTo>
                    <a:pt x="601" y="364"/>
                    <a:pt x="601" y="364"/>
                    <a:pt x="590" y="373"/>
                  </a:cubicBezTo>
                  <a:cubicBezTo>
                    <a:pt x="531" y="423"/>
                    <a:pt x="470" y="472"/>
                    <a:pt x="410" y="521"/>
                  </a:cubicBezTo>
                  <a:cubicBezTo>
                    <a:pt x="395" y="533"/>
                    <a:pt x="380" y="545"/>
                    <a:pt x="366" y="557"/>
                  </a:cubicBezTo>
                  <a:cubicBezTo>
                    <a:pt x="348" y="574"/>
                    <a:pt x="329" y="589"/>
                    <a:pt x="310" y="605"/>
                  </a:cubicBezTo>
                  <a:cubicBezTo>
                    <a:pt x="304" y="611"/>
                    <a:pt x="299" y="612"/>
                    <a:pt x="292" y="606"/>
                  </a:cubicBezTo>
                  <a:cubicBezTo>
                    <a:pt x="215" y="539"/>
                    <a:pt x="135" y="476"/>
                    <a:pt x="57" y="411"/>
                  </a:cubicBezTo>
                  <a:cubicBezTo>
                    <a:pt x="40" y="397"/>
                    <a:pt x="23" y="382"/>
                    <a:pt x="6" y="368"/>
                  </a:cubicBezTo>
                  <a:cubicBezTo>
                    <a:pt x="1" y="364"/>
                    <a:pt x="0" y="361"/>
                    <a:pt x="5" y="356"/>
                  </a:cubicBezTo>
                  <a:cubicBezTo>
                    <a:pt x="34" y="321"/>
                    <a:pt x="64" y="287"/>
                    <a:pt x="92" y="252"/>
                  </a:cubicBezTo>
                  <a:cubicBezTo>
                    <a:pt x="138" y="195"/>
                    <a:pt x="186" y="141"/>
                    <a:pt x="232" y="84"/>
                  </a:cubicBezTo>
                  <a:cubicBezTo>
                    <a:pt x="251" y="60"/>
                    <a:pt x="271" y="36"/>
                    <a:pt x="291" y="12"/>
                  </a:cubicBezTo>
                  <a:cubicBezTo>
                    <a:pt x="293" y="10"/>
                    <a:pt x="295" y="6"/>
                    <a:pt x="296" y="3"/>
                  </a:cubicBezTo>
                  <a:cubicBezTo>
                    <a:pt x="297" y="2"/>
                    <a:pt x="297" y="0"/>
                    <a:pt x="300" y="0"/>
                  </a:cubicBezTo>
                  <a:close/>
                  <a:moveTo>
                    <a:pt x="301" y="131"/>
                  </a:moveTo>
                  <a:cubicBezTo>
                    <a:pt x="264" y="131"/>
                    <a:pt x="238" y="170"/>
                    <a:pt x="255" y="204"/>
                  </a:cubicBezTo>
                  <a:cubicBezTo>
                    <a:pt x="259" y="212"/>
                    <a:pt x="258" y="217"/>
                    <a:pt x="251" y="223"/>
                  </a:cubicBezTo>
                  <a:cubicBezTo>
                    <a:pt x="225" y="249"/>
                    <a:pt x="199" y="274"/>
                    <a:pt x="172" y="299"/>
                  </a:cubicBezTo>
                  <a:cubicBezTo>
                    <a:pt x="164" y="306"/>
                    <a:pt x="158" y="309"/>
                    <a:pt x="147" y="305"/>
                  </a:cubicBezTo>
                  <a:cubicBezTo>
                    <a:pt x="116" y="296"/>
                    <a:pt x="84" y="328"/>
                    <a:pt x="91" y="359"/>
                  </a:cubicBezTo>
                  <a:cubicBezTo>
                    <a:pt x="98" y="393"/>
                    <a:pt x="132" y="409"/>
                    <a:pt x="162" y="391"/>
                  </a:cubicBezTo>
                  <a:cubicBezTo>
                    <a:pt x="169" y="387"/>
                    <a:pt x="174" y="387"/>
                    <a:pt x="181" y="391"/>
                  </a:cubicBezTo>
                  <a:cubicBezTo>
                    <a:pt x="205" y="405"/>
                    <a:pt x="228" y="420"/>
                    <a:pt x="253" y="432"/>
                  </a:cubicBezTo>
                  <a:cubicBezTo>
                    <a:pt x="265" y="438"/>
                    <a:pt x="265" y="439"/>
                    <a:pt x="259" y="451"/>
                  </a:cubicBezTo>
                  <a:cubicBezTo>
                    <a:pt x="251" y="468"/>
                    <a:pt x="253" y="488"/>
                    <a:pt x="266" y="502"/>
                  </a:cubicBezTo>
                  <a:cubicBezTo>
                    <a:pt x="280" y="517"/>
                    <a:pt x="298" y="522"/>
                    <a:pt x="317" y="516"/>
                  </a:cubicBezTo>
                  <a:cubicBezTo>
                    <a:pt x="343" y="506"/>
                    <a:pt x="356" y="479"/>
                    <a:pt x="345" y="452"/>
                  </a:cubicBezTo>
                  <a:cubicBezTo>
                    <a:pt x="343" y="447"/>
                    <a:pt x="342" y="443"/>
                    <a:pt x="347" y="439"/>
                  </a:cubicBezTo>
                  <a:cubicBezTo>
                    <a:pt x="370" y="425"/>
                    <a:pt x="392" y="408"/>
                    <a:pt x="413" y="391"/>
                  </a:cubicBezTo>
                  <a:cubicBezTo>
                    <a:pt x="421" y="385"/>
                    <a:pt x="426" y="384"/>
                    <a:pt x="434" y="390"/>
                  </a:cubicBezTo>
                  <a:cubicBezTo>
                    <a:pt x="451" y="402"/>
                    <a:pt x="470" y="401"/>
                    <a:pt x="487" y="389"/>
                  </a:cubicBezTo>
                  <a:cubicBezTo>
                    <a:pt x="502" y="377"/>
                    <a:pt x="510" y="357"/>
                    <a:pt x="505" y="339"/>
                  </a:cubicBezTo>
                  <a:cubicBezTo>
                    <a:pt x="498" y="310"/>
                    <a:pt x="467" y="295"/>
                    <a:pt x="439" y="308"/>
                  </a:cubicBezTo>
                  <a:cubicBezTo>
                    <a:pt x="431" y="311"/>
                    <a:pt x="428" y="310"/>
                    <a:pt x="423" y="304"/>
                  </a:cubicBezTo>
                  <a:cubicBezTo>
                    <a:pt x="398" y="275"/>
                    <a:pt x="375" y="246"/>
                    <a:pt x="351" y="217"/>
                  </a:cubicBezTo>
                  <a:cubicBezTo>
                    <a:pt x="347" y="213"/>
                    <a:pt x="347" y="209"/>
                    <a:pt x="349" y="203"/>
                  </a:cubicBezTo>
                  <a:cubicBezTo>
                    <a:pt x="364" y="168"/>
                    <a:pt x="339" y="131"/>
                    <a:pt x="301" y="1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442D67C9-8D87-C440-AA73-E995908F84AD}"/>
                </a:ext>
              </a:extLst>
            </p:cNvPr>
            <p:cNvSpPr>
              <a:spLocks/>
            </p:cNvSpPr>
            <p:nvPr/>
          </p:nvSpPr>
          <p:spPr bwMode="auto">
            <a:xfrm>
              <a:off x="11660939" y="1994056"/>
              <a:ext cx="56150" cy="100322"/>
            </a:xfrm>
            <a:custGeom>
              <a:avLst/>
              <a:gdLst>
                <a:gd name="T0" fmla="*/ 110 w 110"/>
                <a:gd name="T1" fmla="*/ 104 h 197"/>
                <a:gd name="T2" fmla="*/ 110 w 110"/>
                <a:gd name="T3" fmla="*/ 184 h 197"/>
                <a:gd name="T4" fmla="*/ 98 w 110"/>
                <a:gd name="T5" fmla="*/ 191 h 197"/>
                <a:gd name="T6" fmla="*/ 12 w 110"/>
                <a:gd name="T7" fmla="*/ 137 h 197"/>
                <a:gd name="T8" fmla="*/ 6 w 110"/>
                <a:gd name="T9" fmla="*/ 125 h 197"/>
                <a:gd name="T10" fmla="*/ 3 w 110"/>
                <a:gd name="T11" fmla="*/ 102 h 197"/>
                <a:gd name="T12" fmla="*/ 7 w 110"/>
                <a:gd name="T13" fmla="*/ 88 h 197"/>
                <a:gd name="T14" fmla="*/ 80 w 110"/>
                <a:gd name="T15" fmla="*/ 21 h 197"/>
                <a:gd name="T16" fmla="*/ 94 w 110"/>
                <a:gd name="T17" fmla="*/ 6 h 197"/>
                <a:gd name="T18" fmla="*/ 106 w 110"/>
                <a:gd name="T19" fmla="*/ 8 h 197"/>
                <a:gd name="T20" fmla="*/ 110 w 110"/>
                <a:gd name="T21" fmla="*/ 27 h 197"/>
                <a:gd name="T22" fmla="*/ 110 w 110"/>
                <a:gd name="T23" fmla="*/ 10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97">
                  <a:moveTo>
                    <a:pt x="110" y="104"/>
                  </a:moveTo>
                  <a:cubicBezTo>
                    <a:pt x="110" y="130"/>
                    <a:pt x="110" y="157"/>
                    <a:pt x="110" y="184"/>
                  </a:cubicBezTo>
                  <a:cubicBezTo>
                    <a:pt x="110" y="196"/>
                    <a:pt x="108" y="197"/>
                    <a:pt x="98" y="191"/>
                  </a:cubicBezTo>
                  <a:cubicBezTo>
                    <a:pt x="69" y="173"/>
                    <a:pt x="42" y="153"/>
                    <a:pt x="12" y="137"/>
                  </a:cubicBezTo>
                  <a:cubicBezTo>
                    <a:pt x="7" y="134"/>
                    <a:pt x="5" y="131"/>
                    <a:pt x="6" y="125"/>
                  </a:cubicBezTo>
                  <a:cubicBezTo>
                    <a:pt x="7" y="117"/>
                    <a:pt x="7" y="109"/>
                    <a:pt x="3" y="102"/>
                  </a:cubicBezTo>
                  <a:cubicBezTo>
                    <a:pt x="0" y="96"/>
                    <a:pt x="2" y="92"/>
                    <a:pt x="7" y="88"/>
                  </a:cubicBezTo>
                  <a:cubicBezTo>
                    <a:pt x="31" y="66"/>
                    <a:pt x="55" y="43"/>
                    <a:pt x="80" y="21"/>
                  </a:cubicBezTo>
                  <a:cubicBezTo>
                    <a:pt x="85" y="16"/>
                    <a:pt x="89" y="11"/>
                    <a:pt x="94" y="6"/>
                  </a:cubicBezTo>
                  <a:cubicBezTo>
                    <a:pt x="99" y="1"/>
                    <a:pt x="102" y="0"/>
                    <a:pt x="106" y="8"/>
                  </a:cubicBezTo>
                  <a:cubicBezTo>
                    <a:pt x="108" y="14"/>
                    <a:pt x="110" y="20"/>
                    <a:pt x="110" y="27"/>
                  </a:cubicBezTo>
                  <a:cubicBezTo>
                    <a:pt x="110" y="52"/>
                    <a:pt x="110" y="78"/>
                    <a:pt x="110" y="10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8" name="Freeform 8">
              <a:extLst>
                <a:ext uri="{FF2B5EF4-FFF2-40B4-BE49-F238E27FC236}">
                  <a16:creationId xmlns:a16="http://schemas.microsoft.com/office/drawing/2014/main" id="{BAE11CD0-A45D-5546-B7F7-28C9ACB61A66}"/>
                </a:ext>
              </a:extLst>
            </p:cNvPr>
            <p:cNvSpPr>
              <a:spLocks/>
            </p:cNvSpPr>
            <p:nvPr/>
          </p:nvSpPr>
          <p:spPr bwMode="auto">
            <a:xfrm>
              <a:off x="11727196" y="1993307"/>
              <a:ext cx="55027" cy="101070"/>
            </a:xfrm>
            <a:custGeom>
              <a:avLst/>
              <a:gdLst>
                <a:gd name="T0" fmla="*/ 0 w 108"/>
                <a:gd name="T1" fmla="*/ 106 h 198"/>
                <a:gd name="T2" fmla="*/ 0 w 108"/>
                <a:gd name="T3" fmla="*/ 28 h 198"/>
                <a:gd name="T4" fmla="*/ 18 w 108"/>
                <a:gd name="T5" fmla="*/ 2 h 198"/>
                <a:gd name="T6" fmla="*/ 26 w 108"/>
                <a:gd name="T7" fmla="*/ 5 h 198"/>
                <a:gd name="T8" fmla="*/ 97 w 108"/>
                <a:gd name="T9" fmla="*/ 91 h 198"/>
                <a:gd name="T10" fmla="*/ 103 w 108"/>
                <a:gd name="T11" fmla="*/ 129 h 198"/>
                <a:gd name="T12" fmla="*/ 98 w 108"/>
                <a:gd name="T13" fmla="*/ 134 h 198"/>
                <a:gd name="T14" fmla="*/ 10 w 108"/>
                <a:gd name="T15" fmla="*/ 192 h 198"/>
                <a:gd name="T16" fmla="*/ 0 w 108"/>
                <a:gd name="T17" fmla="*/ 187 h 198"/>
                <a:gd name="T18" fmla="*/ 0 w 108"/>
                <a:gd name="T19" fmla="*/ 10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98">
                  <a:moveTo>
                    <a:pt x="0" y="106"/>
                  </a:moveTo>
                  <a:cubicBezTo>
                    <a:pt x="0" y="80"/>
                    <a:pt x="0" y="54"/>
                    <a:pt x="0" y="28"/>
                  </a:cubicBezTo>
                  <a:cubicBezTo>
                    <a:pt x="0" y="18"/>
                    <a:pt x="9" y="5"/>
                    <a:pt x="18" y="2"/>
                  </a:cubicBezTo>
                  <a:cubicBezTo>
                    <a:pt x="22" y="0"/>
                    <a:pt x="24" y="2"/>
                    <a:pt x="26" y="5"/>
                  </a:cubicBezTo>
                  <a:cubicBezTo>
                    <a:pt x="48" y="35"/>
                    <a:pt x="73" y="63"/>
                    <a:pt x="97" y="91"/>
                  </a:cubicBezTo>
                  <a:cubicBezTo>
                    <a:pt x="108" y="103"/>
                    <a:pt x="103" y="116"/>
                    <a:pt x="103" y="129"/>
                  </a:cubicBezTo>
                  <a:cubicBezTo>
                    <a:pt x="103" y="131"/>
                    <a:pt x="101" y="133"/>
                    <a:pt x="98" y="134"/>
                  </a:cubicBezTo>
                  <a:cubicBezTo>
                    <a:pt x="68" y="152"/>
                    <a:pt x="40" y="173"/>
                    <a:pt x="10" y="192"/>
                  </a:cubicBezTo>
                  <a:cubicBezTo>
                    <a:pt x="1" y="198"/>
                    <a:pt x="0" y="198"/>
                    <a:pt x="0" y="187"/>
                  </a:cubicBezTo>
                  <a:cubicBezTo>
                    <a:pt x="0" y="160"/>
                    <a:pt x="0" y="133"/>
                    <a:pt x="0" y="1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F898BFC1-2EA4-144F-82CA-7C3632075893}"/>
              </a:ext>
            </a:extLst>
          </p:cNvPr>
          <p:cNvGrpSpPr/>
          <p:nvPr/>
        </p:nvGrpSpPr>
        <p:grpSpPr>
          <a:xfrm>
            <a:off x="7111294" y="486682"/>
            <a:ext cx="4542236" cy="6091883"/>
            <a:chOff x="7111294" y="486682"/>
            <a:chExt cx="4542236" cy="6091883"/>
          </a:xfrm>
        </p:grpSpPr>
        <p:grpSp>
          <p:nvGrpSpPr>
            <p:cNvPr id="10" name="Group 9">
              <a:extLst>
                <a:ext uri="{FF2B5EF4-FFF2-40B4-BE49-F238E27FC236}">
                  <a16:creationId xmlns:a16="http://schemas.microsoft.com/office/drawing/2014/main" id="{CD7F3898-1A5F-1D41-B9D3-C2D04DA648D2}"/>
                </a:ext>
              </a:extLst>
            </p:cNvPr>
            <p:cNvGrpSpPr/>
            <p:nvPr/>
          </p:nvGrpSpPr>
          <p:grpSpPr>
            <a:xfrm>
              <a:off x="8666706" y="4294057"/>
              <a:ext cx="475258" cy="469991"/>
              <a:chOff x="7918570" y="5608091"/>
              <a:chExt cx="475326" cy="470057"/>
            </a:xfrm>
          </p:grpSpPr>
          <p:sp>
            <p:nvSpPr>
              <p:cNvPr id="115" name="Rectangle 114">
                <a:extLst>
                  <a:ext uri="{FF2B5EF4-FFF2-40B4-BE49-F238E27FC236}">
                    <a16:creationId xmlns:a16="http://schemas.microsoft.com/office/drawing/2014/main" id="{CD15E39B-5136-1E4B-863F-E622E7B8910E}"/>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monitor" title="Icon of a monitor">
                <a:extLst>
                  <a:ext uri="{FF2B5EF4-FFF2-40B4-BE49-F238E27FC236}">
                    <a16:creationId xmlns:a16="http://schemas.microsoft.com/office/drawing/2014/main" id="{FC632D58-102D-7D42-B82F-65E086FDD815}"/>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 name="Rectangle 116">
                <a:extLst>
                  <a:ext uri="{FF2B5EF4-FFF2-40B4-BE49-F238E27FC236}">
                    <a16:creationId xmlns:a16="http://schemas.microsoft.com/office/drawing/2014/main" id="{05CB2137-4545-DF48-ADED-F072794DBC1C}"/>
                  </a:ext>
                </a:extLst>
              </p:cNvPr>
              <p:cNvSpPr/>
              <p:nvPr/>
            </p:nvSpPr>
            <p:spPr bwMode="auto">
              <a:xfrm>
                <a:off x="7918570" y="560809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Rectangle: Rounded Corners 12">
              <a:extLst>
                <a:ext uri="{FF2B5EF4-FFF2-40B4-BE49-F238E27FC236}">
                  <a16:creationId xmlns:a16="http://schemas.microsoft.com/office/drawing/2014/main" id="{1BA370C6-27EC-FA46-A441-02A4C15D39CB}"/>
                </a:ext>
              </a:extLst>
            </p:cNvPr>
            <p:cNvSpPr/>
            <p:nvPr/>
          </p:nvSpPr>
          <p:spPr bwMode="auto">
            <a:xfrm>
              <a:off x="7111294" y="2913072"/>
              <a:ext cx="4542231" cy="2069970"/>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897A75D3-1964-674C-A3CF-F8816BF6DAF1}"/>
                </a:ext>
              </a:extLst>
            </p:cNvPr>
            <p:cNvSpPr txBox="1"/>
            <p:nvPr/>
          </p:nvSpPr>
          <p:spPr>
            <a:xfrm>
              <a:off x="7330936" y="3132015"/>
              <a:ext cx="4322583" cy="14125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300" normalizeH="0" baseline="0" noProof="0" dirty="0">
                  <a:ln>
                    <a:noFill/>
                  </a:ln>
                  <a:effectLst/>
                  <a:uLnTx/>
                  <a:uFillTx/>
                  <a:latin typeface="Segoe UI Semibold"/>
                  <a:ea typeface="+mn-ea"/>
                  <a:cs typeface="+mn-cs"/>
                </a:rPr>
                <a:t>YOUR SUBSCRIPTION - YOUR CONTROL </a:t>
              </a:r>
            </a:p>
          </p:txBody>
        </p:sp>
        <p:sp>
          <p:nvSpPr>
            <p:cNvPr id="13" name="TextBox 12">
              <a:extLst>
                <a:ext uri="{FF2B5EF4-FFF2-40B4-BE49-F238E27FC236}">
                  <a16:creationId xmlns:a16="http://schemas.microsoft.com/office/drawing/2014/main" id="{37787CF4-98F8-9044-874B-D0C0AF59E536}"/>
                </a:ext>
              </a:extLst>
            </p:cNvPr>
            <p:cNvSpPr txBox="1"/>
            <p:nvPr/>
          </p:nvSpPr>
          <p:spPr>
            <a:xfrm>
              <a:off x="7890959" y="3641070"/>
              <a:ext cx="745158" cy="282513"/>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Windows 7</a:t>
              </a:r>
            </a:p>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Enterprise</a:t>
              </a:r>
            </a:p>
          </p:txBody>
        </p:sp>
        <p:grpSp>
          <p:nvGrpSpPr>
            <p:cNvPr id="14" name="Group 13">
              <a:extLst>
                <a:ext uri="{FF2B5EF4-FFF2-40B4-BE49-F238E27FC236}">
                  <a16:creationId xmlns:a16="http://schemas.microsoft.com/office/drawing/2014/main" id="{DFFE00E0-ACAB-0E4A-A6EB-BA2066BCF999}"/>
                </a:ext>
              </a:extLst>
            </p:cNvPr>
            <p:cNvGrpSpPr/>
            <p:nvPr/>
          </p:nvGrpSpPr>
          <p:grpSpPr>
            <a:xfrm>
              <a:off x="8755129" y="4405868"/>
              <a:ext cx="1162095" cy="197628"/>
              <a:chOff x="8283778" y="6303126"/>
              <a:chExt cx="1162262" cy="197656"/>
            </a:xfrm>
          </p:grpSpPr>
          <p:sp>
            <p:nvSpPr>
              <p:cNvPr id="113" name="Browser_4" title="Icon of a website or an app window">
                <a:extLst>
                  <a:ext uri="{FF2B5EF4-FFF2-40B4-BE49-F238E27FC236}">
                    <a16:creationId xmlns:a16="http://schemas.microsoft.com/office/drawing/2014/main" id="{EDB8227A-84B5-494F-82FD-55ED1151B361}"/>
                  </a:ext>
                </a:extLst>
              </p:cNvPr>
              <p:cNvSpPr>
                <a:spLocks noChangeAspect="1" noEditPoints="1"/>
              </p:cNvSpPr>
              <p:nvPr/>
            </p:nvSpPr>
            <p:spPr bwMode="auto">
              <a:xfrm>
                <a:off x="8283778" y="6304514"/>
                <a:ext cx="265203" cy="19626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TextBox 113">
                <a:extLst>
                  <a:ext uri="{FF2B5EF4-FFF2-40B4-BE49-F238E27FC236}">
                    <a16:creationId xmlns:a16="http://schemas.microsoft.com/office/drawing/2014/main" id="{EF208E5E-C66E-5A4E-A89A-88E5E79302B8}"/>
                  </a:ext>
                </a:extLst>
              </p:cNvPr>
              <p:cNvSpPr txBox="1"/>
              <p:nvPr/>
            </p:nvSpPr>
            <p:spPr>
              <a:xfrm>
                <a:off x="8749131" y="6303126"/>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RemoteApp</a:t>
                </a:r>
              </a:p>
            </p:txBody>
          </p:sp>
        </p:grpSp>
        <p:grpSp>
          <p:nvGrpSpPr>
            <p:cNvPr id="15" name="Group 14">
              <a:extLst>
                <a:ext uri="{FF2B5EF4-FFF2-40B4-BE49-F238E27FC236}">
                  <a16:creationId xmlns:a16="http://schemas.microsoft.com/office/drawing/2014/main" id="{1138A088-78E7-1842-A6F3-47C372A84E71}"/>
                </a:ext>
              </a:extLst>
            </p:cNvPr>
            <p:cNvGrpSpPr/>
            <p:nvPr/>
          </p:nvGrpSpPr>
          <p:grpSpPr>
            <a:xfrm>
              <a:off x="7120244" y="486682"/>
              <a:ext cx="4533286" cy="2453555"/>
              <a:chOff x="6769675" y="2405063"/>
              <a:chExt cx="5229663" cy="2453903"/>
            </a:xfrm>
          </p:grpSpPr>
          <p:sp>
            <p:nvSpPr>
              <p:cNvPr id="111" name="Rectangle: Rounded Corners 11">
                <a:extLst>
                  <a:ext uri="{FF2B5EF4-FFF2-40B4-BE49-F238E27FC236}">
                    <a16:creationId xmlns:a16="http://schemas.microsoft.com/office/drawing/2014/main" id="{FFCF8AF8-EA74-5D4A-AD74-6EE62B52CE95}"/>
                  </a:ext>
                </a:extLst>
              </p:cNvPr>
              <p:cNvSpPr/>
              <p:nvPr/>
            </p:nvSpPr>
            <p:spPr bwMode="auto">
              <a:xfrm>
                <a:off x="6769675" y="2405063"/>
                <a:ext cx="5229663" cy="2181226"/>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169D9BB1-0643-2C40-B51F-73FD20AE4A39}"/>
                  </a:ext>
                </a:extLst>
              </p:cNvPr>
              <p:cNvCxnSpPr>
                <a:cxnSpLocks/>
                <a:stCxn id="111" idx="2"/>
              </p:cNvCxnSpPr>
              <p:nvPr/>
            </p:nvCxnSpPr>
            <p:spPr>
              <a:xfrm>
                <a:off x="9384507" y="4586289"/>
                <a:ext cx="0" cy="272677"/>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17236065-6C87-D24E-AC89-ACA0836CB5C3}"/>
                </a:ext>
              </a:extLst>
            </p:cNvPr>
            <p:cNvGrpSpPr/>
            <p:nvPr/>
          </p:nvGrpSpPr>
          <p:grpSpPr>
            <a:xfrm>
              <a:off x="7352265" y="1137767"/>
              <a:ext cx="1216700" cy="497937"/>
              <a:chOff x="7001737" y="3056241"/>
              <a:chExt cx="1216873" cy="498008"/>
            </a:xfrm>
          </p:grpSpPr>
          <p:sp>
            <p:nvSpPr>
              <p:cNvPr id="104" name="TextBox 103">
                <a:extLst>
                  <a:ext uri="{FF2B5EF4-FFF2-40B4-BE49-F238E27FC236}">
                    <a16:creationId xmlns:a16="http://schemas.microsoft.com/office/drawing/2014/main" id="{39A05D0D-962E-D345-BC46-10C4CEBEFE4F}"/>
                  </a:ext>
                </a:extLst>
              </p:cNvPr>
              <p:cNvSpPr txBox="1"/>
              <p:nvPr/>
            </p:nvSpPr>
            <p:spPr>
              <a:xfrm>
                <a:off x="7521701" y="3240368"/>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Web access</a:t>
                </a:r>
              </a:p>
            </p:txBody>
          </p:sp>
          <p:grpSp>
            <p:nvGrpSpPr>
              <p:cNvPr id="105" name="Group 104">
                <a:extLst>
                  <a:ext uri="{FF2B5EF4-FFF2-40B4-BE49-F238E27FC236}">
                    <a16:creationId xmlns:a16="http://schemas.microsoft.com/office/drawing/2014/main" id="{F5D9E100-38ED-1C45-A283-9558620FDE69}"/>
                  </a:ext>
                </a:extLst>
              </p:cNvPr>
              <p:cNvGrpSpPr/>
              <p:nvPr/>
            </p:nvGrpSpPr>
            <p:grpSpPr>
              <a:xfrm>
                <a:off x="7001737" y="3056241"/>
                <a:ext cx="485242" cy="498008"/>
                <a:chOff x="7001737" y="3056241"/>
                <a:chExt cx="485242" cy="498008"/>
              </a:xfrm>
            </p:grpSpPr>
            <p:sp>
              <p:nvSpPr>
                <p:cNvPr id="106" name="Rectangle 105">
                  <a:extLst>
                    <a:ext uri="{FF2B5EF4-FFF2-40B4-BE49-F238E27FC236}">
                      <a16:creationId xmlns:a16="http://schemas.microsoft.com/office/drawing/2014/main" id="{3FECC9FB-8502-F046-9E56-0F80DD749A91}"/>
                    </a:ext>
                  </a:extLst>
                </p:cNvPr>
                <p:cNvSpPr/>
                <p:nvPr/>
              </p:nvSpPr>
              <p:spPr bwMode="auto">
                <a:xfrm>
                  <a:off x="7044873" y="3112142"/>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942122CB-4EAD-D041-8930-E5A78CCB3020}"/>
                    </a:ext>
                  </a:extLst>
                </p:cNvPr>
                <p:cNvSpPr/>
                <p:nvPr/>
              </p:nvSpPr>
              <p:spPr bwMode="auto">
                <a:xfrm>
                  <a:off x="7023305" y="3084192"/>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8CA74563-AB70-8A42-910B-8296FE8BFB1B}"/>
                    </a:ext>
                  </a:extLst>
                </p:cNvPr>
                <p:cNvGrpSpPr/>
                <p:nvPr/>
              </p:nvGrpSpPr>
              <p:grpSpPr>
                <a:xfrm>
                  <a:off x="7001737" y="3056241"/>
                  <a:ext cx="442106" cy="442107"/>
                  <a:chOff x="7001737" y="3056241"/>
                  <a:chExt cx="442106" cy="442107"/>
                </a:xfrm>
              </p:grpSpPr>
              <p:sp>
                <p:nvSpPr>
                  <p:cNvPr id="109" name="Rectangle 108">
                    <a:extLst>
                      <a:ext uri="{FF2B5EF4-FFF2-40B4-BE49-F238E27FC236}">
                        <a16:creationId xmlns:a16="http://schemas.microsoft.com/office/drawing/2014/main" id="{23646F6A-826C-F742-9714-932B4E901839}"/>
                      </a:ext>
                    </a:extLst>
                  </p:cNvPr>
                  <p:cNvSpPr/>
                  <p:nvPr/>
                </p:nvSpPr>
                <p:spPr bwMode="auto">
                  <a:xfrm>
                    <a:off x="7001737" y="305624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globe_2" title="Icon of a sphere made of lines">
                    <a:extLst>
                      <a:ext uri="{FF2B5EF4-FFF2-40B4-BE49-F238E27FC236}">
                        <a16:creationId xmlns:a16="http://schemas.microsoft.com/office/drawing/2014/main" id="{B534216E-6629-A045-AE9C-195EAE64FAAE}"/>
                      </a:ext>
                    </a:extLst>
                  </p:cNvPr>
                  <p:cNvSpPr>
                    <a:spLocks noChangeAspect="1" noEditPoints="1"/>
                  </p:cNvSpPr>
                  <p:nvPr/>
                </p:nvSpPr>
                <p:spPr bwMode="auto">
                  <a:xfrm>
                    <a:off x="7124656" y="3179160"/>
                    <a:ext cx="196268" cy="19626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7" name="Group 16">
              <a:extLst>
                <a:ext uri="{FF2B5EF4-FFF2-40B4-BE49-F238E27FC236}">
                  <a16:creationId xmlns:a16="http://schemas.microsoft.com/office/drawing/2014/main" id="{D119F021-DD50-2642-85CA-6F7F5755230B}"/>
                </a:ext>
              </a:extLst>
            </p:cNvPr>
            <p:cNvGrpSpPr/>
            <p:nvPr/>
          </p:nvGrpSpPr>
          <p:grpSpPr>
            <a:xfrm>
              <a:off x="7352269" y="1871714"/>
              <a:ext cx="1215027" cy="497940"/>
              <a:chOff x="7001740" y="3790292"/>
              <a:chExt cx="1215200" cy="498011"/>
            </a:xfrm>
          </p:grpSpPr>
          <p:sp>
            <p:nvSpPr>
              <p:cNvPr id="97" name="TextBox 96">
                <a:extLst>
                  <a:ext uri="{FF2B5EF4-FFF2-40B4-BE49-F238E27FC236}">
                    <a16:creationId xmlns:a16="http://schemas.microsoft.com/office/drawing/2014/main" id="{B9C37F3B-8C58-F64E-8D77-518969197F4A}"/>
                  </a:ext>
                </a:extLst>
              </p:cNvPr>
              <p:cNvSpPr txBox="1"/>
              <p:nvPr/>
            </p:nvSpPr>
            <p:spPr>
              <a:xfrm>
                <a:off x="7520031" y="3974422"/>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Management</a:t>
                </a:r>
              </a:p>
            </p:txBody>
          </p:sp>
          <p:grpSp>
            <p:nvGrpSpPr>
              <p:cNvPr id="98" name="Group 97">
                <a:extLst>
                  <a:ext uri="{FF2B5EF4-FFF2-40B4-BE49-F238E27FC236}">
                    <a16:creationId xmlns:a16="http://schemas.microsoft.com/office/drawing/2014/main" id="{4AA40BA4-DA60-AD47-8E8D-C3778EBE9475}"/>
                  </a:ext>
                </a:extLst>
              </p:cNvPr>
              <p:cNvGrpSpPr/>
              <p:nvPr/>
            </p:nvGrpSpPr>
            <p:grpSpPr>
              <a:xfrm>
                <a:off x="7001740" y="3790292"/>
                <a:ext cx="485239" cy="498011"/>
                <a:chOff x="7001740" y="3790292"/>
                <a:chExt cx="485239" cy="498011"/>
              </a:xfrm>
            </p:grpSpPr>
            <p:sp>
              <p:nvSpPr>
                <p:cNvPr id="99" name="Rectangle 98">
                  <a:extLst>
                    <a:ext uri="{FF2B5EF4-FFF2-40B4-BE49-F238E27FC236}">
                      <a16:creationId xmlns:a16="http://schemas.microsoft.com/office/drawing/2014/main" id="{DA5491F0-6536-5E42-AAB3-991F2348730A}"/>
                    </a:ext>
                  </a:extLst>
                </p:cNvPr>
                <p:cNvSpPr/>
                <p:nvPr/>
              </p:nvSpPr>
              <p:spPr bwMode="auto">
                <a:xfrm>
                  <a:off x="7044873" y="384619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EA52E70D-A24C-3C47-8C5B-56B071F27C35}"/>
                    </a:ext>
                  </a:extLst>
                </p:cNvPr>
                <p:cNvSpPr/>
                <p:nvPr/>
              </p:nvSpPr>
              <p:spPr bwMode="auto">
                <a:xfrm>
                  <a:off x="7023305" y="381824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73552CF5-D32F-8C4B-958E-3E2D67524183}"/>
                    </a:ext>
                  </a:extLst>
                </p:cNvPr>
                <p:cNvGrpSpPr/>
                <p:nvPr/>
              </p:nvGrpSpPr>
              <p:grpSpPr>
                <a:xfrm>
                  <a:off x="7001740" y="3790292"/>
                  <a:ext cx="442106" cy="442107"/>
                  <a:chOff x="7001740" y="3790292"/>
                  <a:chExt cx="442106" cy="442107"/>
                </a:xfrm>
              </p:grpSpPr>
              <p:sp>
                <p:nvSpPr>
                  <p:cNvPr id="102" name="Rectangle 101">
                    <a:extLst>
                      <a:ext uri="{FF2B5EF4-FFF2-40B4-BE49-F238E27FC236}">
                        <a16:creationId xmlns:a16="http://schemas.microsoft.com/office/drawing/2014/main" id="{45B2E732-7BAA-FE4A-BCEF-20ECD50B3E41}"/>
                      </a:ext>
                    </a:extLst>
                  </p:cNvPr>
                  <p:cNvSpPr/>
                  <p:nvPr/>
                </p:nvSpPr>
                <p:spPr bwMode="auto">
                  <a:xfrm>
                    <a:off x="7001740" y="3790292"/>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globe_6" title="Icon of a monitor in front of a sphere made of lines">
                    <a:extLst>
                      <a:ext uri="{FF2B5EF4-FFF2-40B4-BE49-F238E27FC236}">
                        <a16:creationId xmlns:a16="http://schemas.microsoft.com/office/drawing/2014/main" id="{A0C3618F-BD3A-AC4E-B9AF-F9FAF6B1403C}"/>
                      </a:ext>
                    </a:extLst>
                  </p:cNvPr>
                  <p:cNvSpPr>
                    <a:spLocks noChangeAspect="1" noEditPoints="1"/>
                  </p:cNvSpPr>
                  <p:nvPr/>
                </p:nvSpPr>
                <p:spPr bwMode="auto">
                  <a:xfrm>
                    <a:off x="7131184" y="3913214"/>
                    <a:ext cx="183213" cy="19626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5D265A80-48B3-1742-9BED-500B8B700FA2}"/>
                </a:ext>
              </a:extLst>
            </p:cNvPr>
            <p:cNvGrpSpPr/>
            <p:nvPr/>
          </p:nvGrpSpPr>
          <p:grpSpPr>
            <a:xfrm>
              <a:off x="8666701" y="1141606"/>
              <a:ext cx="1216389" cy="497937"/>
              <a:chOff x="8250884" y="3060081"/>
              <a:chExt cx="1216562" cy="498008"/>
            </a:xfrm>
          </p:grpSpPr>
          <p:sp>
            <p:nvSpPr>
              <p:cNvPr id="90" name="TextBox 89">
                <a:extLst>
                  <a:ext uri="{FF2B5EF4-FFF2-40B4-BE49-F238E27FC236}">
                    <a16:creationId xmlns:a16="http://schemas.microsoft.com/office/drawing/2014/main" id="{F28B1012-9D06-FA4C-8530-8F79B7F06C22}"/>
                  </a:ext>
                </a:extLst>
              </p:cNvPr>
              <p:cNvSpPr txBox="1"/>
              <p:nvPr/>
            </p:nvSpPr>
            <p:spPr>
              <a:xfrm>
                <a:off x="8770537" y="3205742"/>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Diagnostics</a:t>
                </a:r>
              </a:p>
            </p:txBody>
          </p:sp>
          <p:grpSp>
            <p:nvGrpSpPr>
              <p:cNvPr id="91" name="Group 90">
                <a:extLst>
                  <a:ext uri="{FF2B5EF4-FFF2-40B4-BE49-F238E27FC236}">
                    <a16:creationId xmlns:a16="http://schemas.microsoft.com/office/drawing/2014/main" id="{92274A02-1659-6A42-A386-CDFE8226DC2F}"/>
                  </a:ext>
                </a:extLst>
              </p:cNvPr>
              <p:cNvGrpSpPr/>
              <p:nvPr/>
            </p:nvGrpSpPr>
            <p:grpSpPr>
              <a:xfrm>
                <a:off x="8250884" y="3060081"/>
                <a:ext cx="485242" cy="498008"/>
                <a:chOff x="8250884" y="3060081"/>
                <a:chExt cx="485242" cy="498008"/>
              </a:xfrm>
            </p:grpSpPr>
            <p:sp>
              <p:nvSpPr>
                <p:cNvPr id="92" name="Rectangle 91">
                  <a:extLst>
                    <a:ext uri="{FF2B5EF4-FFF2-40B4-BE49-F238E27FC236}">
                      <a16:creationId xmlns:a16="http://schemas.microsoft.com/office/drawing/2014/main" id="{47BF4126-CA5C-FD44-AB67-FD6E4FDE9187}"/>
                    </a:ext>
                  </a:extLst>
                </p:cNvPr>
                <p:cNvSpPr/>
                <p:nvPr/>
              </p:nvSpPr>
              <p:spPr bwMode="auto">
                <a:xfrm>
                  <a:off x="8294020" y="3115982"/>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B09E1509-B05E-2F46-B16B-BF6BFFBB5F39}"/>
                    </a:ext>
                  </a:extLst>
                </p:cNvPr>
                <p:cNvSpPr/>
                <p:nvPr/>
              </p:nvSpPr>
              <p:spPr bwMode="auto">
                <a:xfrm>
                  <a:off x="8272452" y="3088032"/>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169C619F-179F-B644-80DC-B891AFB8C414}"/>
                    </a:ext>
                  </a:extLst>
                </p:cNvPr>
                <p:cNvGrpSpPr/>
                <p:nvPr/>
              </p:nvGrpSpPr>
              <p:grpSpPr>
                <a:xfrm>
                  <a:off x="8250884" y="3060081"/>
                  <a:ext cx="442106" cy="442107"/>
                  <a:chOff x="8250884" y="3060081"/>
                  <a:chExt cx="442106" cy="442107"/>
                </a:xfrm>
              </p:grpSpPr>
              <p:sp>
                <p:nvSpPr>
                  <p:cNvPr id="95" name="Rectangle 94">
                    <a:extLst>
                      <a:ext uri="{FF2B5EF4-FFF2-40B4-BE49-F238E27FC236}">
                        <a16:creationId xmlns:a16="http://schemas.microsoft.com/office/drawing/2014/main" id="{2BDAE90E-B252-C649-AE04-62D97C99C8A0}"/>
                      </a:ext>
                    </a:extLst>
                  </p:cNvPr>
                  <p:cNvSpPr/>
                  <p:nvPr/>
                </p:nvSpPr>
                <p:spPr bwMode="auto">
                  <a:xfrm>
                    <a:off x="8250884" y="306008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ool" title="Icon of a skrewdriver and wrench">
                    <a:extLst>
                      <a:ext uri="{FF2B5EF4-FFF2-40B4-BE49-F238E27FC236}">
                        <a16:creationId xmlns:a16="http://schemas.microsoft.com/office/drawing/2014/main" id="{19BF3219-361E-A343-AB41-3154E74224AA}"/>
                      </a:ext>
                    </a:extLst>
                  </p:cNvPr>
                  <p:cNvSpPr>
                    <a:spLocks noChangeAspect="1" noEditPoints="1"/>
                  </p:cNvSpPr>
                  <p:nvPr/>
                </p:nvSpPr>
                <p:spPr bwMode="auto">
                  <a:xfrm>
                    <a:off x="8402270" y="3183000"/>
                    <a:ext cx="139335" cy="19626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accent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9" name="Group 18">
              <a:extLst>
                <a:ext uri="{FF2B5EF4-FFF2-40B4-BE49-F238E27FC236}">
                  <a16:creationId xmlns:a16="http://schemas.microsoft.com/office/drawing/2014/main" id="{26ABB2A0-E12B-3047-B1F3-7053FC1E29D6}"/>
                </a:ext>
              </a:extLst>
            </p:cNvPr>
            <p:cNvGrpSpPr/>
            <p:nvPr/>
          </p:nvGrpSpPr>
          <p:grpSpPr>
            <a:xfrm>
              <a:off x="9980831" y="1145446"/>
              <a:ext cx="1216078" cy="497937"/>
              <a:chOff x="9500031" y="3063921"/>
              <a:chExt cx="1216251" cy="498008"/>
            </a:xfrm>
          </p:grpSpPr>
          <p:sp>
            <p:nvSpPr>
              <p:cNvPr id="83" name="TextBox 82">
                <a:extLst>
                  <a:ext uri="{FF2B5EF4-FFF2-40B4-BE49-F238E27FC236}">
                    <a16:creationId xmlns:a16="http://schemas.microsoft.com/office/drawing/2014/main" id="{969314F2-08C2-0045-B134-1EBAB83E692F}"/>
                  </a:ext>
                </a:extLst>
              </p:cNvPr>
              <p:cNvSpPr txBox="1"/>
              <p:nvPr/>
            </p:nvSpPr>
            <p:spPr>
              <a:xfrm>
                <a:off x="10019373" y="3240368"/>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Gateway</a:t>
                </a:r>
              </a:p>
            </p:txBody>
          </p:sp>
          <p:grpSp>
            <p:nvGrpSpPr>
              <p:cNvPr id="84" name="Group 83">
                <a:extLst>
                  <a:ext uri="{FF2B5EF4-FFF2-40B4-BE49-F238E27FC236}">
                    <a16:creationId xmlns:a16="http://schemas.microsoft.com/office/drawing/2014/main" id="{3322460B-E89F-524E-A1C0-822E3E090BC3}"/>
                  </a:ext>
                </a:extLst>
              </p:cNvPr>
              <p:cNvGrpSpPr/>
              <p:nvPr/>
            </p:nvGrpSpPr>
            <p:grpSpPr>
              <a:xfrm>
                <a:off x="9500031" y="3063921"/>
                <a:ext cx="485242" cy="498008"/>
                <a:chOff x="9500031" y="3063921"/>
                <a:chExt cx="485242" cy="498008"/>
              </a:xfrm>
            </p:grpSpPr>
            <p:sp>
              <p:nvSpPr>
                <p:cNvPr id="85" name="Rectangle 84">
                  <a:extLst>
                    <a:ext uri="{FF2B5EF4-FFF2-40B4-BE49-F238E27FC236}">
                      <a16:creationId xmlns:a16="http://schemas.microsoft.com/office/drawing/2014/main" id="{1C9D9C33-C13B-AD49-921D-259FCB360945}"/>
                    </a:ext>
                  </a:extLst>
                </p:cNvPr>
                <p:cNvSpPr/>
                <p:nvPr/>
              </p:nvSpPr>
              <p:spPr bwMode="auto">
                <a:xfrm>
                  <a:off x="9543167" y="3119822"/>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E54B33AD-BA2E-2142-8608-B3AEF29F1CCD}"/>
                    </a:ext>
                  </a:extLst>
                </p:cNvPr>
                <p:cNvSpPr/>
                <p:nvPr/>
              </p:nvSpPr>
              <p:spPr bwMode="auto">
                <a:xfrm>
                  <a:off x="9521599" y="3091872"/>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FCA56A07-536F-7248-AB37-AD1A75C93595}"/>
                    </a:ext>
                  </a:extLst>
                </p:cNvPr>
                <p:cNvGrpSpPr/>
                <p:nvPr/>
              </p:nvGrpSpPr>
              <p:grpSpPr>
                <a:xfrm>
                  <a:off x="9500031" y="3063921"/>
                  <a:ext cx="442106" cy="442107"/>
                  <a:chOff x="9500031" y="3063921"/>
                  <a:chExt cx="442106" cy="442107"/>
                </a:xfrm>
              </p:grpSpPr>
              <p:sp>
                <p:nvSpPr>
                  <p:cNvPr id="88" name="Rectangle 87">
                    <a:extLst>
                      <a:ext uri="{FF2B5EF4-FFF2-40B4-BE49-F238E27FC236}">
                        <a16:creationId xmlns:a16="http://schemas.microsoft.com/office/drawing/2014/main" id="{4E6EAC9A-DC2F-DD48-ADCD-0E2E4E488250}"/>
                      </a:ext>
                    </a:extLst>
                  </p:cNvPr>
                  <p:cNvSpPr/>
                  <p:nvPr/>
                </p:nvSpPr>
                <p:spPr bwMode="auto">
                  <a:xfrm>
                    <a:off x="9500031" y="306392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Move_E7C2" title="Icon of four arrows pointing away from eachother">
                    <a:extLst>
                      <a:ext uri="{FF2B5EF4-FFF2-40B4-BE49-F238E27FC236}">
                        <a16:creationId xmlns:a16="http://schemas.microsoft.com/office/drawing/2014/main" id="{E78FC862-775D-4E4D-B60C-3387FDBD9EC6}"/>
                      </a:ext>
                    </a:extLst>
                  </p:cNvPr>
                  <p:cNvSpPr>
                    <a:spLocks noChangeAspect="1" noEditPoints="1"/>
                  </p:cNvSpPr>
                  <p:nvPr/>
                </p:nvSpPr>
                <p:spPr bwMode="auto">
                  <a:xfrm>
                    <a:off x="9622975" y="3186840"/>
                    <a:ext cx="196219" cy="19626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chemeClr val="accent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grpSp>
          <p:nvGrpSpPr>
            <p:cNvPr id="20" name="Group 19">
              <a:extLst>
                <a:ext uri="{FF2B5EF4-FFF2-40B4-BE49-F238E27FC236}">
                  <a16:creationId xmlns:a16="http://schemas.microsoft.com/office/drawing/2014/main" id="{890DE44C-80E8-9842-98DF-6DA25481EA6D}"/>
                </a:ext>
              </a:extLst>
            </p:cNvPr>
            <p:cNvGrpSpPr/>
            <p:nvPr/>
          </p:nvGrpSpPr>
          <p:grpSpPr>
            <a:xfrm>
              <a:off x="8666701" y="1872487"/>
              <a:ext cx="1216389" cy="497937"/>
              <a:chOff x="8120868" y="3791065"/>
              <a:chExt cx="1216562" cy="498008"/>
            </a:xfrm>
          </p:grpSpPr>
          <p:sp>
            <p:nvSpPr>
              <p:cNvPr id="76" name="TextBox 75">
                <a:extLst>
                  <a:ext uri="{FF2B5EF4-FFF2-40B4-BE49-F238E27FC236}">
                    <a16:creationId xmlns:a16="http://schemas.microsoft.com/office/drawing/2014/main" id="{B3D4BD3C-6947-7F4B-867C-260D56A76C8E}"/>
                  </a:ext>
                </a:extLst>
              </p:cNvPr>
              <p:cNvSpPr txBox="1"/>
              <p:nvPr/>
            </p:nvSpPr>
            <p:spPr>
              <a:xfrm>
                <a:off x="8640521" y="3963512"/>
                <a:ext cx="696909"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Broker</a:t>
                </a:r>
              </a:p>
            </p:txBody>
          </p:sp>
          <p:grpSp>
            <p:nvGrpSpPr>
              <p:cNvPr id="77" name="Group 76">
                <a:extLst>
                  <a:ext uri="{FF2B5EF4-FFF2-40B4-BE49-F238E27FC236}">
                    <a16:creationId xmlns:a16="http://schemas.microsoft.com/office/drawing/2014/main" id="{8CF972D8-3079-D449-A867-F7DFD2248572}"/>
                  </a:ext>
                </a:extLst>
              </p:cNvPr>
              <p:cNvGrpSpPr/>
              <p:nvPr/>
            </p:nvGrpSpPr>
            <p:grpSpPr>
              <a:xfrm>
                <a:off x="8120868" y="3791065"/>
                <a:ext cx="485242" cy="498008"/>
                <a:chOff x="8120868" y="3791065"/>
                <a:chExt cx="485242" cy="498008"/>
              </a:xfrm>
            </p:grpSpPr>
            <p:sp>
              <p:nvSpPr>
                <p:cNvPr id="78" name="Rectangle 77">
                  <a:extLst>
                    <a:ext uri="{FF2B5EF4-FFF2-40B4-BE49-F238E27FC236}">
                      <a16:creationId xmlns:a16="http://schemas.microsoft.com/office/drawing/2014/main" id="{416187EC-3EEB-1D45-A529-90EFD770C646}"/>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FD350204-6671-3C4E-BBCA-AB6E1FC2E408}"/>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02805D36-8921-3946-BCDD-229EF53745FB}"/>
                    </a:ext>
                  </a:extLst>
                </p:cNvPr>
                <p:cNvGrpSpPr/>
                <p:nvPr/>
              </p:nvGrpSpPr>
              <p:grpSpPr>
                <a:xfrm>
                  <a:off x="8120868" y="3791065"/>
                  <a:ext cx="442106" cy="442107"/>
                  <a:chOff x="8120868" y="3791065"/>
                  <a:chExt cx="442106" cy="442107"/>
                </a:xfrm>
              </p:grpSpPr>
              <p:sp>
                <p:nvSpPr>
                  <p:cNvPr id="81" name="Rectangle 80">
                    <a:extLst>
                      <a:ext uri="{FF2B5EF4-FFF2-40B4-BE49-F238E27FC236}">
                        <a16:creationId xmlns:a16="http://schemas.microsoft.com/office/drawing/2014/main" id="{CE84E7AC-3E32-6147-9D14-EBC94C1E0437}"/>
                      </a:ext>
                    </a:extLst>
                  </p:cNvPr>
                  <p:cNvSpPr/>
                  <p:nvPr/>
                </p:nvSpPr>
                <p:spPr bwMode="auto">
                  <a:xfrm>
                    <a:off x="8120868" y="3791065"/>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arrow_17" title="Icon of a curved arrow that splits in two directions">
                    <a:extLst>
                      <a:ext uri="{FF2B5EF4-FFF2-40B4-BE49-F238E27FC236}">
                        <a16:creationId xmlns:a16="http://schemas.microsoft.com/office/drawing/2014/main" id="{93D7A82B-0540-8C44-B299-0EC3DEEE767E}"/>
                      </a:ext>
                    </a:extLst>
                  </p:cNvPr>
                  <p:cNvSpPr>
                    <a:spLocks noChangeAspect="1" noEditPoints="1"/>
                  </p:cNvSpPr>
                  <p:nvPr/>
                </p:nvSpPr>
                <p:spPr bwMode="auto">
                  <a:xfrm>
                    <a:off x="8262866" y="3902274"/>
                    <a:ext cx="158105" cy="19626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chemeClr val="accent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21" name="TextBox 20">
              <a:extLst>
                <a:ext uri="{FF2B5EF4-FFF2-40B4-BE49-F238E27FC236}">
                  <a16:creationId xmlns:a16="http://schemas.microsoft.com/office/drawing/2014/main" id="{F2E18B56-01C1-0343-8B3C-FCF3B889C89C}"/>
                </a:ext>
              </a:extLst>
            </p:cNvPr>
            <p:cNvSpPr txBox="1"/>
            <p:nvPr/>
          </p:nvSpPr>
          <p:spPr>
            <a:xfrm>
              <a:off x="9220431" y="3619403"/>
              <a:ext cx="696810" cy="282513"/>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Windows 10 Enterprise</a:t>
              </a:r>
            </a:p>
          </p:txBody>
        </p:sp>
        <p:sp>
          <p:nvSpPr>
            <p:cNvPr id="22" name="TextBox 21">
              <a:extLst>
                <a:ext uri="{FF2B5EF4-FFF2-40B4-BE49-F238E27FC236}">
                  <a16:creationId xmlns:a16="http://schemas.microsoft.com/office/drawing/2014/main" id="{1E2E01DA-C78B-5A46-BD28-58C82CBCF7F9}"/>
                </a:ext>
              </a:extLst>
            </p:cNvPr>
            <p:cNvSpPr txBox="1"/>
            <p:nvPr/>
          </p:nvSpPr>
          <p:spPr>
            <a:xfrm>
              <a:off x="7352271" y="668731"/>
              <a:ext cx="2398044" cy="138445"/>
            </a:xfrm>
            <a:prstGeom prst="rect">
              <a:avLst/>
            </a:prstGeom>
            <a:noFill/>
          </p:spPr>
          <p:txBody>
            <a:bodyPr wrap="square" lIns="0" tIns="0" rIns="0" bIns="0" rtlCol="0" anchor="ctr">
              <a:spAutoFit/>
            </a:bodyPr>
            <a:lstStyle/>
            <a:p>
              <a:pPr marL="0" marR="0" lvl="0" indent="0" algn="l" defTabSz="914138" rtl="0" eaLnBrk="1" fontAlgn="auto" latinLnBrk="0" hangingPunct="1">
                <a:lnSpc>
                  <a:spcPct val="90000"/>
                </a:lnSpc>
                <a:spcBef>
                  <a:spcPts val="0"/>
                </a:spcBef>
                <a:spcAft>
                  <a:spcPts val="587"/>
                </a:spcAft>
                <a:buClrTx/>
                <a:buSzTx/>
                <a:buFontTx/>
                <a:buNone/>
                <a:tabLst/>
                <a:defRPr/>
              </a:pPr>
              <a:r>
                <a:rPr kumimoji="0" lang="en-US" sz="980" b="1" i="0" u="none" strike="noStrike" kern="1200" cap="none" spc="294" normalizeH="0" baseline="0" noProof="0" dirty="0">
                  <a:ln>
                    <a:noFill/>
                  </a:ln>
                  <a:effectLst/>
                  <a:uLnTx/>
                  <a:uFillTx/>
                  <a:latin typeface="Segoe UI Semibold"/>
                  <a:ea typeface="+mn-ea"/>
                  <a:cs typeface="+mn-cs"/>
                </a:rPr>
                <a:t>MANAGED BY MICROSOFT</a:t>
              </a:r>
            </a:p>
          </p:txBody>
        </p:sp>
        <p:grpSp>
          <p:nvGrpSpPr>
            <p:cNvPr id="23" name="Group 22">
              <a:extLst>
                <a:ext uri="{FF2B5EF4-FFF2-40B4-BE49-F238E27FC236}">
                  <a16:creationId xmlns:a16="http://schemas.microsoft.com/office/drawing/2014/main" id="{2F7E1D5B-C7EB-844E-8BE6-65DFE2C2A7AC}"/>
                </a:ext>
              </a:extLst>
            </p:cNvPr>
            <p:cNvGrpSpPr/>
            <p:nvPr/>
          </p:nvGrpSpPr>
          <p:grpSpPr>
            <a:xfrm>
              <a:off x="7348269" y="3546699"/>
              <a:ext cx="475258" cy="469991"/>
              <a:chOff x="7918570" y="5608091"/>
              <a:chExt cx="475326" cy="470057"/>
            </a:xfrm>
          </p:grpSpPr>
          <p:sp>
            <p:nvSpPr>
              <p:cNvPr id="72" name="Rectangle 71">
                <a:extLst>
                  <a:ext uri="{FF2B5EF4-FFF2-40B4-BE49-F238E27FC236}">
                    <a16:creationId xmlns:a16="http://schemas.microsoft.com/office/drawing/2014/main" id="{806078A9-24C4-C64E-BFF3-F63C0F0BEAB0}"/>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monitor" title="Icon of a monitor">
                <a:extLst>
                  <a:ext uri="{FF2B5EF4-FFF2-40B4-BE49-F238E27FC236}">
                    <a16:creationId xmlns:a16="http://schemas.microsoft.com/office/drawing/2014/main" id="{7A03E517-DA77-B043-B18F-E45AD9C38CF4}"/>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0FF2A818-E333-1341-9505-9EB3C7C30DC7}"/>
                  </a:ext>
                </a:extLst>
              </p:cNvPr>
              <p:cNvSpPr/>
              <p:nvPr/>
            </p:nvSpPr>
            <p:spPr bwMode="auto">
              <a:xfrm>
                <a:off x="7918570" y="560809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monitor" title="Icon of a monitor">
                <a:extLst>
                  <a:ext uri="{FF2B5EF4-FFF2-40B4-BE49-F238E27FC236}">
                    <a16:creationId xmlns:a16="http://schemas.microsoft.com/office/drawing/2014/main" id="{00276B6C-6B17-D240-8882-9B6C19379BA6}"/>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DE76D70C-1A0B-B04D-BEE3-82686CDAE9A2}"/>
                </a:ext>
              </a:extLst>
            </p:cNvPr>
            <p:cNvGrpSpPr/>
            <p:nvPr/>
          </p:nvGrpSpPr>
          <p:grpSpPr>
            <a:xfrm>
              <a:off x="8666706" y="3544947"/>
              <a:ext cx="475258" cy="469991"/>
              <a:chOff x="7918570" y="5608091"/>
              <a:chExt cx="475326" cy="470057"/>
            </a:xfrm>
          </p:grpSpPr>
          <p:sp>
            <p:nvSpPr>
              <p:cNvPr id="68" name="Rectangle 67">
                <a:extLst>
                  <a:ext uri="{FF2B5EF4-FFF2-40B4-BE49-F238E27FC236}">
                    <a16:creationId xmlns:a16="http://schemas.microsoft.com/office/drawing/2014/main" id="{EE9C00D7-0F0C-9E40-91B2-988C3400E0E1}"/>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monitor" title="Icon of a monitor">
                <a:extLst>
                  <a:ext uri="{FF2B5EF4-FFF2-40B4-BE49-F238E27FC236}">
                    <a16:creationId xmlns:a16="http://schemas.microsoft.com/office/drawing/2014/main" id="{89848648-211C-1849-849A-188F07E975C4}"/>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01E1698A-C37C-B640-BDCA-C997B7D57956}"/>
                  </a:ext>
                </a:extLst>
              </p:cNvPr>
              <p:cNvSpPr/>
              <p:nvPr/>
            </p:nvSpPr>
            <p:spPr bwMode="auto">
              <a:xfrm>
                <a:off x="7918570" y="560809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monitor" title="Icon of a monitor">
                <a:extLst>
                  <a:ext uri="{FF2B5EF4-FFF2-40B4-BE49-F238E27FC236}">
                    <a16:creationId xmlns:a16="http://schemas.microsoft.com/office/drawing/2014/main" id="{9900695F-7993-E145-B9DE-160234FE2C0F}"/>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95780849-F02E-7047-B9B1-E9904C2999E4}"/>
                </a:ext>
              </a:extLst>
            </p:cNvPr>
            <p:cNvGrpSpPr/>
            <p:nvPr/>
          </p:nvGrpSpPr>
          <p:grpSpPr>
            <a:xfrm>
              <a:off x="10000833" y="3544947"/>
              <a:ext cx="475258" cy="469991"/>
              <a:chOff x="7918570" y="5608091"/>
              <a:chExt cx="475326" cy="470057"/>
            </a:xfrm>
          </p:grpSpPr>
          <p:sp>
            <p:nvSpPr>
              <p:cNvPr id="64" name="Rectangle 63">
                <a:extLst>
                  <a:ext uri="{FF2B5EF4-FFF2-40B4-BE49-F238E27FC236}">
                    <a16:creationId xmlns:a16="http://schemas.microsoft.com/office/drawing/2014/main" id="{66E59B2A-BEBB-AE47-A4DB-5BE0844110CC}"/>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monitor" title="Icon of a monitor">
                <a:extLst>
                  <a:ext uri="{FF2B5EF4-FFF2-40B4-BE49-F238E27FC236}">
                    <a16:creationId xmlns:a16="http://schemas.microsoft.com/office/drawing/2014/main" id="{9BB86421-1C08-2F47-81A3-B9A84CC1EA39}"/>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AB4988AB-C354-9144-BC75-4FE151201EF7}"/>
                  </a:ext>
                </a:extLst>
              </p:cNvPr>
              <p:cNvSpPr/>
              <p:nvPr/>
            </p:nvSpPr>
            <p:spPr bwMode="auto">
              <a:xfrm>
                <a:off x="7918570" y="560809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monitor" title="Icon of a monitor">
                <a:extLst>
                  <a:ext uri="{FF2B5EF4-FFF2-40B4-BE49-F238E27FC236}">
                    <a16:creationId xmlns:a16="http://schemas.microsoft.com/office/drawing/2014/main" id="{A74619F4-3B96-CA44-AAD1-50DF7D6480C5}"/>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6" name="TextBox 25">
              <a:extLst>
                <a:ext uri="{FF2B5EF4-FFF2-40B4-BE49-F238E27FC236}">
                  <a16:creationId xmlns:a16="http://schemas.microsoft.com/office/drawing/2014/main" id="{4EB763CA-71D1-7248-B7BD-E7A9EBDD64A6}"/>
                </a:ext>
              </a:extLst>
            </p:cNvPr>
            <p:cNvSpPr txBox="1"/>
            <p:nvPr/>
          </p:nvSpPr>
          <p:spPr>
            <a:xfrm>
              <a:off x="7890959" y="4283556"/>
              <a:ext cx="890017" cy="423769"/>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Windows </a:t>
              </a:r>
              <a:br>
                <a:rPr kumimoji="0" lang="en-US" sz="900" b="0" i="0" u="none" strike="noStrike" kern="1200" cap="none" spc="0" normalizeH="0" baseline="0" noProof="0" dirty="0">
                  <a:ln>
                    <a:noFill/>
                  </a:ln>
                  <a:solidFill>
                    <a:srgbClr val="000000"/>
                  </a:solidFill>
                  <a:effectLst/>
                  <a:uLnTx/>
                  <a:uFillTx/>
                  <a:latin typeface="Segoe UI"/>
                  <a:ea typeface="+mn-ea"/>
                  <a:cs typeface="+mn-cs"/>
                </a:rPr>
              </a:br>
              <a:r>
                <a:rPr kumimoji="0" lang="en-US" sz="900" b="0" i="0" u="none" strike="noStrike" kern="1200" cap="none" spc="0" normalizeH="0" baseline="0" noProof="0" dirty="0">
                  <a:ln>
                    <a:noFill/>
                  </a:ln>
                  <a:solidFill>
                    <a:srgbClr val="000000"/>
                  </a:solidFill>
                  <a:effectLst/>
                  <a:uLnTx/>
                  <a:uFillTx/>
                  <a:latin typeface="Segoe UI"/>
                  <a:ea typeface="+mn-ea"/>
                  <a:cs typeface="+mn-cs"/>
                </a:rPr>
                <a:t>Server 2012 </a:t>
              </a:r>
              <a:br>
                <a:rPr kumimoji="0" lang="en-US" sz="900" b="0" i="0" u="none" strike="noStrike" kern="1200" cap="none" spc="0" normalizeH="0" baseline="0" noProof="0" dirty="0">
                  <a:ln>
                    <a:noFill/>
                  </a:ln>
                  <a:solidFill>
                    <a:srgbClr val="000000"/>
                  </a:solidFill>
                  <a:effectLst/>
                  <a:uLnTx/>
                  <a:uFillTx/>
                  <a:latin typeface="Segoe UI"/>
                  <a:ea typeface="+mn-ea"/>
                  <a:cs typeface="+mn-cs"/>
                </a:rPr>
              </a:br>
              <a:r>
                <a:rPr kumimoji="0" lang="en-US" sz="900" b="0" i="0" u="none" strike="noStrike" kern="1200" cap="none" spc="0" normalizeH="0" baseline="0" noProof="0" dirty="0">
                  <a:ln>
                    <a:noFill/>
                  </a:ln>
                  <a:solidFill>
                    <a:srgbClr val="000000"/>
                  </a:solidFill>
                  <a:effectLst/>
                  <a:uLnTx/>
                  <a:uFillTx/>
                  <a:latin typeface="Segoe UI"/>
                  <a:ea typeface="+mn-ea"/>
                  <a:cs typeface="+mn-cs"/>
                </a:rPr>
                <a:t>R2 and up</a:t>
              </a:r>
            </a:p>
          </p:txBody>
        </p:sp>
        <p:sp>
          <p:nvSpPr>
            <p:cNvPr id="27" name="TextBox 26">
              <a:extLst>
                <a:ext uri="{FF2B5EF4-FFF2-40B4-BE49-F238E27FC236}">
                  <a16:creationId xmlns:a16="http://schemas.microsoft.com/office/drawing/2014/main" id="{A072B3F7-F84B-8847-A114-6BE7DB8B3C71}"/>
                </a:ext>
              </a:extLst>
            </p:cNvPr>
            <p:cNvSpPr txBox="1"/>
            <p:nvPr/>
          </p:nvSpPr>
          <p:spPr>
            <a:xfrm>
              <a:off x="10535507" y="3569383"/>
              <a:ext cx="1059199" cy="415334"/>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867" b="0" i="0" u="none" strike="noStrike" kern="1200" cap="none" spc="0" normalizeH="0" baseline="0" noProof="0" dirty="0">
                  <a:ln>
                    <a:noFill/>
                  </a:ln>
                  <a:solidFill>
                    <a:srgbClr val="000000"/>
                  </a:solidFill>
                  <a:effectLst/>
                  <a:uLnTx/>
                  <a:uFillTx/>
                  <a:latin typeface="Segoe UI"/>
                  <a:ea typeface="+mn-ea"/>
                  <a:cs typeface="+mn-cs"/>
                </a:rPr>
                <a:t>Windows 10 Enterprise multi-session</a:t>
              </a: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9099539F-B798-004E-B118-028790C94FDD}"/>
                </a:ext>
              </a:extLst>
            </p:cNvPr>
            <p:cNvGrpSpPr/>
            <p:nvPr/>
          </p:nvGrpSpPr>
          <p:grpSpPr>
            <a:xfrm>
              <a:off x="7349220" y="4282462"/>
              <a:ext cx="475258" cy="469991"/>
              <a:chOff x="7918570" y="5608091"/>
              <a:chExt cx="475326" cy="470057"/>
            </a:xfrm>
          </p:grpSpPr>
          <p:sp>
            <p:nvSpPr>
              <p:cNvPr id="60" name="Rectangle 59">
                <a:extLst>
                  <a:ext uri="{FF2B5EF4-FFF2-40B4-BE49-F238E27FC236}">
                    <a16:creationId xmlns:a16="http://schemas.microsoft.com/office/drawing/2014/main" id="{6FACC640-2CD8-FF40-A26E-0A3D90CD4BFE}"/>
                  </a:ext>
                </a:extLst>
              </p:cNvPr>
              <p:cNvSpPr/>
              <p:nvPr/>
            </p:nvSpPr>
            <p:spPr bwMode="auto">
              <a:xfrm>
                <a:off x="7951790" y="5636041"/>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monitor" title="Icon of a monitor">
                <a:extLst>
                  <a:ext uri="{FF2B5EF4-FFF2-40B4-BE49-F238E27FC236}">
                    <a16:creationId xmlns:a16="http://schemas.microsoft.com/office/drawing/2014/main" id="{0FDC23A2-E197-9F43-935A-78155D865066}"/>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D25B2B2A-BA0D-974A-AFD9-26C8660F9A09}"/>
                  </a:ext>
                </a:extLst>
              </p:cNvPr>
              <p:cNvSpPr/>
              <p:nvPr/>
            </p:nvSpPr>
            <p:spPr bwMode="auto">
              <a:xfrm>
                <a:off x="7918570" y="5608091"/>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monitor" title="Icon of a monitor">
                <a:extLst>
                  <a:ext uri="{FF2B5EF4-FFF2-40B4-BE49-F238E27FC236}">
                    <a16:creationId xmlns:a16="http://schemas.microsoft.com/office/drawing/2014/main" id="{E4587CCE-B8FE-3449-842C-AF3883B8E6B8}"/>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16B1F9EB-2C41-904A-82F3-5D3498F28FDC}"/>
                </a:ext>
              </a:extLst>
            </p:cNvPr>
            <p:cNvGrpSpPr/>
            <p:nvPr/>
          </p:nvGrpSpPr>
          <p:grpSpPr>
            <a:xfrm>
              <a:off x="9980829" y="1871717"/>
              <a:ext cx="1357253" cy="497937"/>
              <a:chOff x="8120868" y="3791065"/>
              <a:chExt cx="1357446" cy="498008"/>
            </a:xfrm>
          </p:grpSpPr>
          <p:sp>
            <p:nvSpPr>
              <p:cNvPr id="55" name="TextBox 54">
                <a:extLst>
                  <a:ext uri="{FF2B5EF4-FFF2-40B4-BE49-F238E27FC236}">
                    <a16:creationId xmlns:a16="http://schemas.microsoft.com/office/drawing/2014/main" id="{C834BB09-D076-9C41-83F5-8CDA647B3F6E}"/>
                  </a:ext>
                </a:extLst>
              </p:cNvPr>
              <p:cNvSpPr txBox="1"/>
              <p:nvPr/>
            </p:nvSpPr>
            <p:spPr>
              <a:xfrm>
                <a:off x="8640521" y="3966824"/>
                <a:ext cx="837793" cy="14127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Load balancing</a:t>
                </a:r>
              </a:p>
            </p:txBody>
          </p:sp>
          <p:grpSp>
            <p:nvGrpSpPr>
              <p:cNvPr id="56" name="Group 55">
                <a:extLst>
                  <a:ext uri="{FF2B5EF4-FFF2-40B4-BE49-F238E27FC236}">
                    <a16:creationId xmlns:a16="http://schemas.microsoft.com/office/drawing/2014/main" id="{40782DD6-5983-2143-88DD-541C3A388CFB}"/>
                  </a:ext>
                </a:extLst>
              </p:cNvPr>
              <p:cNvGrpSpPr/>
              <p:nvPr/>
            </p:nvGrpSpPr>
            <p:grpSpPr>
              <a:xfrm>
                <a:off x="8120868" y="3791065"/>
                <a:ext cx="485242" cy="498008"/>
                <a:chOff x="8120868" y="3791065"/>
                <a:chExt cx="485242" cy="498008"/>
              </a:xfrm>
            </p:grpSpPr>
            <p:sp>
              <p:nvSpPr>
                <p:cNvPr id="57" name="Rectangle 56">
                  <a:extLst>
                    <a:ext uri="{FF2B5EF4-FFF2-40B4-BE49-F238E27FC236}">
                      <a16:creationId xmlns:a16="http://schemas.microsoft.com/office/drawing/2014/main" id="{C8C69B79-967D-804E-8306-882FD6D1FBC9}"/>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9522B3BC-0FF4-684E-A0B2-03910A30B34F}"/>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9A404726-4A61-344D-9C02-DA6D8A8D0AC3}"/>
                    </a:ext>
                  </a:extLst>
                </p:cNvPr>
                <p:cNvSpPr/>
                <p:nvPr/>
              </p:nvSpPr>
              <p:spPr bwMode="auto">
                <a:xfrm>
                  <a:off x="8120868" y="3791065"/>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0" name="MiniExpand_E93A" title="Icon of a rectangle on the lower-left inside a larger rectangle with an arrow pointed to the upper-right corner">
              <a:extLst>
                <a:ext uri="{FF2B5EF4-FFF2-40B4-BE49-F238E27FC236}">
                  <a16:creationId xmlns:a16="http://schemas.microsoft.com/office/drawing/2014/main" id="{BEC36FDF-160C-0542-9E07-42CE4F2646F2}"/>
                </a:ext>
              </a:extLst>
            </p:cNvPr>
            <p:cNvSpPr>
              <a:spLocks noChangeAspect="1" noEditPoints="1"/>
            </p:cNvSpPr>
            <p:nvPr/>
          </p:nvSpPr>
          <p:spPr bwMode="auto">
            <a:xfrm>
              <a:off x="10085909" y="2004070"/>
              <a:ext cx="231832" cy="19624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chemeClr val="accent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1" name="Rectangle: Rounded Corners 109">
              <a:extLst>
                <a:ext uri="{FF2B5EF4-FFF2-40B4-BE49-F238E27FC236}">
                  <a16:creationId xmlns:a16="http://schemas.microsoft.com/office/drawing/2014/main" id="{EABF0C41-84E3-EA4B-80C5-04F38FFF6387}"/>
                </a:ext>
              </a:extLst>
            </p:cNvPr>
            <p:cNvSpPr/>
            <p:nvPr/>
          </p:nvSpPr>
          <p:spPr bwMode="auto">
            <a:xfrm>
              <a:off x="7111294" y="5244209"/>
              <a:ext cx="4542231" cy="1334356"/>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A4230ED7-0818-3943-886A-F866F33EC261}"/>
                </a:ext>
              </a:extLst>
            </p:cNvPr>
            <p:cNvSpPr txBox="1"/>
            <p:nvPr/>
          </p:nvSpPr>
          <p:spPr>
            <a:xfrm>
              <a:off x="7330936" y="5444199"/>
              <a:ext cx="3431955" cy="141256"/>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300" normalizeH="0" baseline="0" noProof="0" dirty="0">
                  <a:ln>
                    <a:noFill/>
                  </a:ln>
                  <a:effectLst/>
                  <a:uLnTx/>
                  <a:uFillTx/>
                  <a:latin typeface="Segoe UI Semibold"/>
                  <a:ea typeface="+mn-ea"/>
                  <a:cs typeface="+mn-cs"/>
                </a:rPr>
                <a:t>MANAGED BY MICROSOFT</a:t>
              </a:r>
            </a:p>
          </p:txBody>
        </p:sp>
        <p:grpSp>
          <p:nvGrpSpPr>
            <p:cNvPr id="33" name="Group 32">
              <a:extLst>
                <a:ext uri="{FF2B5EF4-FFF2-40B4-BE49-F238E27FC236}">
                  <a16:creationId xmlns:a16="http://schemas.microsoft.com/office/drawing/2014/main" id="{96FD02A1-AFD2-C142-A84A-BB0BB1372DF4}"/>
                </a:ext>
              </a:extLst>
            </p:cNvPr>
            <p:cNvGrpSpPr/>
            <p:nvPr/>
          </p:nvGrpSpPr>
          <p:grpSpPr>
            <a:xfrm>
              <a:off x="7330931" y="5806760"/>
              <a:ext cx="1216389" cy="497934"/>
              <a:chOff x="8120868" y="3791065"/>
              <a:chExt cx="1216562" cy="498008"/>
            </a:xfrm>
          </p:grpSpPr>
          <p:sp>
            <p:nvSpPr>
              <p:cNvPr id="50" name="TextBox 49">
                <a:extLst>
                  <a:ext uri="{FF2B5EF4-FFF2-40B4-BE49-F238E27FC236}">
                    <a16:creationId xmlns:a16="http://schemas.microsoft.com/office/drawing/2014/main" id="{D35F9C76-4A99-CA4E-9D2B-7E2B9A3BEE6A}"/>
                  </a:ext>
                </a:extLst>
              </p:cNvPr>
              <p:cNvSpPr txBox="1"/>
              <p:nvPr/>
            </p:nvSpPr>
            <p:spPr>
              <a:xfrm>
                <a:off x="8640521" y="3963512"/>
                <a:ext cx="696909" cy="141277"/>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Compute</a:t>
                </a:r>
              </a:p>
            </p:txBody>
          </p:sp>
          <p:grpSp>
            <p:nvGrpSpPr>
              <p:cNvPr id="51" name="Group 50">
                <a:extLst>
                  <a:ext uri="{FF2B5EF4-FFF2-40B4-BE49-F238E27FC236}">
                    <a16:creationId xmlns:a16="http://schemas.microsoft.com/office/drawing/2014/main" id="{2F12D854-DA86-674D-A994-E230BE70B473}"/>
                  </a:ext>
                </a:extLst>
              </p:cNvPr>
              <p:cNvGrpSpPr/>
              <p:nvPr/>
            </p:nvGrpSpPr>
            <p:grpSpPr>
              <a:xfrm>
                <a:off x="8120868" y="3791065"/>
                <a:ext cx="485242" cy="498008"/>
                <a:chOff x="8120868" y="3791065"/>
                <a:chExt cx="485242" cy="498008"/>
              </a:xfrm>
            </p:grpSpPr>
            <p:sp>
              <p:nvSpPr>
                <p:cNvPr id="52" name="Rectangle 51">
                  <a:extLst>
                    <a:ext uri="{FF2B5EF4-FFF2-40B4-BE49-F238E27FC236}">
                      <a16:creationId xmlns:a16="http://schemas.microsoft.com/office/drawing/2014/main" id="{172DB380-1895-AD45-86F5-0198B701BD18}"/>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788CE46A-2FC5-5445-9FAB-263969EAEFAF}"/>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B361682-DCFC-C241-8B52-5F352740F801}"/>
                    </a:ext>
                  </a:extLst>
                </p:cNvPr>
                <p:cNvSpPr/>
                <p:nvPr/>
              </p:nvSpPr>
              <p:spPr bwMode="auto">
                <a:xfrm>
                  <a:off x="8120868" y="3791065"/>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 name="Group 33">
              <a:extLst>
                <a:ext uri="{FF2B5EF4-FFF2-40B4-BE49-F238E27FC236}">
                  <a16:creationId xmlns:a16="http://schemas.microsoft.com/office/drawing/2014/main" id="{864C4B82-3C42-3C42-BED3-1C8C2F11EC00}"/>
                </a:ext>
              </a:extLst>
            </p:cNvPr>
            <p:cNvGrpSpPr/>
            <p:nvPr/>
          </p:nvGrpSpPr>
          <p:grpSpPr>
            <a:xfrm>
              <a:off x="8669152" y="5797002"/>
              <a:ext cx="1216389" cy="497934"/>
              <a:chOff x="8120868" y="3791065"/>
              <a:chExt cx="1216562" cy="498008"/>
            </a:xfrm>
          </p:grpSpPr>
          <p:sp>
            <p:nvSpPr>
              <p:cNvPr id="45" name="TextBox 44">
                <a:extLst>
                  <a:ext uri="{FF2B5EF4-FFF2-40B4-BE49-F238E27FC236}">
                    <a16:creationId xmlns:a16="http://schemas.microsoft.com/office/drawing/2014/main" id="{CE949FF3-993A-B548-A38C-A45A3045B213}"/>
                  </a:ext>
                </a:extLst>
              </p:cNvPr>
              <p:cNvSpPr txBox="1"/>
              <p:nvPr/>
            </p:nvSpPr>
            <p:spPr>
              <a:xfrm>
                <a:off x="8640521" y="3963512"/>
                <a:ext cx="696909" cy="141277"/>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Storage</a:t>
                </a:r>
              </a:p>
            </p:txBody>
          </p:sp>
          <p:grpSp>
            <p:nvGrpSpPr>
              <p:cNvPr id="46" name="Group 45">
                <a:extLst>
                  <a:ext uri="{FF2B5EF4-FFF2-40B4-BE49-F238E27FC236}">
                    <a16:creationId xmlns:a16="http://schemas.microsoft.com/office/drawing/2014/main" id="{711D8666-8D58-EB44-A315-31293ED4D6AE}"/>
                  </a:ext>
                </a:extLst>
              </p:cNvPr>
              <p:cNvGrpSpPr/>
              <p:nvPr/>
            </p:nvGrpSpPr>
            <p:grpSpPr>
              <a:xfrm>
                <a:off x="8120868" y="3791065"/>
                <a:ext cx="485242" cy="498008"/>
                <a:chOff x="8120868" y="3791065"/>
                <a:chExt cx="485242" cy="498008"/>
              </a:xfrm>
            </p:grpSpPr>
            <p:sp>
              <p:nvSpPr>
                <p:cNvPr id="47" name="Rectangle 46">
                  <a:extLst>
                    <a:ext uri="{FF2B5EF4-FFF2-40B4-BE49-F238E27FC236}">
                      <a16:creationId xmlns:a16="http://schemas.microsoft.com/office/drawing/2014/main" id="{C3D631A7-28EB-744A-9E35-48ABA0016E28}"/>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5829B778-4F89-1E41-8303-1DEA84B88077}"/>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60B2521-23E0-4845-B907-092268CE552A}"/>
                    </a:ext>
                  </a:extLst>
                </p:cNvPr>
                <p:cNvSpPr/>
                <p:nvPr/>
              </p:nvSpPr>
              <p:spPr bwMode="auto">
                <a:xfrm>
                  <a:off x="8120868" y="3791065"/>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5" name="Group 34">
              <a:extLst>
                <a:ext uri="{FF2B5EF4-FFF2-40B4-BE49-F238E27FC236}">
                  <a16:creationId xmlns:a16="http://schemas.microsoft.com/office/drawing/2014/main" id="{A4877C3F-9477-8E44-B612-0899C5B5CAF1}"/>
                </a:ext>
              </a:extLst>
            </p:cNvPr>
            <p:cNvGrpSpPr/>
            <p:nvPr/>
          </p:nvGrpSpPr>
          <p:grpSpPr>
            <a:xfrm>
              <a:off x="9980514" y="5800428"/>
              <a:ext cx="1216389" cy="497934"/>
              <a:chOff x="8120868" y="3791065"/>
              <a:chExt cx="1216562" cy="498008"/>
            </a:xfrm>
          </p:grpSpPr>
          <p:sp>
            <p:nvSpPr>
              <p:cNvPr id="40" name="TextBox 39">
                <a:extLst>
                  <a:ext uri="{FF2B5EF4-FFF2-40B4-BE49-F238E27FC236}">
                    <a16:creationId xmlns:a16="http://schemas.microsoft.com/office/drawing/2014/main" id="{7C956E72-D474-AD49-92BD-5485638EB274}"/>
                  </a:ext>
                </a:extLst>
              </p:cNvPr>
              <p:cNvSpPr txBox="1"/>
              <p:nvPr/>
            </p:nvSpPr>
            <p:spPr>
              <a:xfrm>
                <a:off x="8640521" y="3963512"/>
                <a:ext cx="696909" cy="141277"/>
              </a:xfrm>
              <a:prstGeom prst="rect">
                <a:avLst/>
              </a:prstGeom>
              <a:noFill/>
            </p:spPr>
            <p:txBody>
              <a:bodyPr wrap="square" lIns="0" tIns="0" rIns="0" bIns="0" rtlCol="0" anchor="ctr">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Networking</a:t>
                </a:r>
              </a:p>
            </p:txBody>
          </p:sp>
          <p:grpSp>
            <p:nvGrpSpPr>
              <p:cNvPr id="41" name="Group 40">
                <a:extLst>
                  <a:ext uri="{FF2B5EF4-FFF2-40B4-BE49-F238E27FC236}">
                    <a16:creationId xmlns:a16="http://schemas.microsoft.com/office/drawing/2014/main" id="{CE6546CD-8C7D-6040-8F3F-04CBAA321F92}"/>
                  </a:ext>
                </a:extLst>
              </p:cNvPr>
              <p:cNvGrpSpPr/>
              <p:nvPr/>
            </p:nvGrpSpPr>
            <p:grpSpPr>
              <a:xfrm>
                <a:off x="8120868" y="3791065"/>
                <a:ext cx="485242" cy="498008"/>
                <a:chOff x="8120868" y="3791065"/>
                <a:chExt cx="485242" cy="498008"/>
              </a:xfrm>
            </p:grpSpPr>
            <p:sp>
              <p:nvSpPr>
                <p:cNvPr id="42" name="Rectangle 41">
                  <a:extLst>
                    <a:ext uri="{FF2B5EF4-FFF2-40B4-BE49-F238E27FC236}">
                      <a16:creationId xmlns:a16="http://schemas.microsoft.com/office/drawing/2014/main" id="{48BDA8A6-A795-D74F-A3AD-9905630CEC7E}"/>
                    </a:ext>
                  </a:extLst>
                </p:cNvPr>
                <p:cNvSpPr/>
                <p:nvPr/>
              </p:nvSpPr>
              <p:spPr bwMode="auto">
                <a:xfrm>
                  <a:off x="8164004" y="3846966"/>
                  <a:ext cx="442106" cy="442107"/>
                </a:xfrm>
                <a:prstGeom prst="rect">
                  <a:avLst/>
                </a:prstGeom>
                <a:solidFill>
                  <a:schemeClr val="accent5"/>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55F6F9ED-6272-9248-BBB0-EBDA97CBCD83}"/>
                    </a:ext>
                  </a:extLst>
                </p:cNvPr>
                <p:cNvSpPr/>
                <p:nvPr/>
              </p:nvSpPr>
              <p:spPr bwMode="auto">
                <a:xfrm>
                  <a:off x="8142436" y="3819016"/>
                  <a:ext cx="442106" cy="442107"/>
                </a:xfrm>
                <a:prstGeom prst="rect">
                  <a:avLst/>
                </a:prstGeom>
                <a:solidFill>
                  <a:srgbClr val="B2B2B2"/>
                </a:solidFill>
                <a:ln w="3175"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0F0F7DC0-3D08-E840-9324-5A1DAC10E946}"/>
                    </a:ext>
                  </a:extLst>
                </p:cNvPr>
                <p:cNvSpPr/>
                <p:nvPr/>
              </p:nvSpPr>
              <p:spPr bwMode="auto">
                <a:xfrm>
                  <a:off x="8120868" y="3791065"/>
                  <a:ext cx="442106" cy="442107"/>
                </a:xfrm>
                <a:prstGeom prst="rect">
                  <a:avLst/>
                </a:prstGeom>
                <a:solidFill>
                  <a:srgbClr val="F3F3F3"/>
                </a:solidFill>
                <a:ln w="12700" cap="rnd">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36" name="Graphic 35" descr="City">
              <a:extLst>
                <a:ext uri="{FF2B5EF4-FFF2-40B4-BE49-F238E27FC236}">
                  <a16:creationId xmlns:a16="http://schemas.microsoft.com/office/drawing/2014/main" id="{F6561940-A69E-A644-93DC-0DC4E8388F5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678329" y="5818852"/>
              <a:ext cx="442446" cy="442446"/>
            </a:xfrm>
            <a:prstGeom prst="rect">
              <a:avLst/>
            </a:prstGeom>
          </p:spPr>
        </p:pic>
        <p:pic>
          <p:nvPicPr>
            <p:cNvPr id="37" name="Graphic 36" descr="Signal">
              <a:extLst>
                <a:ext uri="{FF2B5EF4-FFF2-40B4-BE49-F238E27FC236}">
                  <a16:creationId xmlns:a16="http://schemas.microsoft.com/office/drawing/2014/main" id="{FC09A954-6DAC-FD49-84EF-DAB3747A475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99668" y="5828398"/>
              <a:ext cx="403745" cy="403745"/>
            </a:xfrm>
            <a:prstGeom prst="rect">
              <a:avLst/>
            </a:prstGeom>
          </p:spPr>
        </p:pic>
        <p:pic>
          <p:nvPicPr>
            <p:cNvPr id="38" name="Graphic 37" descr="Gears">
              <a:extLst>
                <a:ext uri="{FF2B5EF4-FFF2-40B4-BE49-F238E27FC236}">
                  <a16:creationId xmlns:a16="http://schemas.microsoft.com/office/drawing/2014/main" id="{2807AE34-BE10-784D-99EC-1676DFFE36A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42020" y="5828811"/>
              <a:ext cx="414097" cy="414097"/>
            </a:xfrm>
            <a:prstGeom prst="rect">
              <a:avLst/>
            </a:prstGeom>
          </p:spPr>
        </p:pic>
        <p:cxnSp>
          <p:nvCxnSpPr>
            <p:cNvPr id="39" name="Straight Arrow Connector 38">
              <a:extLst>
                <a:ext uri="{FF2B5EF4-FFF2-40B4-BE49-F238E27FC236}">
                  <a16:creationId xmlns:a16="http://schemas.microsoft.com/office/drawing/2014/main" id="{48D68428-E1F3-B942-8CB0-17B975C4886A}"/>
                </a:ext>
              </a:extLst>
            </p:cNvPr>
            <p:cNvCxnSpPr>
              <a:cxnSpLocks/>
            </p:cNvCxnSpPr>
            <p:nvPr/>
          </p:nvCxnSpPr>
          <p:spPr>
            <a:xfrm>
              <a:off x="9339858" y="4985407"/>
              <a:ext cx="0" cy="272639"/>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7500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24443" y="2800350"/>
            <a:ext cx="10353762" cy="1257300"/>
          </a:xfrm>
        </p:spPr>
        <p:txBody>
          <a:bodyPr/>
          <a:lstStyle/>
          <a:p>
            <a:r>
              <a:rPr lang="en-US" dirty="0"/>
              <a:t>DISCLAIMER</a:t>
            </a:r>
          </a:p>
        </p:txBody>
      </p:sp>
    </p:spTree>
    <p:extLst>
      <p:ext uri="{BB962C8B-B14F-4D97-AF65-F5344CB8AC3E}">
        <p14:creationId xmlns:p14="http://schemas.microsoft.com/office/powerpoint/2010/main" val="3741403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5873433" y="753146"/>
            <a:ext cx="5248017" cy="333159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225" eaLnBrk="0" fontAlgn="base" hangingPunct="0">
              <a:spcBef>
                <a:spcPts val="800"/>
              </a:spcBef>
              <a:defRPr/>
            </a:pPr>
            <a:r>
              <a:rPr lang="en-US" altLang="en-US" sz="2000">
                <a:solidFill>
                  <a:schemeClr val="tx1"/>
                </a:solidFill>
                <a:latin typeface="Segoe UI Semibold"/>
              </a:rPr>
              <a:t>Client</a:t>
            </a:r>
          </a:p>
          <a:p>
            <a:pPr defTabSz="914225" eaLnBrk="0" fontAlgn="base" hangingPunct="0">
              <a:spcBef>
                <a:spcPts val="800"/>
              </a:spcBef>
              <a:defRPr/>
            </a:pPr>
            <a:r>
              <a:rPr lang="en-US" altLang="en-US" sz="1400">
                <a:solidFill>
                  <a:schemeClr val="tx1"/>
                </a:solidFill>
                <a:latin typeface="Segoe UI"/>
              </a:rPr>
              <a:t>Customers are eligible to access Windows 10 single and multi session and Windows 7 with Windows Virtual Desktop (WVD) if they have one of the following licenses*:</a:t>
            </a:r>
            <a:endParaRPr lang="en-US" altLang="en-US" sz="1400">
              <a:solidFill>
                <a:schemeClr val="tx1"/>
              </a:solidFill>
              <a:latin typeface="Segoe UI"/>
              <a:cs typeface="Segoe UI"/>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chemeClr val="tx1"/>
                </a:solidFill>
                <a:latin typeface="Segoe UI Semibold"/>
              </a:rPr>
              <a:t>Microsoft 365 E3/E5</a:t>
            </a:r>
            <a:endParaRPr lang="en-US" altLang="en-US" sz="1400">
              <a:solidFill>
                <a:schemeClr val="tx1"/>
              </a:solidFill>
              <a:latin typeface="Segoe UI Semibold"/>
              <a:cs typeface="Segoe UI Semibold"/>
            </a:endParaRPr>
          </a:p>
          <a:p>
            <a:pPr marL="182845" lvl="1" indent="-182845" defTabSz="914225">
              <a:spcBef>
                <a:spcPts val="800"/>
              </a:spcBef>
              <a:buFont typeface="Arial" panose="020B0604020202020204" pitchFamily="34" charset="0"/>
              <a:buChar char="•"/>
              <a:defRPr/>
            </a:pPr>
            <a:r>
              <a:rPr lang="en-US" altLang="en-US" sz="1400">
                <a:solidFill>
                  <a:schemeClr val="tx1"/>
                </a:solidFill>
                <a:latin typeface="Segoe UI Semibold"/>
              </a:rPr>
              <a:t>Microsoft 365 A3/A5/Student Use Benefits</a:t>
            </a:r>
            <a:endParaRPr lang="en-US" sz="1765">
              <a:solidFill>
                <a:schemeClr val="tx1"/>
              </a:solidFill>
              <a:latin typeface="Segoe UI"/>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chemeClr val="tx1"/>
                </a:solidFill>
                <a:latin typeface="Segoe UI Semibold"/>
              </a:rPr>
              <a:t>Microsoft 365 F1</a:t>
            </a:r>
            <a:endParaRPr lang="en-US" altLang="en-US" sz="1400">
              <a:solidFill>
                <a:schemeClr val="tx1"/>
              </a:solidFill>
              <a:latin typeface="Segoe UI Semibold"/>
              <a:cs typeface="Segoe UI Semibold"/>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chemeClr val="tx1"/>
                </a:solidFill>
                <a:latin typeface="Segoe UI Semibold"/>
              </a:rPr>
              <a:t>Microsoft 365 Business</a:t>
            </a:r>
            <a:endParaRPr lang="en-US" altLang="en-US" sz="1400">
              <a:solidFill>
                <a:schemeClr val="tx1"/>
              </a:solidFill>
              <a:latin typeface="Segoe UI Semibold"/>
              <a:cs typeface="Segoe UI Semibold"/>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chemeClr val="tx1"/>
                </a:solidFill>
                <a:latin typeface="Segoe UI Semibold"/>
              </a:rPr>
              <a:t>Windows 10 Enterprise E3/E5</a:t>
            </a:r>
            <a:endParaRPr lang="en-US" altLang="en-US" sz="1400">
              <a:solidFill>
                <a:schemeClr val="tx1"/>
              </a:solidFill>
              <a:latin typeface="Segoe UI Semibold"/>
              <a:cs typeface="Segoe UI Semibold"/>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chemeClr val="tx1"/>
                </a:solidFill>
                <a:latin typeface="Segoe UI Semibold"/>
              </a:rPr>
              <a:t>Windows 10 Education A3/A5</a:t>
            </a:r>
            <a:endParaRPr lang="en-US" altLang="en-US" sz="1400">
              <a:solidFill>
                <a:schemeClr val="tx1"/>
              </a:solidFill>
              <a:latin typeface="Segoe UI Semibold"/>
              <a:cs typeface="Segoe UI Semibold"/>
            </a:endParaRPr>
          </a:p>
          <a:p>
            <a:pPr marL="182845" lvl="1" indent="-182845" defTabSz="914225" eaLnBrk="0" fontAlgn="base" hangingPunct="0">
              <a:spcBef>
                <a:spcPts val="800"/>
              </a:spcBef>
              <a:buFont typeface="Arial" panose="020B0604020202020204" pitchFamily="34" charset="0"/>
              <a:buChar char="•"/>
              <a:defRPr/>
            </a:pPr>
            <a:r>
              <a:rPr lang="en-US" altLang="en-US" sz="1400">
                <a:solidFill>
                  <a:schemeClr val="tx1"/>
                </a:solidFill>
                <a:latin typeface="Segoe UI Semibold"/>
              </a:rPr>
              <a:t>Windows 10 VDA per user</a:t>
            </a:r>
            <a:endParaRPr lang="en-US" altLang="en-US" sz="1400">
              <a:solidFill>
                <a:schemeClr val="tx1"/>
              </a:solidFill>
              <a:latin typeface="Segoe UI Semibold"/>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589046" y="2380987"/>
            <a:ext cx="3183185" cy="2092849"/>
          </a:xfrm>
        </p:spPr>
        <p:txBody>
          <a:bodyPr>
            <a:normAutofit fontScale="90000"/>
          </a:bodyPr>
          <a:lstStyle/>
          <a:p>
            <a:r>
              <a:rPr lang="en-US" sz="3200" dirty="0">
                <a:solidFill>
                  <a:srgbClr val="C00000"/>
                </a:solidFill>
              </a:rPr>
              <a:t>Many customers are already eligible for WVD</a:t>
            </a:r>
            <a:br>
              <a:rPr lang="en-US" sz="3200" dirty="0">
                <a:solidFill>
                  <a:srgbClr val="C00000"/>
                </a:solidFill>
              </a:rPr>
            </a:br>
            <a:br>
              <a:rPr lang="en-US" sz="2000" dirty="0">
                <a:solidFill>
                  <a:srgbClr val="C00000"/>
                </a:solidFill>
              </a:rPr>
            </a:br>
            <a:r>
              <a:rPr lang="en-US" sz="2000" dirty="0">
                <a:solidFill>
                  <a:srgbClr val="C00000"/>
                </a:solidFill>
                <a:latin typeface="+mn-lt"/>
              </a:rPr>
              <a:t>WVD Licensing Requirements</a:t>
            </a:r>
            <a:endParaRPr lang="en-US" dirty="0">
              <a:solidFill>
                <a:srgbClr val="C00000"/>
              </a:solidFill>
              <a:latin typeface="+mn-lt"/>
            </a:endParaRP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5873433" y="4473836"/>
            <a:ext cx="5248018" cy="175997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225" eaLnBrk="0" fontAlgn="base" hangingPunct="0">
              <a:spcBef>
                <a:spcPts val="800"/>
              </a:spcBef>
              <a:defRPr/>
            </a:pPr>
            <a:r>
              <a:rPr lang="en-US" altLang="en-US" sz="2000">
                <a:solidFill>
                  <a:schemeClr val="tx1"/>
                </a:solidFill>
                <a:latin typeface="Segoe UI Semibold"/>
              </a:rPr>
              <a:t>Server</a:t>
            </a:r>
          </a:p>
          <a:p>
            <a:pPr defTabSz="914225" eaLnBrk="0" fontAlgn="base" hangingPunct="0">
              <a:spcBef>
                <a:spcPts val="800"/>
              </a:spcBef>
              <a:defRPr/>
            </a:pPr>
            <a:r>
              <a:rPr lang="en-US" altLang="en-US" sz="1400">
                <a:solidFill>
                  <a:schemeClr val="tx1"/>
                </a:solidFill>
                <a:latin typeface="Segoe UI"/>
              </a:rPr>
              <a:t>Customers are eligible to access Server workloads with Windows Virtual Desktop (WVD) if they have one of the following licenses:</a:t>
            </a:r>
          </a:p>
          <a:p>
            <a:pPr marL="182845" lvl="1" indent="-182845" defTabSz="914225" eaLnBrk="0" fontAlgn="base" hangingPunct="0">
              <a:spcBef>
                <a:spcPts val="800"/>
              </a:spcBef>
              <a:buFont typeface="Arial" panose="020B0604020202020204" pitchFamily="34" charset="0"/>
              <a:buChar char="•"/>
              <a:defRPr/>
            </a:pPr>
            <a:r>
              <a:rPr lang="en-US" altLang="en-US" sz="1400">
                <a:solidFill>
                  <a:schemeClr val="tx1"/>
                </a:solidFill>
                <a:latin typeface="Segoe UI Semibold"/>
              </a:rPr>
              <a:t>RDS CAL license with active Software Assurance (SA)</a:t>
            </a:r>
            <a:endParaRPr lang="en-US" altLang="en-US" sz="1400">
              <a:solidFill>
                <a:schemeClr val="tx1"/>
              </a:solidFill>
              <a:latin typeface="Segoe UI Semibold"/>
              <a:cs typeface="Segoe UI Semibold"/>
            </a:endParaRPr>
          </a:p>
          <a:p>
            <a:pPr marL="0" lvl="1" defTabSz="914225" eaLnBrk="0" fontAlgn="base" hangingPunct="0">
              <a:spcBef>
                <a:spcPts val="800"/>
              </a:spcBef>
              <a:defRPr/>
            </a:pPr>
            <a:endParaRPr lang="en-US" altLang="en-US" sz="1400" i="1">
              <a:solidFill>
                <a:schemeClr val="tx1"/>
              </a:solidFill>
              <a:latin typeface="Segoe UI Semibold"/>
            </a:endParaRPr>
          </a:p>
          <a:p>
            <a:pPr marL="0" lvl="1" defTabSz="914225" eaLnBrk="0" fontAlgn="base" hangingPunct="0">
              <a:spcBef>
                <a:spcPts val="800"/>
              </a:spcBef>
              <a:defRPr/>
            </a:pPr>
            <a:r>
              <a:rPr lang="en-US" altLang="en-US" sz="1000" i="1">
                <a:solidFill>
                  <a:schemeClr val="tx1"/>
                </a:solidFill>
                <a:latin typeface="Segoe UI"/>
              </a:rPr>
              <a:t>.</a:t>
            </a:r>
            <a:endParaRPr lang="en-US" altLang="en-US" sz="1000" i="1">
              <a:solidFill>
                <a:schemeClr val="tx1"/>
              </a:solidFill>
              <a:latin typeface="Segoe UI"/>
              <a:cs typeface="Segoe UI"/>
            </a:endParaRPr>
          </a:p>
        </p:txBody>
      </p:sp>
      <p:cxnSp>
        <p:nvCxnSpPr>
          <p:cNvPr id="38" name="Straight Connector 37">
            <a:extLst>
              <a:ext uri="{FF2B5EF4-FFF2-40B4-BE49-F238E27FC236}">
                <a16:creationId xmlns:a16="http://schemas.microsoft.com/office/drawing/2014/main" id="{FFC4D8ED-E985-4471-AE46-76B40D01D5CA}"/>
              </a:ext>
            </a:extLst>
          </p:cNvPr>
          <p:cNvCxnSpPr>
            <a:cxnSpLocks/>
          </p:cNvCxnSpPr>
          <p:nvPr/>
        </p:nvCxnSpPr>
        <p:spPr>
          <a:xfrm>
            <a:off x="5873432" y="4147026"/>
            <a:ext cx="5552774" cy="0"/>
          </a:xfrm>
          <a:prstGeom prst="line">
            <a:avLst/>
          </a:prstGeom>
          <a:ln w="63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00BE130-84E4-493A-B2E5-8068E6ACC959}"/>
              </a:ext>
            </a:extLst>
          </p:cNvPr>
          <p:cNvGrpSpPr/>
          <p:nvPr/>
        </p:nvGrpSpPr>
        <p:grpSpPr>
          <a:xfrm>
            <a:off x="4785627" y="715051"/>
            <a:ext cx="803320" cy="803320"/>
            <a:chOff x="4053276" y="773630"/>
            <a:chExt cx="803434" cy="803434"/>
          </a:xfrm>
          <a:solidFill>
            <a:schemeClr val="bg1">
              <a:lumMod val="65000"/>
              <a:lumOff val="35000"/>
            </a:schemeClr>
          </a:solidFill>
        </p:grpSpPr>
        <p:sp>
          <p:nvSpPr>
            <p:cNvPr id="11" name="Oval 10">
              <a:extLst>
                <a:ext uri="{FF2B5EF4-FFF2-40B4-BE49-F238E27FC236}">
                  <a16:creationId xmlns:a16="http://schemas.microsoft.com/office/drawing/2014/main" id="{9F731DB8-91D1-4E03-B33A-42B385B78B07}"/>
                </a:ext>
              </a:extLst>
            </p:cNvPr>
            <p:cNvSpPr/>
            <p:nvPr/>
          </p:nvSpPr>
          <p:spPr bwMode="auto">
            <a:xfrm>
              <a:off x="4053276" y="773630"/>
              <a:ext cx="803434" cy="803434"/>
            </a:xfrm>
            <a:prstGeom prst="ellipse">
              <a:avLst/>
            </a:prstGeom>
            <a:grpFill/>
            <a:ln w="28575">
              <a:noFill/>
            </a:ln>
            <a:effectLst>
              <a:outerShdw blurRad="190500" dist="38100" dir="2700000" algn="tl" rotWithShape="0">
                <a:prstClr val="black">
                  <a:alpha val="25000"/>
                </a:prstClr>
              </a:outerShdw>
            </a:effectLst>
          </p:spPr>
          <p:txBody>
            <a:bodyPr vert="horz" wrap="square" lIns="87822" tIns="43911" rIns="87822" bIns="43911" numCol="1" anchor="t" anchorCtr="0" compatLnSpc="1">
              <a:prstTxWarp prst="textNoShape">
                <a:avLst/>
              </a:prstTxWarp>
            </a:bodyPr>
            <a:lstStyle/>
            <a:p>
              <a:pPr defTabSz="895659">
                <a:defRPr/>
              </a:pPr>
              <a:endParaRPr lang="en-US" sz="1765" err="1">
                <a:solidFill>
                  <a:srgbClr val="FFFFFF"/>
                </a:solidFill>
                <a:latin typeface="Segoe UI Semilight"/>
              </a:endParaRPr>
            </a:p>
          </p:txBody>
        </p:sp>
        <p:sp>
          <p:nvSpPr>
            <p:cNvPr id="7" name="monitor" title="Icon of a monitor">
              <a:extLst>
                <a:ext uri="{FF2B5EF4-FFF2-40B4-BE49-F238E27FC236}">
                  <a16:creationId xmlns:a16="http://schemas.microsoft.com/office/drawing/2014/main" id="{4872B0FF-9F2B-4974-AC5D-175B98DA4FC0}"/>
                </a:ext>
              </a:extLst>
            </p:cNvPr>
            <p:cNvSpPr>
              <a:spLocks noChangeAspect="1" noEditPoints="1"/>
            </p:cNvSpPr>
            <p:nvPr/>
          </p:nvSpPr>
          <p:spPr bwMode="auto">
            <a:xfrm>
              <a:off x="4267084" y="1031335"/>
              <a:ext cx="375818" cy="28802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2700" cap="sq">
              <a:solidFill>
                <a:schemeClr val="tx1"/>
              </a:solidFill>
              <a:prstDash val="solid"/>
              <a:miter lim="800000"/>
              <a:headEnd/>
              <a:tailEnd/>
            </a:ln>
          </p:spPr>
          <p:txBody>
            <a:bodyPr vert="horz" wrap="square" lIns="87833" tIns="43916" rIns="87833" bIns="43916" numCol="1" anchor="t" anchorCtr="0" compatLnSpc="1">
              <a:prstTxWarp prst="textNoShape">
                <a:avLst/>
              </a:prstTxWarp>
            </a:bodyPr>
            <a:lstStyle/>
            <a:p>
              <a:pPr algn="ctr" defTabSz="878211" fontAlgn="base">
                <a:defRPr/>
              </a:pPr>
              <a:endParaRPr lang="en-US" sz="1631">
                <a:gradFill>
                  <a:gsLst>
                    <a:gs pos="0">
                      <a:srgbClr val="505050"/>
                    </a:gs>
                    <a:gs pos="100000">
                      <a:srgbClr val="505050"/>
                    </a:gs>
                  </a:gsLst>
                </a:gradFill>
                <a:latin typeface="Segoe UI"/>
              </a:endParaRPr>
            </a:p>
          </p:txBody>
        </p:sp>
      </p:grpSp>
      <p:grpSp>
        <p:nvGrpSpPr>
          <p:cNvPr id="4" name="Group 3">
            <a:extLst>
              <a:ext uri="{FF2B5EF4-FFF2-40B4-BE49-F238E27FC236}">
                <a16:creationId xmlns:a16="http://schemas.microsoft.com/office/drawing/2014/main" id="{63797C75-56EC-4E31-B1EA-5827469711D5}"/>
              </a:ext>
            </a:extLst>
          </p:cNvPr>
          <p:cNvGrpSpPr/>
          <p:nvPr/>
        </p:nvGrpSpPr>
        <p:grpSpPr>
          <a:xfrm>
            <a:off x="4785627" y="4432843"/>
            <a:ext cx="803320" cy="803320"/>
            <a:chOff x="4053276" y="4248755"/>
            <a:chExt cx="803434" cy="803434"/>
          </a:xfrm>
          <a:solidFill>
            <a:schemeClr val="bg1">
              <a:lumMod val="65000"/>
              <a:lumOff val="35000"/>
            </a:schemeClr>
          </a:solidFill>
        </p:grpSpPr>
        <p:sp>
          <p:nvSpPr>
            <p:cNvPr id="13" name="Oval 12">
              <a:extLst>
                <a:ext uri="{FF2B5EF4-FFF2-40B4-BE49-F238E27FC236}">
                  <a16:creationId xmlns:a16="http://schemas.microsoft.com/office/drawing/2014/main" id="{B6AF430A-984F-4C96-9761-DF6EDD20E4C0}"/>
                </a:ext>
              </a:extLst>
            </p:cNvPr>
            <p:cNvSpPr/>
            <p:nvPr/>
          </p:nvSpPr>
          <p:spPr bwMode="auto">
            <a:xfrm>
              <a:off x="4053276" y="4248755"/>
              <a:ext cx="803434" cy="803434"/>
            </a:xfrm>
            <a:prstGeom prst="ellipse">
              <a:avLst/>
            </a:prstGeom>
            <a:grpFill/>
            <a:ln w="28575">
              <a:noFill/>
            </a:ln>
            <a:effectLst>
              <a:outerShdw blurRad="190500" dist="38100" dir="2700000" algn="tl" rotWithShape="0">
                <a:prstClr val="black">
                  <a:alpha val="25000"/>
                </a:prstClr>
              </a:outerShdw>
            </a:effectLst>
          </p:spPr>
          <p:txBody>
            <a:bodyPr vert="horz" wrap="square" lIns="87822" tIns="43911" rIns="87822" bIns="43911" numCol="1" anchor="t" anchorCtr="0" compatLnSpc="1">
              <a:prstTxWarp prst="textNoShape">
                <a:avLst/>
              </a:prstTxWarp>
            </a:bodyPr>
            <a:lstStyle/>
            <a:p>
              <a:pPr defTabSz="895659">
                <a:defRPr/>
              </a:pPr>
              <a:endParaRPr lang="en-US" sz="1765" err="1">
                <a:solidFill>
                  <a:srgbClr val="FFFFFF"/>
                </a:solidFill>
                <a:latin typeface="Segoe UI Semilight"/>
              </a:endParaRPr>
            </a:p>
          </p:txBody>
        </p:sp>
        <p:sp>
          <p:nvSpPr>
            <p:cNvPr id="8" name="server" title="Icon of a server tower">
              <a:extLst>
                <a:ext uri="{FF2B5EF4-FFF2-40B4-BE49-F238E27FC236}">
                  <a16:creationId xmlns:a16="http://schemas.microsoft.com/office/drawing/2014/main" id="{404D31BF-42A5-439E-948F-65CB362582E7}"/>
                </a:ext>
              </a:extLst>
            </p:cNvPr>
            <p:cNvSpPr>
              <a:spLocks noChangeAspect="1" noEditPoints="1"/>
            </p:cNvSpPr>
            <p:nvPr/>
          </p:nvSpPr>
          <p:spPr bwMode="auto">
            <a:xfrm>
              <a:off x="4352272" y="4435751"/>
              <a:ext cx="207607" cy="39432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5875" cap="sq">
              <a:solidFill>
                <a:schemeClr val="tx1"/>
              </a:solidFill>
              <a:prstDash val="solid"/>
              <a:miter lim="800000"/>
              <a:headEnd/>
              <a:tailEnd/>
            </a:ln>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lin ang="5400000" scaled="1"/>
                </a:gradFill>
                <a:latin typeface="Segoe UI"/>
              </a:endParaRPr>
            </a:p>
          </p:txBody>
        </p:sp>
      </p:grpSp>
      <p:sp>
        <p:nvSpPr>
          <p:cNvPr id="12" name="Rectangle 11">
            <a:extLst>
              <a:ext uri="{FF2B5EF4-FFF2-40B4-BE49-F238E27FC236}">
                <a16:creationId xmlns:a16="http://schemas.microsoft.com/office/drawing/2014/main" id="{D1784155-2DE7-471C-AD9B-7D688D65A637}"/>
              </a:ext>
            </a:extLst>
          </p:cNvPr>
          <p:cNvSpPr/>
          <p:nvPr/>
        </p:nvSpPr>
        <p:spPr>
          <a:xfrm>
            <a:off x="4712475" y="5535897"/>
            <a:ext cx="6996053" cy="866391"/>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algn="ctr" defTabSz="1219613">
              <a:spcBef>
                <a:spcPct val="0"/>
              </a:spcBef>
              <a:spcAft>
                <a:spcPts val="588"/>
              </a:spcAft>
              <a:defRPr/>
            </a:pPr>
            <a:r>
              <a:rPr lang="en-US" sz="1765">
                <a:solidFill>
                  <a:srgbClr val="000000"/>
                </a:solidFill>
                <a:latin typeface="Segoe UI"/>
              </a:rPr>
              <a:t>Customers pay for the virtual machines (VMs), storage, and networking consumed when the users are using the service</a:t>
            </a:r>
          </a:p>
          <a:p>
            <a:pPr defTabSz="913927" fontAlgn="base">
              <a:defRPr/>
            </a:pPr>
            <a:endParaRPr lang="en-US" sz="1600">
              <a:solidFill>
                <a:srgbClr val="353535"/>
              </a:solidFill>
              <a:latin typeface="Segoe UI "/>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389C78-41F9-4EA9-85D5-A8FD7D1FD0B1}"/>
              </a:ext>
            </a:extLst>
          </p:cNvPr>
          <p:cNvSpPr/>
          <p:nvPr/>
        </p:nvSpPr>
        <p:spPr>
          <a:xfrm>
            <a:off x="4710448" y="6519008"/>
            <a:ext cx="7142185" cy="343379"/>
          </a:xfrm>
          <a:prstGeom prst="rect">
            <a:avLst/>
          </a:prstGeom>
        </p:spPr>
        <p:txBody>
          <a:bodyPr wrap="square" anchor="t">
            <a:spAutoFit/>
          </a:bodyPr>
          <a:lstStyle/>
          <a:p>
            <a:pPr marL="0" lvl="1" defTabSz="914225" eaLnBrk="0" fontAlgn="base" hangingPunct="0">
              <a:spcBef>
                <a:spcPts val="800"/>
              </a:spcBef>
              <a:defRPr/>
            </a:pPr>
            <a:r>
              <a:rPr lang="en-US" altLang="en-US" sz="800" i="1">
                <a:solidFill>
                  <a:srgbClr val="000000"/>
                </a:solidFill>
                <a:latin typeface="Segoe UI"/>
              </a:rPr>
              <a:t>*Customers can access Windows Virtual Desktop from their non-Windows Pro endpoints if they have a Microsoft 365 E3/E5/F1, Microsoft 365 A3/A5 or Windows 10 VDA per user license.</a:t>
            </a:r>
          </a:p>
        </p:txBody>
      </p:sp>
    </p:spTree>
    <p:extLst>
      <p:ext uri="{BB962C8B-B14F-4D97-AF65-F5344CB8AC3E}">
        <p14:creationId xmlns:p14="http://schemas.microsoft.com/office/powerpoint/2010/main" val="34246043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212D97F8-F53B-45D6-AEDD-056A3C847654}"/>
              </a:ext>
            </a:extLst>
          </p:cNvPr>
          <p:cNvSpPr txBox="1">
            <a:spLocks/>
          </p:cNvSpPr>
          <p:nvPr/>
        </p:nvSpPr>
        <p:spPr>
          <a:xfrm>
            <a:off x="441234" y="1211744"/>
            <a:ext cx="11173313" cy="724143"/>
          </a:xfrm>
          <a:prstGeom prst="rect">
            <a:avLst/>
          </a:prstGeom>
        </p:spPr>
        <p:txBody>
          <a:bodyPr vert="horz" wrap="square" lIns="0" tIns="0" rIns="0" bIns="0" rtlCol="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10">
              <a:lnSpc>
                <a:spcPct val="100000"/>
              </a:lnSpc>
              <a:defRPr/>
            </a:pPr>
            <a:r>
              <a:rPr lang="en-US" sz="2353" dirty="0">
                <a:solidFill>
                  <a:schemeClr val="bg1">
                    <a:lumMod val="50000"/>
                    <a:lumOff val="50000"/>
                  </a:schemeClr>
                </a:solidFill>
                <a:latin typeface="Segoe UI"/>
              </a:rPr>
              <a:t>With the acquisition of FSLogix, eligible customers will get access to three core pieces of technology</a:t>
            </a:r>
          </a:p>
        </p:txBody>
      </p:sp>
      <p:sp>
        <p:nvSpPr>
          <p:cNvPr id="164" name="Rectangle 163">
            <a:extLst>
              <a:ext uri="{FF2B5EF4-FFF2-40B4-BE49-F238E27FC236}">
                <a16:creationId xmlns:a16="http://schemas.microsoft.com/office/drawing/2014/main" id="{50437C4D-6163-48CF-9F0B-77960E220A7A}"/>
              </a:ext>
            </a:extLst>
          </p:cNvPr>
          <p:cNvSpPr/>
          <p:nvPr/>
        </p:nvSpPr>
        <p:spPr>
          <a:xfrm>
            <a:off x="436929" y="2279305"/>
            <a:ext cx="10028088" cy="1547856"/>
          </a:xfrm>
          <a:prstGeom prst="rect">
            <a:avLst/>
          </a:prstGeom>
        </p:spPr>
        <p:txBody>
          <a:bodyPr wrap="square" lIns="0" tIns="0" rIns="0" bIns="0">
            <a:spAutoFit/>
          </a:bodyPr>
          <a:lstStyle/>
          <a:p>
            <a:pPr defTabSz="914192">
              <a:lnSpc>
                <a:spcPct val="95000"/>
              </a:lnSpc>
              <a:buSzPct val="90000"/>
              <a:defRPr/>
            </a:pPr>
            <a:r>
              <a:rPr lang="en-US" sz="1765" dirty="0">
                <a:solidFill>
                  <a:schemeClr val="bg1">
                    <a:lumMod val="50000"/>
                    <a:lumOff val="50000"/>
                  </a:schemeClr>
                </a:solidFill>
                <a:latin typeface="Segoe UI Semibold"/>
                <a:cs typeface="Segoe UI" panose="020B0502040204020203" pitchFamily="34" charset="0"/>
              </a:rPr>
              <a:t>Profile Container</a:t>
            </a:r>
            <a:br>
              <a:rPr lang="en-US" sz="2353" dirty="0">
                <a:solidFill>
                  <a:schemeClr val="bg1">
                    <a:lumMod val="50000"/>
                    <a:lumOff val="50000"/>
                  </a:schemeClr>
                </a:solidFill>
                <a:latin typeface="Segoe UI Semilight"/>
                <a:ea typeface="Calibri" panose="020F0502020204030204" pitchFamily="34" charset="0"/>
                <a:cs typeface="Times New Roman" panose="02020603050405020304" pitchFamily="18" charset="0"/>
              </a:rPr>
            </a:br>
            <a:r>
              <a:rPr lang="en-US" sz="1765" dirty="0">
                <a:solidFill>
                  <a:schemeClr val="bg1">
                    <a:lumMod val="50000"/>
                    <a:lumOff val="50000"/>
                  </a:schemeClr>
                </a:solidFill>
                <a:latin typeface="Segoe UI"/>
              </a:rPr>
              <a:t>Replacement for roaming profiles and folder redirection. Dramatically speeds up logon and application launch times.</a:t>
            </a:r>
          </a:p>
          <a:p>
            <a:pPr defTabSz="914192">
              <a:lnSpc>
                <a:spcPct val="95000"/>
              </a:lnSpc>
              <a:buSzPct val="90000"/>
              <a:defRPr/>
            </a:pPr>
            <a:endParaRPr lang="en-US" sz="1765" dirty="0">
              <a:solidFill>
                <a:schemeClr val="bg1">
                  <a:lumMod val="50000"/>
                  <a:lumOff val="50000"/>
                </a:schemeClr>
              </a:solidFill>
              <a:latin typeface="Segoe UI"/>
            </a:endParaRPr>
          </a:p>
          <a:p>
            <a:pPr defTabSz="914192">
              <a:lnSpc>
                <a:spcPct val="95000"/>
              </a:lnSpc>
              <a:buSzPct val="90000"/>
              <a:defRPr/>
            </a:pPr>
            <a:r>
              <a:rPr lang="en-US" sz="1765" dirty="0">
                <a:solidFill>
                  <a:schemeClr val="bg1">
                    <a:lumMod val="50000"/>
                    <a:lumOff val="50000"/>
                  </a:schemeClr>
                </a:solidFill>
                <a:latin typeface="Segoe UI"/>
              </a:rPr>
              <a:t>Includes Office 365 Container, which roams Office cache data (Outlook OST, OneDrive cache, Skype for Business GAL, etc.) and Windows Search DB with user in virtual desktop environments.</a:t>
            </a:r>
          </a:p>
        </p:txBody>
      </p:sp>
      <p:sp>
        <p:nvSpPr>
          <p:cNvPr id="165" name="Rectangle 164">
            <a:extLst>
              <a:ext uri="{FF2B5EF4-FFF2-40B4-BE49-F238E27FC236}">
                <a16:creationId xmlns:a16="http://schemas.microsoft.com/office/drawing/2014/main" id="{D1BD92B5-B4D6-4012-88C4-6FCD778D9CBC}"/>
              </a:ext>
            </a:extLst>
          </p:cNvPr>
          <p:cNvSpPr/>
          <p:nvPr/>
        </p:nvSpPr>
        <p:spPr>
          <a:xfrm>
            <a:off x="436929" y="4228937"/>
            <a:ext cx="10028088" cy="814661"/>
          </a:xfrm>
          <a:prstGeom prst="rect">
            <a:avLst/>
          </a:prstGeom>
        </p:spPr>
        <p:txBody>
          <a:bodyPr wrap="square" lIns="0" tIns="0" rIns="0" bIns="0">
            <a:spAutoFit/>
          </a:bodyPr>
          <a:lstStyle/>
          <a:p>
            <a:pPr defTabSz="896181">
              <a:spcAft>
                <a:spcPts val="769"/>
              </a:spcAft>
              <a:defRPr/>
            </a:pPr>
            <a:r>
              <a:rPr lang="en-US" sz="1765" dirty="0">
                <a:solidFill>
                  <a:schemeClr val="bg1">
                    <a:lumMod val="50000"/>
                    <a:lumOff val="50000"/>
                  </a:schemeClr>
                </a:solidFill>
                <a:latin typeface="Segoe UI Semibold"/>
                <a:cs typeface="Segoe UI" panose="020B0502040204020203" pitchFamily="34" charset="0"/>
              </a:rPr>
              <a:t>App Masking</a:t>
            </a:r>
            <a:br>
              <a:rPr lang="en-US" sz="1567" b="1" dirty="0">
                <a:solidFill>
                  <a:schemeClr val="bg1">
                    <a:lumMod val="50000"/>
                    <a:lumOff val="50000"/>
                  </a:schemeClr>
                </a:solidFill>
                <a:latin typeface="Segoe UI Semilight"/>
                <a:cs typeface="Times New Roman" panose="02020603050405020304" pitchFamily="18" charset="0"/>
              </a:rPr>
            </a:br>
            <a:r>
              <a:rPr lang="en-US" sz="1765" dirty="0">
                <a:solidFill>
                  <a:schemeClr val="bg1">
                    <a:lumMod val="50000"/>
                    <a:lumOff val="50000"/>
                  </a:schemeClr>
                </a:solidFill>
                <a:latin typeface="Segoe UI"/>
              </a:rPr>
              <a:t>Minimize number of gold images by creating a single image with all applications. Excellent app compatibility with no packaging, sequencing, backend infrastructure, or virtualization. </a:t>
            </a:r>
          </a:p>
        </p:txBody>
      </p:sp>
      <p:sp>
        <p:nvSpPr>
          <p:cNvPr id="166" name="Rectangle 165">
            <a:extLst>
              <a:ext uri="{FF2B5EF4-FFF2-40B4-BE49-F238E27FC236}">
                <a16:creationId xmlns:a16="http://schemas.microsoft.com/office/drawing/2014/main" id="{CF622C9A-12A2-412C-A08E-BEBE63D118E7}"/>
              </a:ext>
            </a:extLst>
          </p:cNvPr>
          <p:cNvSpPr/>
          <p:nvPr/>
        </p:nvSpPr>
        <p:spPr>
          <a:xfrm>
            <a:off x="436928" y="5445374"/>
            <a:ext cx="10028089" cy="905179"/>
          </a:xfrm>
          <a:prstGeom prst="rect">
            <a:avLst/>
          </a:prstGeom>
        </p:spPr>
        <p:txBody>
          <a:bodyPr wrap="square" lIns="0" tIns="0" rIns="0" bIns="0">
            <a:spAutoFit/>
          </a:bodyPr>
          <a:lstStyle/>
          <a:p>
            <a:pPr defTabSz="896181">
              <a:spcAft>
                <a:spcPts val="769"/>
              </a:spcAft>
              <a:defRPr/>
            </a:pPr>
            <a:r>
              <a:rPr lang="en-US" sz="1765" dirty="0">
                <a:solidFill>
                  <a:schemeClr val="bg1">
                    <a:lumMod val="50000"/>
                    <a:lumOff val="50000"/>
                  </a:schemeClr>
                </a:solidFill>
                <a:latin typeface="Segoe UI Semibold"/>
                <a:cs typeface="Segoe UI" panose="020B0502040204020203" pitchFamily="34" charset="0"/>
              </a:rPr>
              <a:t>Java</a:t>
            </a:r>
            <a:r>
              <a:rPr lang="en-US" sz="2353" dirty="0">
                <a:solidFill>
                  <a:schemeClr val="bg1">
                    <a:lumMod val="50000"/>
                    <a:lumOff val="50000"/>
                  </a:schemeClr>
                </a:solidFill>
                <a:latin typeface="Segoe UI Semilight"/>
                <a:cs typeface="Segoe UI"/>
              </a:rPr>
              <a:t> </a:t>
            </a:r>
            <a:r>
              <a:rPr lang="en-US" sz="1765" dirty="0">
                <a:solidFill>
                  <a:schemeClr val="bg1">
                    <a:lumMod val="50000"/>
                    <a:lumOff val="50000"/>
                  </a:schemeClr>
                </a:solidFill>
                <a:latin typeface="Segoe UI Semibold"/>
                <a:cs typeface="Segoe UI" panose="020B0502040204020203" pitchFamily="34" charset="0"/>
              </a:rPr>
              <a:t>Redirection</a:t>
            </a:r>
            <a:br>
              <a:rPr lang="en-US" sz="1567" b="1" dirty="0">
                <a:solidFill>
                  <a:schemeClr val="bg1">
                    <a:lumMod val="50000"/>
                    <a:lumOff val="50000"/>
                  </a:schemeClr>
                </a:solidFill>
                <a:latin typeface="Segoe UI Semilight"/>
                <a:cs typeface="Segoe UI"/>
              </a:rPr>
            </a:br>
            <a:r>
              <a:rPr lang="en-US" sz="1765" dirty="0">
                <a:solidFill>
                  <a:schemeClr val="bg1">
                    <a:lumMod val="50000"/>
                    <a:lumOff val="50000"/>
                  </a:schemeClr>
                </a:solidFill>
                <a:latin typeface="Segoe UI"/>
              </a:rPr>
              <a:t>Helps protect the enterprise from vulnerabilities of multiple installed versions of Java by mapping specific versions to individual apps or websites.</a:t>
            </a:r>
          </a:p>
        </p:txBody>
      </p:sp>
      <p:sp>
        <p:nvSpPr>
          <p:cNvPr id="26" name="Title 2">
            <a:extLst>
              <a:ext uri="{FF2B5EF4-FFF2-40B4-BE49-F238E27FC236}">
                <a16:creationId xmlns:a16="http://schemas.microsoft.com/office/drawing/2014/main" id="{652A8801-BA28-49DB-86BE-D6AABF6295CB}"/>
              </a:ext>
            </a:extLst>
          </p:cNvPr>
          <p:cNvSpPr txBox="1">
            <a:spLocks/>
          </p:cNvSpPr>
          <p:nvPr/>
        </p:nvSpPr>
        <p:spPr>
          <a:xfrm>
            <a:off x="426425" y="440919"/>
            <a:ext cx="11336039"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defTabSz="914367">
              <a:defRPr/>
            </a:pPr>
            <a:r>
              <a:rPr lang="en-US" sz="3137" spc="-147" dirty="0">
                <a:solidFill>
                  <a:schemeClr val="tx1"/>
                </a:solidFill>
                <a:latin typeface="Segoe UI Semibold"/>
              </a:rPr>
              <a:t>FSLogix Technologies</a:t>
            </a:r>
          </a:p>
        </p:txBody>
      </p:sp>
    </p:spTree>
    <p:extLst>
      <p:ext uri="{BB962C8B-B14F-4D97-AF65-F5344CB8AC3E}">
        <p14:creationId xmlns:p14="http://schemas.microsoft.com/office/powerpoint/2010/main" val="4038911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B6AC-6CAA-4142-A558-8508C582AA3D}"/>
              </a:ext>
            </a:extLst>
          </p:cNvPr>
          <p:cNvSpPr txBox="1">
            <a:spLocks/>
          </p:cNvSpPr>
          <p:nvPr/>
        </p:nvSpPr>
        <p:spPr>
          <a:xfrm>
            <a:off x="600856" y="2930617"/>
            <a:ext cx="3247015" cy="1130053"/>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FSLogix entitlements  </a:t>
            </a:r>
          </a:p>
        </p:txBody>
      </p:sp>
      <p:sp>
        <p:nvSpPr>
          <p:cNvPr id="3" name="Rectangle 2">
            <a:extLst>
              <a:ext uri="{FF2B5EF4-FFF2-40B4-BE49-F238E27FC236}">
                <a16:creationId xmlns:a16="http://schemas.microsoft.com/office/drawing/2014/main" id="{A16366A6-DA39-9B44-B457-AECDF0EA84C6}"/>
              </a:ext>
            </a:extLst>
          </p:cNvPr>
          <p:cNvSpPr/>
          <p:nvPr/>
        </p:nvSpPr>
        <p:spPr>
          <a:xfrm>
            <a:off x="4819290" y="2219088"/>
            <a:ext cx="6215769" cy="3484330"/>
          </a:xfrm>
          <a:prstGeom prst="rect">
            <a:avLst/>
          </a:prstGeom>
        </p:spPr>
        <p:txBody>
          <a:bodyPr>
            <a:spAutoFit/>
          </a:bodyPr>
          <a:lstStyle/>
          <a:p>
            <a:pPr marL="285750" indent="-285750" defTabSz="913926" fontAlgn="base">
              <a:spcBef>
                <a:spcPts val="1176"/>
              </a:spcBef>
              <a:spcAft>
                <a:spcPts val="587"/>
              </a:spcAft>
              <a:buFont typeface="Wingdings" pitchFamily="2" charset="2"/>
              <a:buChar char="v"/>
              <a:defRPr/>
            </a:pPr>
            <a:r>
              <a:rPr lang="en-US" sz="1800" dirty="0">
                <a:latin typeface="Segoe UI" panose="020B0502040204020203" pitchFamily="34" charset="0"/>
              </a:rPr>
              <a:t>Microsoft 365 E3/E5/F1/Business</a:t>
            </a:r>
          </a:p>
          <a:p>
            <a:pPr marL="285750" indent="-285750" defTabSz="913926" fontAlgn="base">
              <a:spcBef>
                <a:spcPts val="1176"/>
              </a:spcBef>
              <a:spcAft>
                <a:spcPts val="587"/>
              </a:spcAft>
              <a:buFont typeface="Wingdings" pitchFamily="2" charset="2"/>
              <a:buChar char="v"/>
              <a:defRPr/>
            </a:pPr>
            <a:r>
              <a:rPr lang="en-US" sz="1800" dirty="0">
                <a:latin typeface="Segoe UI" panose="020B0502040204020203" pitchFamily="34" charset="0"/>
              </a:rPr>
              <a:t>Microsoft 365 A3/A5/Student Use Benefits</a:t>
            </a:r>
          </a:p>
          <a:p>
            <a:pPr marL="285750" indent="-285750" defTabSz="913926" fontAlgn="base">
              <a:spcBef>
                <a:spcPts val="1176"/>
              </a:spcBef>
              <a:spcAft>
                <a:spcPts val="587"/>
              </a:spcAft>
              <a:buFont typeface="Wingdings" pitchFamily="2" charset="2"/>
              <a:buChar char="v"/>
              <a:defRPr/>
            </a:pPr>
            <a:r>
              <a:rPr lang="en-US" sz="1800" dirty="0">
                <a:latin typeface="Segoe UI" panose="020B0502040204020203" pitchFamily="34" charset="0"/>
              </a:rPr>
              <a:t>Windows 10 Enterprise E3/E5</a:t>
            </a:r>
          </a:p>
          <a:p>
            <a:pPr marL="285750" indent="-285750" defTabSz="913926" fontAlgn="base">
              <a:spcBef>
                <a:spcPts val="1176"/>
              </a:spcBef>
              <a:spcAft>
                <a:spcPts val="587"/>
              </a:spcAft>
              <a:buFont typeface="Wingdings" pitchFamily="2" charset="2"/>
              <a:buChar char="v"/>
              <a:defRPr/>
            </a:pPr>
            <a:r>
              <a:rPr lang="en-US" sz="1800" dirty="0">
                <a:latin typeface="Segoe UI" panose="020B0502040204020203" pitchFamily="34" charset="0"/>
              </a:rPr>
              <a:t>Windows 10 Education A3/A5</a:t>
            </a:r>
          </a:p>
          <a:p>
            <a:pPr marL="285750" indent="-285750" defTabSz="913926" fontAlgn="base">
              <a:spcBef>
                <a:spcPts val="1176"/>
              </a:spcBef>
              <a:spcAft>
                <a:spcPts val="587"/>
              </a:spcAft>
              <a:buFont typeface="Wingdings" pitchFamily="2" charset="2"/>
              <a:buChar char="v"/>
              <a:defRPr/>
            </a:pPr>
            <a:r>
              <a:rPr lang="en-US" sz="1800" dirty="0">
                <a:latin typeface="Segoe UI" panose="020B0502040204020203" pitchFamily="34" charset="0"/>
              </a:rPr>
              <a:t>Windows 10 VDA per user </a:t>
            </a:r>
          </a:p>
          <a:p>
            <a:pPr marL="285750" indent="-285750" defTabSz="913926" fontAlgn="base">
              <a:spcBef>
                <a:spcPts val="1176"/>
              </a:spcBef>
              <a:spcAft>
                <a:spcPts val="587"/>
              </a:spcAft>
              <a:buFont typeface="Wingdings" pitchFamily="2" charset="2"/>
              <a:buChar char="v"/>
              <a:defRPr/>
            </a:pPr>
            <a:r>
              <a:rPr lang="en-US" sz="1800" dirty="0">
                <a:latin typeface="Segoe UI" panose="020B0502040204020203" pitchFamily="34" charset="0"/>
              </a:rPr>
              <a:t>Remote Desktop Services (RDS) CAL</a:t>
            </a:r>
          </a:p>
          <a:p>
            <a:pPr marL="285750" indent="-285750" defTabSz="913926" fontAlgn="base">
              <a:spcBef>
                <a:spcPts val="1176"/>
              </a:spcBef>
              <a:spcAft>
                <a:spcPts val="587"/>
              </a:spcAft>
              <a:buFont typeface="Wingdings" pitchFamily="2" charset="2"/>
              <a:buChar char="v"/>
              <a:defRPr/>
            </a:pPr>
            <a:r>
              <a:rPr lang="en-US" sz="1800" dirty="0">
                <a:latin typeface="Segoe UI" panose="020B0502040204020203" pitchFamily="34" charset="0"/>
              </a:rPr>
              <a:t>Remote Desktop Services (RDS) </a:t>
            </a:r>
            <a:r>
              <a:rPr lang="en-US" sz="1800" dirty="0" err="1">
                <a:latin typeface="Segoe UI" panose="020B0502040204020203" pitchFamily="34" charset="0"/>
              </a:rPr>
              <a:t>SALc</a:t>
            </a:r>
            <a:endParaRPr lang="en-US" sz="1800" dirty="0">
              <a:latin typeface="Segoe UI" panose="020B0502040204020203" pitchFamily="34" charset="0"/>
            </a:endParaRPr>
          </a:p>
        </p:txBody>
      </p:sp>
      <p:sp>
        <p:nvSpPr>
          <p:cNvPr id="4" name="TextBox 3">
            <a:extLst>
              <a:ext uri="{FF2B5EF4-FFF2-40B4-BE49-F238E27FC236}">
                <a16:creationId xmlns:a16="http://schemas.microsoft.com/office/drawing/2014/main" id="{865B72BA-B31C-1547-B431-4FCFFAE5939C}"/>
              </a:ext>
            </a:extLst>
          </p:cNvPr>
          <p:cNvSpPr txBox="1"/>
          <p:nvPr/>
        </p:nvSpPr>
        <p:spPr>
          <a:xfrm>
            <a:off x="4819290" y="6286904"/>
            <a:ext cx="6207175" cy="155251"/>
          </a:xfrm>
          <a:prstGeom prst="rect">
            <a:avLst/>
          </a:prstGeom>
          <a:noFill/>
        </p:spPr>
        <p:txBody>
          <a:bodyPr wrap="square" lIns="0" tIns="0" rIns="0" bIns="0" rtlCol="0">
            <a:spAutoFit/>
          </a:bodyPr>
          <a:lstStyle/>
          <a:p>
            <a:pPr defTabSz="932597">
              <a:lnSpc>
                <a:spcPct val="90000"/>
              </a:lnSpc>
              <a:spcAft>
                <a:spcPts val="600"/>
              </a:spcAft>
              <a:defRPr/>
            </a:pPr>
            <a:r>
              <a:rPr lang="en-US" sz="1099">
                <a:latin typeface="Segoe UI" panose="020B0502040204020203" pitchFamily="34" charset="0"/>
              </a:rPr>
              <a:t>*Including Office 365 Container, Profile Container, App Masking and Java Redirection</a:t>
            </a:r>
            <a:endParaRPr lang="en-US" sz="1099" i="1">
              <a:latin typeface="Segoe UI Semilight"/>
              <a:cs typeface="Segoe UI" pitchFamily="34" charset="0"/>
            </a:endParaRPr>
          </a:p>
        </p:txBody>
      </p:sp>
      <p:sp>
        <p:nvSpPr>
          <p:cNvPr id="5" name="Text Placeholder 17">
            <a:extLst>
              <a:ext uri="{FF2B5EF4-FFF2-40B4-BE49-F238E27FC236}">
                <a16:creationId xmlns:a16="http://schemas.microsoft.com/office/drawing/2014/main" id="{21BBFF10-EC8A-824C-B936-E0D41040040F}"/>
              </a:ext>
            </a:extLst>
          </p:cNvPr>
          <p:cNvSpPr txBox="1">
            <a:spLocks/>
          </p:cNvSpPr>
          <p:nvPr/>
        </p:nvSpPr>
        <p:spPr>
          <a:xfrm>
            <a:off x="4669343" y="513751"/>
            <a:ext cx="7141747" cy="360048"/>
          </a:xfrm>
          <a:prstGeom prst="rect">
            <a:avLst/>
          </a:prstGeom>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3672" spc="-51">
                <a:ln w="3175">
                  <a:noFill/>
                </a:ln>
                <a:solidFill>
                  <a:schemeClr val="tx1"/>
                </a:solidFill>
                <a:latin typeface="Segoe UI Semibold"/>
                <a:cs typeface="Segoe UI" pitchFamily="34" charset="0"/>
              </a:rPr>
              <a:t>Access to FSLogix technology*</a:t>
            </a:r>
          </a:p>
        </p:txBody>
      </p:sp>
      <p:sp>
        <p:nvSpPr>
          <p:cNvPr id="6" name="Rectangle 5">
            <a:extLst>
              <a:ext uri="{FF2B5EF4-FFF2-40B4-BE49-F238E27FC236}">
                <a16:creationId xmlns:a16="http://schemas.microsoft.com/office/drawing/2014/main" id="{AA3701AB-27C2-984C-AC47-D279C5091A06}"/>
              </a:ext>
            </a:extLst>
          </p:cNvPr>
          <p:cNvSpPr/>
          <p:nvPr/>
        </p:nvSpPr>
        <p:spPr>
          <a:xfrm>
            <a:off x="4717963" y="1075588"/>
            <a:ext cx="7201255" cy="941711"/>
          </a:xfrm>
          <a:prstGeom prst="rect">
            <a:avLst/>
          </a:prstGeom>
        </p:spPr>
        <p:txBody>
          <a:bodyPr wrap="square">
            <a:spAutoFit/>
          </a:bodyPr>
          <a:lstStyle/>
          <a:p>
            <a:pPr defTabSz="932563"/>
            <a:r>
              <a:rPr lang="en-US" sz="1800" dirty="0" err="1">
                <a:latin typeface="Segoe UI" panose="020B0502040204020203" pitchFamily="34" charset="0"/>
              </a:rPr>
              <a:t>FSLogix</a:t>
            </a:r>
            <a:r>
              <a:rPr lang="en-US" sz="1800" dirty="0">
                <a:latin typeface="Segoe UI" panose="020B0502040204020203" pitchFamily="34" charset="0"/>
              </a:rPr>
              <a:t> technology, which improves the performance of Office 365 ProPlus in multi-user virtual environments, is now available at no additional cost for Microsoft 365 customers</a:t>
            </a:r>
            <a:endParaRPr lang="en-US" sz="1800" dirty="0">
              <a:latin typeface="Segoe UI"/>
            </a:endParaRPr>
          </a:p>
        </p:txBody>
      </p:sp>
    </p:spTree>
    <p:extLst>
      <p:ext uri="{BB962C8B-B14F-4D97-AF65-F5344CB8AC3E}">
        <p14:creationId xmlns:p14="http://schemas.microsoft.com/office/powerpoint/2010/main" val="2155091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PART 1 – CURRENT CONSTRAINTS</a:t>
            </a:r>
          </a:p>
        </p:txBody>
      </p:sp>
    </p:spTree>
    <p:extLst>
      <p:ext uri="{BB962C8B-B14F-4D97-AF65-F5344CB8AC3E}">
        <p14:creationId xmlns:p14="http://schemas.microsoft.com/office/powerpoint/2010/main" val="470352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0BCF87-8903-4647-8B36-57276EF4449B}"/>
              </a:ext>
            </a:extLst>
          </p:cNvPr>
          <p:cNvSpPr/>
          <p:nvPr/>
        </p:nvSpPr>
        <p:spPr>
          <a:xfrm>
            <a:off x="357018" y="461539"/>
            <a:ext cx="6215769" cy="6463308"/>
          </a:xfrm>
          <a:prstGeom prst="rect">
            <a:avLst/>
          </a:prstGeom>
        </p:spPr>
        <p:txBody>
          <a:bodyPr>
            <a:spAutoFit/>
          </a:bodyPr>
          <a:lstStyle/>
          <a:p>
            <a:pPr marL="285750" indent="-285750" defTabSz="913926" fontAlgn="base">
              <a:spcBef>
                <a:spcPts val="1176"/>
              </a:spcBef>
              <a:spcAft>
                <a:spcPts val="587"/>
              </a:spcAft>
              <a:buFont typeface="Wingdings" pitchFamily="2" charset="2"/>
              <a:buChar char="v"/>
              <a:defRPr/>
            </a:pPr>
            <a:r>
              <a:rPr lang="en-US" sz="1800" dirty="0">
                <a:latin typeface="Segoe UI" panose="020B0502040204020203" pitchFamily="34" charset="0"/>
              </a:rPr>
              <a:t>ONLINE ONLY</a:t>
            </a:r>
          </a:p>
          <a:p>
            <a:pPr marL="285750" indent="-285750" defTabSz="913926" fontAlgn="base">
              <a:spcBef>
                <a:spcPts val="1176"/>
              </a:spcBef>
              <a:spcAft>
                <a:spcPts val="587"/>
              </a:spcAft>
              <a:buFont typeface="Wingdings" pitchFamily="2" charset="2"/>
              <a:buChar char="v"/>
              <a:defRPr/>
            </a:pPr>
            <a:r>
              <a:rPr lang="en-US" sz="1800" dirty="0">
                <a:latin typeface="Segoe UI" panose="020B0502040204020203" pitchFamily="34" charset="0"/>
              </a:rPr>
              <a:t>MANAGEMENT CHALLENGES </a:t>
            </a:r>
          </a:p>
          <a:p>
            <a:pPr marL="742950" lvl="1" indent="-285750" defTabSz="913926" fontAlgn="base">
              <a:spcBef>
                <a:spcPts val="1176"/>
              </a:spcBef>
              <a:spcAft>
                <a:spcPts val="587"/>
              </a:spcAft>
              <a:buFont typeface="Wingdings" pitchFamily="2" charset="2"/>
              <a:buChar char="v"/>
              <a:defRPr/>
            </a:pPr>
            <a:r>
              <a:rPr lang="en-US" dirty="0">
                <a:latin typeface="Segoe UI" panose="020B0502040204020203" pitchFamily="34" charset="0"/>
              </a:rPr>
              <a:t>Adding users, increasing pool, simple tasks</a:t>
            </a:r>
          </a:p>
          <a:p>
            <a:pPr marL="742950" lvl="1" indent="-285750" defTabSz="913926" fontAlgn="base">
              <a:spcBef>
                <a:spcPts val="1176"/>
              </a:spcBef>
              <a:spcAft>
                <a:spcPts val="587"/>
              </a:spcAft>
              <a:buFont typeface="Wingdings" pitchFamily="2" charset="2"/>
              <a:buChar char="v"/>
              <a:defRPr/>
            </a:pPr>
            <a:r>
              <a:rPr lang="en-US" dirty="0">
                <a:latin typeface="Segoe UI" panose="020B0502040204020203" pitchFamily="34" charset="0"/>
              </a:rPr>
              <a:t>Multi-region</a:t>
            </a:r>
          </a:p>
          <a:p>
            <a:pPr marL="285750" indent="-285750" defTabSz="913926" fontAlgn="base">
              <a:spcBef>
                <a:spcPts val="1176"/>
              </a:spcBef>
              <a:spcAft>
                <a:spcPts val="587"/>
              </a:spcAft>
              <a:buFont typeface="Wingdings" pitchFamily="2" charset="2"/>
              <a:buChar char="v"/>
              <a:defRPr/>
            </a:pPr>
            <a:r>
              <a:rPr lang="en-US" dirty="0">
                <a:latin typeface="Segoe UI" panose="020B0502040204020203" pitchFamily="34" charset="0"/>
              </a:rPr>
              <a:t>NOT AS EASY AS IT COULD BE TO DEPLOY</a:t>
            </a:r>
          </a:p>
          <a:p>
            <a:pPr marL="285750" indent="-285750" defTabSz="913926" fontAlgn="base">
              <a:spcBef>
                <a:spcPts val="1176"/>
              </a:spcBef>
              <a:spcAft>
                <a:spcPts val="587"/>
              </a:spcAft>
              <a:buFont typeface="Wingdings" pitchFamily="2" charset="2"/>
              <a:buChar char="v"/>
              <a:defRPr/>
            </a:pPr>
            <a:r>
              <a:rPr lang="en-US" dirty="0">
                <a:latin typeface="Segoe UI" panose="020B0502040204020203" pitchFamily="34" charset="0"/>
              </a:rPr>
              <a:t>POWERSHELL, POWERSHELL, POWERSHELL</a:t>
            </a:r>
          </a:p>
          <a:p>
            <a:pPr marL="285750" indent="-285750" defTabSz="913926" fontAlgn="base">
              <a:spcBef>
                <a:spcPts val="1176"/>
              </a:spcBef>
              <a:spcAft>
                <a:spcPts val="587"/>
              </a:spcAft>
              <a:buFont typeface="Wingdings" pitchFamily="2" charset="2"/>
              <a:buChar char="v"/>
              <a:defRPr/>
            </a:pPr>
            <a:r>
              <a:rPr lang="en-US" dirty="0">
                <a:latin typeface="Segoe UI" panose="020B0502040204020203" pitchFamily="34" charset="0"/>
              </a:rPr>
              <a:t>OPTIMISATIONS (JUST)</a:t>
            </a:r>
          </a:p>
          <a:p>
            <a:pPr marL="285750" indent="-285750" defTabSz="913926" fontAlgn="base">
              <a:spcBef>
                <a:spcPts val="1176"/>
              </a:spcBef>
              <a:spcAft>
                <a:spcPts val="587"/>
              </a:spcAft>
              <a:buFont typeface="Wingdings" pitchFamily="2" charset="2"/>
              <a:buChar char="v"/>
              <a:defRPr/>
            </a:pPr>
            <a:r>
              <a:rPr lang="en-US" dirty="0">
                <a:latin typeface="Segoe UI" panose="020B0502040204020203" pitchFamily="34" charset="0"/>
              </a:rPr>
              <a:t>LIMITED THIN CLIENT SUPPORT</a:t>
            </a:r>
          </a:p>
          <a:p>
            <a:pPr marL="285750" indent="-285750" defTabSz="913926" fontAlgn="base">
              <a:spcBef>
                <a:spcPts val="1176"/>
              </a:spcBef>
              <a:spcAft>
                <a:spcPts val="587"/>
              </a:spcAft>
              <a:buFont typeface="Wingdings" pitchFamily="2" charset="2"/>
              <a:buChar char="v"/>
              <a:defRPr/>
            </a:pPr>
            <a:r>
              <a:rPr lang="en-US" dirty="0">
                <a:latin typeface="Segoe UI" panose="020B0502040204020203" pitchFamily="34" charset="0"/>
              </a:rPr>
              <a:t>PROTOCOL?</a:t>
            </a:r>
          </a:p>
          <a:p>
            <a:pPr marL="285750" indent="-285750" defTabSz="913926" fontAlgn="base">
              <a:spcBef>
                <a:spcPts val="1176"/>
              </a:spcBef>
              <a:spcAft>
                <a:spcPts val="587"/>
              </a:spcAft>
              <a:buFont typeface="Wingdings" pitchFamily="2" charset="2"/>
              <a:buChar char="v"/>
              <a:defRPr/>
            </a:pPr>
            <a:r>
              <a:rPr lang="en-US" dirty="0">
                <a:latin typeface="Segoe UI" panose="020B0502040204020203" pitchFamily="34" charset="0"/>
              </a:rPr>
              <a:t>MONITORING?</a:t>
            </a:r>
          </a:p>
          <a:p>
            <a:pPr marL="285750" indent="-285750" defTabSz="913926" fontAlgn="base">
              <a:spcBef>
                <a:spcPts val="1176"/>
              </a:spcBef>
              <a:spcAft>
                <a:spcPts val="587"/>
              </a:spcAft>
              <a:buFont typeface="Wingdings" pitchFamily="2" charset="2"/>
              <a:buChar char="v"/>
              <a:defRPr/>
            </a:pPr>
            <a:r>
              <a:rPr lang="en-US" dirty="0">
                <a:latin typeface="Segoe UI" panose="020B0502040204020203" pitchFamily="34" charset="0"/>
              </a:rPr>
              <a:t>PERIPHERY PASSTHROUGH?</a:t>
            </a:r>
          </a:p>
          <a:p>
            <a:pPr marL="285750" indent="-285750" defTabSz="913926" fontAlgn="base">
              <a:spcBef>
                <a:spcPts val="1176"/>
              </a:spcBef>
              <a:spcAft>
                <a:spcPts val="587"/>
              </a:spcAft>
              <a:buFont typeface="Wingdings" pitchFamily="2" charset="2"/>
              <a:buChar char="v"/>
              <a:defRPr/>
            </a:pPr>
            <a:endParaRPr lang="en-US" dirty="0">
              <a:latin typeface="Segoe UI" panose="020B0502040204020203" pitchFamily="34" charset="0"/>
            </a:endParaRPr>
          </a:p>
          <a:p>
            <a:pPr marL="285750" indent="-285750" defTabSz="913926" fontAlgn="base">
              <a:spcBef>
                <a:spcPts val="1176"/>
              </a:spcBef>
              <a:spcAft>
                <a:spcPts val="587"/>
              </a:spcAft>
              <a:buFont typeface="Wingdings" pitchFamily="2" charset="2"/>
              <a:buChar char="v"/>
              <a:defRPr/>
            </a:pPr>
            <a:endParaRPr lang="en-US" dirty="0">
              <a:latin typeface="Segoe UI" panose="020B0502040204020203" pitchFamily="34" charset="0"/>
            </a:endParaRPr>
          </a:p>
        </p:txBody>
      </p:sp>
      <p:pic>
        <p:nvPicPr>
          <p:cNvPr id="5" name="Picture 4">
            <a:extLst>
              <a:ext uri="{FF2B5EF4-FFF2-40B4-BE49-F238E27FC236}">
                <a16:creationId xmlns:a16="http://schemas.microsoft.com/office/drawing/2014/main" id="{A719BECA-BB75-2449-AB70-DEAE9909E800}"/>
              </a:ext>
            </a:extLst>
          </p:cNvPr>
          <p:cNvPicPr>
            <a:picLocks noChangeAspect="1"/>
          </p:cNvPicPr>
          <p:nvPr/>
        </p:nvPicPr>
        <p:blipFill>
          <a:blip r:embed="rId2"/>
          <a:stretch>
            <a:fillRect/>
          </a:stretch>
        </p:blipFill>
        <p:spPr>
          <a:xfrm>
            <a:off x="5596128" y="1856905"/>
            <a:ext cx="6325616" cy="2528785"/>
          </a:xfrm>
          <a:prstGeom prst="rect">
            <a:avLst/>
          </a:prstGeom>
        </p:spPr>
      </p:pic>
      <p:sp>
        <p:nvSpPr>
          <p:cNvPr id="6" name="Rectangle 5">
            <a:extLst>
              <a:ext uri="{FF2B5EF4-FFF2-40B4-BE49-F238E27FC236}">
                <a16:creationId xmlns:a16="http://schemas.microsoft.com/office/drawing/2014/main" id="{00DAF223-D0F0-7A42-963E-F169CB9770E0}"/>
              </a:ext>
            </a:extLst>
          </p:cNvPr>
          <p:cNvSpPr/>
          <p:nvPr/>
        </p:nvSpPr>
        <p:spPr>
          <a:xfrm>
            <a:off x="5774860" y="4201024"/>
            <a:ext cx="6037037" cy="369332"/>
          </a:xfrm>
          <a:prstGeom prst="rect">
            <a:avLst/>
          </a:prstGeom>
        </p:spPr>
        <p:txBody>
          <a:bodyPr wrap="none">
            <a:spAutoFit/>
          </a:bodyPr>
          <a:lstStyle/>
          <a:p>
            <a:r>
              <a:rPr lang="en-GB" dirty="0">
                <a:hlinkClick r:id="rId3"/>
              </a:rPr>
              <a:t>https://docs.microsoft.com/en-us/microsoftteams/teams-for-vdi</a:t>
            </a:r>
            <a:endParaRPr lang="en-US" dirty="0"/>
          </a:p>
        </p:txBody>
      </p:sp>
    </p:spTree>
    <p:extLst>
      <p:ext uri="{BB962C8B-B14F-4D97-AF65-F5344CB8AC3E}">
        <p14:creationId xmlns:p14="http://schemas.microsoft.com/office/powerpoint/2010/main" val="325145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0BCF87-8903-4647-8B36-57276EF4449B}"/>
              </a:ext>
            </a:extLst>
          </p:cNvPr>
          <p:cNvSpPr/>
          <p:nvPr/>
        </p:nvSpPr>
        <p:spPr>
          <a:xfrm>
            <a:off x="1408578" y="562123"/>
            <a:ext cx="6215769" cy="461665"/>
          </a:xfrm>
          <a:prstGeom prst="rect">
            <a:avLst/>
          </a:prstGeom>
        </p:spPr>
        <p:txBody>
          <a:bodyPr>
            <a:spAutoFit/>
          </a:bodyPr>
          <a:lstStyle/>
          <a:p>
            <a:pPr marL="285750" indent="-285750" defTabSz="913926" fontAlgn="base">
              <a:spcBef>
                <a:spcPts val="1176"/>
              </a:spcBef>
              <a:spcAft>
                <a:spcPts val="587"/>
              </a:spcAft>
              <a:buFont typeface="Wingdings" pitchFamily="2" charset="2"/>
              <a:buChar char="v"/>
              <a:defRPr/>
            </a:pPr>
            <a:r>
              <a:rPr lang="en-US" sz="2400" dirty="0">
                <a:latin typeface="Segoe UI" panose="020B0502040204020203" pitchFamily="34" charset="0"/>
              </a:rPr>
              <a:t>MANAGEMENT</a:t>
            </a:r>
            <a:r>
              <a:rPr lang="en-US" sz="2000" dirty="0">
                <a:latin typeface="Segoe UI" panose="020B0502040204020203" pitchFamily="34" charset="0"/>
              </a:rPr>
              <a:t> UI LIMITATIONS</a:t>
            </a:r>
          </a:p>
        </p:txBody>
      </p:sp>
      <p:sp>
        <p:nvSpPr>
          <p:cNvPr id="3" name="Rectangle 2">
            <a:extLst>
              <a:ext uri="{FF2B5EF4-FFF2-40B4-BE49-F238E27FC236}">
                <a16:creationId xmlns:a16="http://schemas.microsoft.com/office/drawing/2014/main" id="{1E1DA2B9-8805-DD46-9C5F-F5D455C9865C}"/>
              </a:ext>
            </a:extLst>
          </p:cNvPr>
          <p:cNvSpPr/>
          <p:nvPr/>
        </p:nvSpPr>
        <p:spPr>
          <a:xfrm>
            <a:off x="2801112" y="1370689"/>
            <a:ext cx="6096000" cy="4708981"/>
          </a:xfrm>
          <a:prstGeom prst="rect">
            <a:avLst/>
          </a:prstGeom>
        </p:spPr>
        <p:txBody>
          <a:bodyPr>
            <a:spAutoFit/>
          </a:bodyPr>
          <a:lstStyle/>
          <a:p>
            <a:pPr marL="285750" indent="-285750">
              <a:buFont typeface="Wingdings" pitchFamily="2" charset="2"/>
              <a:buChar char="v"/>
            </a:pPr>
            <a:r>
              <a:rPr lang="en-GB" sz="2000" b="0" i="0" dirty="0">
                <a:solidFill>
                  <a:schemeClr val="bg1">
                    <a:lumMod val="50000"/>
                    <a:lumOff val="50000"/>
                  </a:schemeClr>
                </a:solidFill>
                <a:effectLst/>
                <a:latin typeface="inherit"/>
              </a:rPr>
              <a:t>Edit and delete tenants</a:t>
            </a:r>
          </a:p>
          <a:p>
            <a:pPr marL="285750" indent="-285750">
              <a:buFont typeface="Wingdings" pitchFamily="2" charset="2"/>
              <a:buChar char="v"/>
            </a:pPr>
            <a:r>
              <a:rPr lang="en-GB" sz="2000" b="0" i="0" dirty="0">
                <a:solidFill>
                  <a:schemeClr val="bg1">
                    <a:lumMod val="50000"/>
                    <a:lumOff val="50000"/>
                  </a:schemeClr>
                </a:solidFill>
                <a:effectLst/>
                <a:latin typeface="inherit"/>
              </a:rPr>
              <a:t>Create, edit and delete Host pools</a:t>
            </a:r>
          </a:p>
          <a:p>
            <a:pPr marL="285750" indent="-285750">
              <a:buFont typeface="Wingdings" pitchFamily="2" charset="2"/>
              <a:buChar char="v"/>
            </a:pPr>
            <a:r>
              <a:rPr lang="en-GB" sz="2000" b="0" i="0" dirty="0">
                <a:solidFill>
                  <a:schemeClr val="bg1">
                    <a:lumMod val="50000"/>
                    <a:lumOff val="50000"/>
                  </a:schemeClr>
                </a:solidFill>
                <a:effectLst/>
                <a:latin typeface="inherit"/>
              </a:rPr>
              <a:t>Generate registration Key’s to add hosts to Host Pools.</a:t>
            </a:r>
          </a:p>
          <a:p>
            <a:pPr marL="285750" indent="-285750">
              <a:buFont typeface="Wingdings" pitchFamily="2" charset="2"/>
              <a:buChar char="v"/>
            </a:pPr>
            <a:r>
              <a:rPr lang="en-GB" sz="2000" b="0" i="0" dirty="0">
                <a:solidFill>
                  <a:schemeClr val="bg1">
                    <a:lumMod val="50000"/>
                    <a:lumOff val="50000"/>
                  </a:schemeClr>
                </a:solidFill>
                <a:effectLst/>
                <a:latin typeface="inherit"/>
              </a:rPr>
              <a:t>Send Users Messages &amp; Log off Users</a:t>
            </a:r>
          </a:p>
          <a:p>
            <a:pPr marL="285750" indent="-285750">
              <a:buFont typeface="Wingdings" pitchFamily="2" charset="2"/>
              <a:buChar char="v"/>
            </a:pPr>
            <a:r>
              <a:rPr lang="en-GB" sz="2000" b="0" i="0" dirty="0">
                <a:solidFill>
                  <a:schemeClr val="bg1">
                    <a:lumMod val="50000"/>
                    <a:lumOff val="50000"/>
                  </a:schemeClr>
                </a:solidFill>
                <a:effectLst/>
                <a:latin typeface="inherit"/>
              </a:rPr>
              <a:t>Restrict new sessions to a host (Drain Mode).</a:t>
            </a:r>
          </a:p>
          <a:p>
            <a:pPr marL="285750" indent="-285750">
              <a:buFont typeface="Wingdings" pitchFamily="2" charset="2"/>
              <a:buChar char="v"/>
            </a:pPr>
            <a:r>
              <a:rPr lang="en-GB" sz="2000" b="0" i="0" dirty="0">
                <a:solidFill>
                  <a:schemeClr val="bg1">
                    <a:lumMod val="50000"/>
                    <a:lumOff val="50000"/>
                  </a:schemeClr>
                </a:solidFill>
                <a:effectLst/>
                <a:latin typeface="inherit"/>
              </a:rPr>
              <a:t>Restart Session Hosts / Multi Session.</a:t>
            </a:r>
          </a:p>
          <a:p>
            <a:pPr marL="285750" indent="-285750">
              <a:buFont typeface="Wingdings" pitchFamily="2" charset="2"/>
              <a:buChar char="v"/>
            </a:pPr>
            <a:r>
              <a:rPr lang="en-GB" sz="2000" b="0" i="0" dirty="0">
                <a:solidFill>
                  <a:schemeClr val="bg1">
                    <a:lumMod val="50000"/>
                    <a:lumOff val="50000"/>
                  </a:schemeClr>
                </a:solidFill>
                <a:effectLst/>
                <a:latin typeface="inherit"/>
              </a:rPr>
              <a:t>Add and remove users from the Application Group “Desktop application group”</a:t>
            </a:r>
          </a:p>
          <a:p>
            <a:pPr marL="285750" indent="-285750">
              <a:buFont typeface="Wingdings" pitchFamily="2" charset="2"/>
              <a:buChar char="v"/>
            </a:pPr>
            <a:r>
              <a:rPr lang="en-GB" sz="2000" b="0" i="0" dirty="0">
                <a:solidFill>
                  <a:schemeClr val="bg1">
                    <a:lumMod val="50000"/>
                    <a:lumOff val="50000"/>
                  </a:schemeClr>
                </a:solidFill>
                <a:effectLst/>
                <a:latin typeface="inherit"/>
              </a:rPr>
              <a:t>View session status, last time active and last used host.</a:t>
            </a:r>
          </a:p>
          <a:p>
            <a:pPr marL="285750" indent="-285750">
              <a:buFont typeface="Wingdings" pitchFamily="2" charset="2"/>
              <a:buChar char="v"/>
            </a:pPr>
            <a:r>
              <a:rPr lang="en-GB" sz="2000" b="0" i="0" dirty="0">
                <a:solidFill>
                  <a:schemeClr val="bg1">
                    <a:lumMod val="50000"/>
                    <a:lumOff val="50000"/>
                  </a:schemeClr>
                </a:solidFill>
                <a:effectLst/>
                <a:latin typeface="inherit"/>
              </a:rPr>
              <a:t>View session details for Session ID.</a:t>
            </a:r>
          </a:p>
          <a:p>
            <a:pPr marL="285750" indent="-285750">
              <a:buFont typeface="Wingdings" pitchFamily="2" charset="2"/>
              <a:buChar char="v"/>
            </a:pPr>
            <a:r>
              <a:rPr lang="en-GB" sz="2000" b="0" i="0" dirty="0">
                <a:solidFill>
                  <a:schemeClr val="bg1">
                    <a:lumMod val="50000"/>
                    <a:lumOff val="50000"/>
                  </a:schemeClr>
                </a:solidFill>
                <a:effectLst/>
                <a:latin typeface="inherit"/>
              </a:rPr>
              <a:t>Create an app group for Desktop or </a:t>
            </a:r>
            <a:r>
              <a:rPr lang="en-GB" sz="2000" b="0" i="0" dirty="0" err="1">
                <a:solidFill>
                  <a:schemeClr val="bg1">
                    <a:lumMod val="50000"/>
                    <a:lumOff val="50000"/>
                  </a:schemeClr>
                </a:solidFill>
                <a:effectLst/>
                <a:latin typeface="inherit"/>
              </a:rPr>
              <a:t>RemoteApps</a:t>
            </a:r>
            <a:r>
              <a:rPr lang="en-GB" sz="2000" b="0" i="0" dirty="0">
                <a:solidFill>
                  <a:schemeClr val="bg1">
                    <a:lumMod val="50000"/>
                    <a:lumOff val="50000"/>
                  </a:schemeClr>
                </a:solidFill>
                <a:effectLst/>
                <a:latin typeface="inherit"/>
              </a:rPr>
              <a:t> and add applications under App Groups.</a:t>
            </a:r>
          </a:p>
          <a:p>
            <a:pPr marL="285750" indent="-285750">
              <a:buFont typeface="Wingdings" pitchFamily="2" charset="2"/>
              <a:buChar char="v"/>
            </a:pPr>
            <a:r>
              <a:rPr lang="en-GB" sz="2000" b="0" i="0" dirty="0">
                <a:solidFill>
                  <a:schemeClr val="bg1">
                    <a:lumMod val="50000"/>
                    <a:lumOff val="50000"/>
                  </a:schemeClr>
                </a:solidFill>
                <a:effectLst/>
                <a:latin typeface="inherit"/>
              </a:rPr>
              <a:t>Notification – Actions and notifications are listed in the console.</a:t>
            </a:r>
          </a:p>
        </p:txBody>
      </p:sp>
    </p:spTree>
    <p:extLst>
      <p:ext uri="{BB962C8B-B14F-4D97-AF65-F5344CB8AC3E}">
        <p14:creationId xmlns:p14="http://schemas.microsoft.com/office/powerpoint/2010/main" val="849903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PART 1 – CO-OPETITION</a:t>
            </a:r>
          </a:p>
        </p:txBody>
      </p:sp>
    </p:spTree>
    <p:extLst>
      <p:ext uri="{BB962C8B-B14F-4D97-AF65-F5344CB8AC3E}">
        <p14:creationId xmlns:p14="http://schemas.microsoft.com/office/powerpoint/2010/main" val="1657240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normAutofit fontScale="90000"/>
          </a:bodyPr>
          <a:lstStyle/>
          <a:p>
            <a:r>
              <a:rPr lang="en-US" dirty="0"/>
              <a:t>CURRENT VDI OR </a:t>
            </a:r>
            <a:r>
              <a:rPr lang="en-US" dirty="0" err="1"/>
              <a:t>DaaS</a:t>
            </a:r>
            <a:r>
              <a:rPr lang="en-US" dirty="0"/>
              <a:t> COMPETITIVE SOLUTIONS CONTRIBUTE TO AZURE CONSUMPTION….</a:t>
            </a:r>
          </a:p>
        </p:txBody>
      </p:sp>
    </p:spTree>
    <p:extLst>
      <p:ext uri="{BB962C8B-B14F-4D97-AF65-F5344CB8AC3E}">
        <p14:creationId xmlns:p14="http://schemas.microsoft.com/office/powerpoint/2010/main" val="262189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8879B4-E8C8-2140-A7D3-4D53EEC7368C}"/>
              </a:ext>
            </a:extLst>
          </p:cNvPr>
          <p:cNvPicPr>
            <a:picLocks noChangeAspect="1"/>
          </p:cNvPicPr>
          <p:nvPr/>
        </p:nvPicPr>
        <p:blipFill>
          <a:blip r:embed="rId3"/>
          <a:stretch>
            <a:fillRect/>
          </a:stretch>
        </p:blipFill>
        <p:spPr>
          <a:xfrm>
            <a:off x="0" y="0"/>
            <a:ext cx="1587500" cy="1587500"/>
          </a:xfrm>
          <a:prstGeom prst="rect">
            <a:avLst/>
          </a:prstGeom>
          <a:ln>
            <a:noFill/>
          </a:ln>
          <a:effectLst>
            <a:softEdge rad="112500"/>
          </a:effectLst>
        </p:spPr>
      </p:pic>
      <p:sp>
        <p:nvSpPr>
          <p:cNvPr id="7" name="Title 1">
            <a:extLst>
              <a:ext uri="{FF2B5EF4-FFF2-40B4-BE49-F238E27FC236}">
                <a16:creationId xmlns:a16="http://schemas.microsoft.com/office/drawing/2014/main" id="{CBC4CD6E-B8DF-C64D-B086-2387FE919EFC}"/>
              </a:ext>
            </a:extLst>
          </p:cNvPr>
          <p:cNvSpPr txBox="1">
            <a:spLocks/>
          </p:cNvSpPr>
          <p:nvPr/>
        </p:nvSpPr>
        <p:spPr>
          <a:xfrm>
            <a:off x="0" y="1141348"/>
            <a:ext cx="10353762" cy="1257300"/>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Wingdings" pitchFamily="2" charset="2"/>
              <a:buChar char="v"/>
            </a:pPr>
            <a:endParaRPr lang="en-US" sz="1800" dirty="0"/>
          </a:p>
        </p:txBody>
      </p:sp>
      <p:sp>
        <p:nvSpPr>
          <p:cNvPr id="9" name="Rectangle 8">
            <a:extLst>
              <a:ext uri="{FF2B5EF4-FFF2-40B4-BE49-F238E27FC236}">
                <a16:creationId xmlns:a16="http://schemas.microsoft.com/office/drawing/2014/main" id="{4C030354-1691-F943-8024-313179BA7043}"/>
              </a:ext>
            </a:extLst>
          </p:cNvPr>
          <p:cNvSpPr/>
          <p:nvPr/>
        </p:nvSpPr>
        <p:spPr>
          <a:xfrm>
            <a:off x="1404747" y="1769998"/>
            <a:ext cx="6096000" cy="4893647"/>
          </a:xfrm>
          <a:prstGeom prst="rect">
            <a:avLst/>
          </a:prstGeom>
        </p:spPr>
        <p:txBody>
          <a:bodyPr>
            <a:spAutoFit/>
          </a:bodyPr>
          <a:lstStyle/>
          <a:p>
            <a:pPr marL="285750" indent="-285750">
              <a:buFont typeface="Wingdings" pitchFamily="2" charset="2"/>
              <a:buChar char="v"/>
            </a:pPr>
            <a:r>
              <a:rPr lang="en-US" sz="2400" dirty="0"/>
              <a:t>Advanced Protocol</a:t>
            </a:r>
          </a:p>
          <a:p>
            <a:pPr marL="285750" indent="-285750">
              <a:buFont typeface="Wingdings" pitchFamily="2" charset="2"/>
              <a:buChar char="v"/>
            </a:pPr>
            <a:r>
              <a:rPr lang="en-US" sz="2400" dirty="0"/>
              <a:t>Hybrid Scenario (today)</a:t>
            </a:r>
          </a:p>
          <a:p>
            <a:pPr marL="285750" indent="-285750">
              <a:buFont typeface="Wingdings" pitchFamily="2" charset="2"/>
              <a:buChar char="v"/>
            </a:pPr>
            <a:r>
              <a:rPr lang="en-US" sz="2400" dirty="0" err="1"/>
              <a:t>Centralised</a:t>
            </a:r>
            <a:r>
              <a:rPr lang="en-US" sz="2400" dirty="0"/>
              <a:t> Management</a:t>
            </a:r>
          </a:p>
          <a:p>
            <a:pPr marL="285750" indent="-285750">
              <a:buFont typeface="Wingdings" pitchFamily="2" charset="2"/>
              <a:buChar char="v"/>
            </a:pPr>
            <a:r>
              <a:rPr lang="en-US" sz="2400" dirty="0"/>
              <a:t>Context Aware</a:t>
            </a:r>
          </a:p>
          <a:p>
            <a:pPr marL="285750" indent="-285750">
              <a:buFont typeface="Wingdings" pitchFamily="2" charset="2"/>
              <a:buChar char="v"/>
            </a:pPr>
            <a:r>
              <a:rPr lang="en-US" sz="2400" dirty="0"/>
              <a:t>Larger Periphery Support</a:t>
            </a:r>
          </a:p>
          <a:p>
            <a:pPr marL="285750" indent="-285750">
              <a:buFont typeface="Wingdings" pitchFamily="2" charset="2"/>
              <a:buChar char="v"/>
            </a:pPr>
            <a:r>
              <a:rPr lang="en-US" sz="2400" dirty="0"/>
              <a:t>Adaptive Transport</a:t>
            </a:r>
          </a:p>
          <a:p>
            <a:pPr marL="285750" indent="-285750">
              <a:buFont typeface="Wingdings" pitchFamily="2" charset="2"/>
              <a:buChar char="v"/>
            </a:pPr>
            <a:r>
              <a:rPr lang="en-US" sz="2400" dirty="0"/>
              <a:t>UC </a:t>
            </a:r>
            <a:r>
              <a:rPr lang="en-US" sz="2400" dirty="0" err="1"/>
              <a:t>Optimisations</a:t>
            </a:r>
            <a:endParaRPr lang="en-US" sz="2400" dirty="0"/>
          </a:p>
          <a:p>
            <a:pPr marL="285750" indent="-285750">
              <a:buFont typeface="Wingdings" pitchFamily="2" charset="2"/>
              <a:buChar char="v"/>
            </a:pPr>
            <a:r>
              <a:rPr lang="en-US" sz="2400" dirty="0"/>
              <a:t>Media offload</a:t>
            </a:r>
          </a:p>
          <a:p>
            <a:pPr marL="285750" indent="-285750">
              <a:buFont typeface="Wingdings" pitchFamily="2" charset="2"/>
              <a:buChar char="v"/>
            </a:pPr>
            <a:r>
              <a:rPr lang="en-US" sz="2400" dirty="0"/>
              <a:t>Accelerated printing and file transfer</a:t>
            </a:r>
          </a:p>
          <a:p>
            <a:pPr marL="285750" indent="-285750">
              <a:buFont typeface="Wingdings" pitchFamily="2" charset="2"/>
              <a:buChar char="v"/>
            </a:pPr>
            <a:r>
              <a:rPr lang="en-US" sz="2400" dirty="0"/>
              <a:t>Endpoint support</a:t>
            </a:r>
          </a:p>
          <a:p>
            <a:endParaRPr lang="en-US" sz="2400" dirty="0"/>
          </a:p>
          <a:p>
            <a:endParaRPr lang="en-US" sz="2400" dirty="0"/>
          </a:p>
          <a:p>
            <a:endParaRPr lang="en-US" sz="2400" dirty="0"/>
          </a:p>
        </p:txBody>
      </p:sp>
      <p:pic>
        <p:nvPicPr>
          <p:cNvPr id="10" name="Picture 9">
            <a:extLst>
              <a:ext uri="{FF2B5EF4-FFF2-40B4-BE49-F238E27FC236}">
                <a16:creationId xmlns:a16="http://schemas.microsoft.com/office/drawing/2014/main" id="{84237E7F-1B8D-3842-A2FB-5B0C1204E6BC}"/>
              </a:ext>
            </a:extLst>
          </p:cNvPr>
          <p:cNvPicPr>
            <a:picLocks noChangeAspect="1"/>
          </p:cNvPicPr>
          <p:nvPr/>
        </p:nvPicPr>
        <p:blipFill>
          <a:blip r:embed="rId4"/>
          <a:stretch>
            <a:fillRect/>
          </a:stretch>
        </p:blipFill>
        <p:spPr>
          <a:xfrm>
            <a:off x="6858648" y="1769998"/>
            <a:ext cx="4974957" cy="2931160"/>
          </a:xfrm>
          <a:prstGeom prst="rect">
            <a:avLst/>
          </a:prstGeom>
        </p:spPr>
      </p:pic>
    </p:spTree>
    <p:extLst>
      <p:ext uri="{BB962C8B-B14F-4D97-AF65-F5344CB8AC3E}">
        <p14:creationId xmlns:p14="http://schemas.microsoft.com/office/powerpoint/2010/main" val="3777105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8879B4-E8C8-2140-A7D3-4D53EEC7368C}"/>
              </a:ext>
            </a:extLst>
          </p:cNvPr>
          <p:cNvPicPr>
            <a:picLocks noChangeAspect="1"/>
          </p:cNvPicPr>
          <p:nvPr/>
        </p:nvPicPr>
        <p:blipFill>
          <a:blip r:embed="rId3"/>
          <a:stretch>
            <a:fillRect/>
          </a:stretch>
        </p:blipFill>
        <p:spPr>
          <a:xfrm>
            <a:off x="0" y="0"/>
            <a:ext cx="1587500" cy="1587500"/>
          </a:xfrm>
          <a:prstGeom prst="rect">
            <a:avLst/>
          </a:prstGeom>
          <a:ln>
            <a:noFill/>
          </a:ln>
          <a:effectLst>
            <a:softEdge rad="112500"/>
          </a:effectLst>
        </p:spPr>
      </p:pic>
      <p:pic>
        <p:nvPicPr>
          <p:cNvPr id="3" name="Picture 2">
            <a:extLst>
              <a:ext uri="{FF2B5EF4-FFF2-40B4-BE49-F238E27FC236}">
                <a16:creationId xmlns:a16="http://schemas.microsoft.com/office/drawing/2014/main" id="{D71B98A2-3F27-3143-85E2-024AC51F7FB7}"/>
              </a:ext>
            </a:extLst>
          </p:cNvPr>
          <p:cNvPicPr>
            <a:picLocks noChangeAspect="1"/>
          </p:cNvPicPr>
          <p:nvPr/>
        </p:nvPicPr>
        <p:blipFill>
          <a:blip r:embed="rId4"/>
          <a:stretch>
            <a:fillRect/>
          </a:stretch>
        </p:blipFill>
        <p:spPr>
          <a:xfrm>
            <a:off x="1496568" y="1587500"/>
            <a:ext cx="9420352" cy="4493260"/>
          </a:xfrm>
          <a:prstGeom prst="rect">
            <a:avLst/>
          </a:prstGeom>
        </p:spPr>
      </p:pic>
      <p:pic>
        <p:nvPicPr>
          <p:cNvPr id="4" name="Picture 3">
            <a:extLst>
              <a:ext uri="{FF2B5EF4-FFF2-40B4-BE49-F238E27FC236}">
                <a16:creationId xmlns:a16="http://schemas.microsoft.com/office/drawing/2014/main" id="{D7CFA3C2-73AF-9B4A-B1CB-46FA1C0DF05A}"/>
              </a:ext>
            </a:extLst>
          </p:cNvPr>
          <p:cNvPicPr>
            <a:picLocks noChangeAspect="1"/>
          </p:cNvPicPr>
          <p:nvPr/>
        </p:nvPicPr>
        <p:blipFill>
          <a:blip r:embed="rId5"/>
          <a:stretch>
            <a:fillRect/>
          </a:stretch>
        </p:blipFill>
        <p:spPr>
          <a:xfrm>
            <a:off x="1366520" y="1587500"/>
            <a:ext cx="10160000" cy="4826000"/>
          </a:xfrm>
          <a:prstGeom prst="rect">
            <a:avLst/>
          </a:prstGeom>
        </p:spPr>
      </p:pic>
      <p:pic>
        <p:nvPicPr>
          <p:cNvPr id="5" name="Picture 4">
            <a:extLst>
              <a:ext uri="{FF2B5EF4-FFF2-40B4-BE49-F238E27FC236}">
                <a16:creationId xmlns:a16="http://schemas.microsoft.com/office/drawing/2014/main" id="{056E9B66-1544-4B4B-9F40-4C78A0ACDF30}"/>
              </a:ext>
            </a:extLst>
          </p:cNvPr>
          <p:cNvPicPr>
            <a:picLocks noChangeAspect="1"/>
          </p:cNvPicPr>
          <p:nvPr/>
        </p:nvPicPr>
        <p:blipFill>
          <a:blip r:embed="rId6"/>
          <a:stretch>
            <a:fillRect/>
          </a:stretch>
        </p:blipFill>
        <p:spPr>
          <a:xfrm>
            <a:off x="842128" y="1581149"/>
            <a:ext cx="10684392" cy="5113747"/>
          </a:xfrm>
          <a:prstGeom prst="rect">
            <a:avLst/>
          </a:prstGeom>
        </p:spPr>
      </p:pic>
      <p:pic>
        <p:nvPicPr>
          <p:cNvPr id="6" name="Picture 5">
            <a:extLst>
              <a:ext uri="{FF2B5EF4-FFF2-40B4-BE49-F238E27FC236}">
                <a16:creationId xmlns:a16="http://schemas.microsoft.com/office/drawing/2014/main" id="{D7485D47-4B22-AC4F-9AE5-B32E3361BACD}"/>
              </a:ext>
            </a:extLst>
          </p:cNvPr>
          <p:cNvPicPr>
            <a:picLocks noChangeAspect="1"/>
          </p:cNvPicPr>
          <p:nvPr/>
        </p:nvPicPr>
        <p:blipFill>
          <a:blip r:embed="rId7"/>
          <a:stretch>
            <a:fillRect/>
          </a:stretch>
        </p:blipFill>
        <p:spPr>
          <a:xfrm>
            <a:off x="817939" y="1593851"/>
            <a:ext cx="10732770" cy="5119248"/>
          </a:xfrm>
          <a:prstGeom prst="rect">
            <a:avLst/>
          </a:prstGeom>
        </p:spPr>
      </p:pic>
      <p:sp>
        <p:nvSpPr>
          <p:cNvPr id="7" name="Title 1">
            <a:extLst>
              <a:ext uri="{FF2B5EF4-FFF2-40B4-BE49-F238E27FC236}">
                <a16:creationId xmlns:a16="http://schemas.microsoft.com/office/drawing/2014/main" id="{CBC4CD6E-B8DF-C64D-B086-2387FE919EFC}"/>
              </a:ext>
            </a:extLst>
          </p:cNvPr>
          <p:cNvSpPr txBox="1">
            <a:spLocks/>
          </p:cNvSpPr>
          <p:nvPr/>
        </p:nvSpPr>
        <p:spPr>
          <a:xfrm>
            <a:off x="5894832" y="25780"/>
            <a:ext cx="10353762" cy="1257300"/>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NOT OPTIMISED</a:t>
            </a:r>
          </a:p>
          <a:p>
            <a:r>
              <a:rPr lang="en-US" sz="1800" dirty="0"/>
              <a:t>NO GPU</a:t>
            </a:r>
          </a:p>
          <a:p>
            <a:r>
              <a:rPr lang="en-US" sz="1800" dirty="0"/>
              <a:t>*LEEE JEFFRIES TESTS</a:t>
            </a:r>
          </a:p>
          <a:p>
            <a:endParaRPr lang="en-US" sz="1800" dirty="0"/>
          </a:p>
        </p:txBody>
      </p:sp>
      <p:sp>
        <p:nvSpPr>
          <p:cNvPr id="8" name="Title 1">
            <a:extLst>
              <a:ext uri="{FF2B5EF4-FFF2-40B4-BE49-F238E27FC236}">
                <a16:creationId xmlns:a16="http://schemas.microsoft.com/office/drawing/2014/main" id="{8F3D6E06-BDFB-8149-A6CD-E083927010CC}"/>
              </a:ext>
            </a:extLst>
          </p:cNvPr>
          <p:cNvSpPr txBox="1">
            <a:spLocks/>
          </p:cNvSpPr>
          <p:nvPr/>
        </p:nvSpPr>
        <p:spPr>
          <a:xfrm>
            <a:off x="6149975" y="2509900"/>
            <a:ext cx="10353762" cy="1257300"/>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800" dirty="0"/>
          </a:p>
        </p:txBody>
      </p:sp>
    </p:spTree>
    <p:extLst>
      <p:ext uri="{BB962C8B-B14F-4D97-AF65-F5344CB8AC3E}">
        <p14:creationId xmlns:p14="http://schemas.microsoft.com/office/powerpoint/2010/main" val="32228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erson wearing a suit and tie&#10;&#10;Description automatically generated">
            <a:extLst>
              <a:ext uri="{FF2B5EF4-FFF2-40B4-BE49-F238E27FC236}">
                <a16:creationId xmlns:a16="http://schemas.microsoft.com/office/drawing/2014/main" id="{9EC3BC59-1860-E14C-853E-22537110AE9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21122385">
            <a:off x="-876896" y="-356177"/>
            <a:ext cx="5671903" cy="8507855"/>
          </a:xfrm>
          <a:prstGeom prst="rect">
            <a:avLst/>
          </a:prstGeom>
        </p:spPr>
      </p:pic>
      <p:sp>
        <p:nvSpPr>
          <p:cNvPr id="62" name="Shape 263">
            <a:extLst>
              <a:ext uri="{FF2B5EF4-FFF2-40B4-BE49-F238E27FC236}">
                <a16:creationId xmlns:a16="http://schemas.microsoft.com/office/drawing/2014/main" id="{1B9E7EAE-2823-734A-AEA1-1E5DEBCC7684}"/>
              </a:ext>
            </a:extLst>
          </p:cNvPr>
          <p:cNvSpPr/>
          <p:nvPr/>
        </p:nvSpPr>
        <p:spPr>
          <a:xfrm rot="15072029">
            <a:off x="-536380" y="3377259"/>
            <a:ext cx="9531341" cy="588195"/>
          </a:xfrm>
          <a:prstGeom prst="rect">
            <a:avLst/>
          </a:prstGeom>
          <a:solidFill>
            <a:schemeClr val="bg1">
              <a:lumMod val="95000"/>
            </a:schemeClr>
          </a:solidFill>
          <a:ln w="3175">
            <a:miter lim="400000"/>
          </a:ln>
          <a:extLst>
            <a:ext uri="{C572A759-6A51-4108-AA02-DFA0A04FC94B}">
              <ma14:wrappingTextBoxFlag xmlns:ma14="http://schemas.microsoft.com/office/mac/drawingml/2011/main" xmlns="" val="1"/>
            </a:ext>
          </a:extLst>
        </p:spPr>
        <p:txBody>
          <a:bodyPr wrap="square" lIns="169333" tIns="169333" rIns="169333" bIns="169333" anchor="ctr">
            <a:spAutoFit/>
          </a:bodyPr>
          <a:lstStyle>
            <a:lvl1pPr algn="l" defTabSz="917222">
              <a:defRPr sz="3400" b="1" spc="68" baseline="5882">
                <a:solidFill>
                  <a:srgbClr val="FFFFFF"/>
                </a:solidFill>
                <a:latin typeface="Helvetica"/>
                <a:ea typeface="Helvetica"/>
                <a:cs typeface="Helvetica"/>
                <a:sym typeface="Helvetica"/>
              </a:defRPr>
            </a:lvl1pPr>
          </a:lstStyle>
          <a:p>
            <a:endParaRPr lang="en-GB" sz="1600" baseline="0" dirty="0"/>
          </a:p>
        </p:txBody>
      </p:sp>
      <p:sp>
        <p:nvSpPr>
          <p:cNvPr id="320" name="Rectangle 319">
            <a:extLst>
              <a:ext uri="{FF2B5EF4-FFF2-40B4-BE49-F238E27FC236}">
                <a16:creationId xmlns:a16="http://schemas.microsoft.com/office/drawing/2014/main" id="{A14EDBDB-4E81-1141-8C77-06DFA6675854}"/>
              </a:ext>
            </a:extLst>
          </p:cNvPr>
          <p:cNvSpPr/>
          <p:nvPr/>
        </p:nvSpPr>
        <p:spPr>
          <a:xfrm rot="15079026">
            <a:off x="876389" y="3015411"/>
            <a:ext cx="8201111" cy="944601"/>
          </a:xfrm>
          <a:prstGeom prst="rect">
            <a:avLst/>
          </a:prstGeom>
          <a:solidFill>
            <a:schemeClr val="bg1">
              <a:lumMod val="95000"/>
              <a:lumOff val="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1219170" hangingPunct="0"/>
            <a:endParaRPr lang="en-US" sz="1867" dirty="0">
              <a:solidFill>
                <a:schemeClr val="bg1"/>
              </a:solidFill>
              <a:latin typeface="Verdana" panose="020B0604030504040204" pitchFamily="34" charset="0"/>
              <a:ea typeface="Verdana" panose="020B0604030504040204" pitchFamily="34" charset="0"/>
              <a:sym typeface="Arial"/>
            </a:endParaRPr>
          </a:p>
        </p:txBody>
      </p:sp>
      <p:sp>
        <p:nvSpPr>
          <p:cNvPr id="61" name="Shape 263">
            <a:extLst>
              <a:ext uri="{FF2B5EF4-FFF2-40B4-BE49-F238E27FC236}">
                <a16:creationId xmlns:a16="http://schemas.microsoft.com/office/drawing/2014/main" id="{7F16BCDB-0AFE-3A4F-BEBA-D5A9D32C2F33}"/>
              </a:ext>
            </a:extLst>
          </p:cNvPr>
          <p:cNvSpPr/>
          <p:nvPr/>
        </p:nvSpPr>
        <p:spPr>
          <a:xfrm rot="15072029">
            <a:off x="-420444" y="3105765"/>
            <a:ext cx="9531341" cy="588195"/>
          </a:xfrm>
          <a:prstGeom prst="rect">
            <a:avLst/>
          </a:prstGeom>
          <a:solidFill>
            <a:schemeClr val="tx1">
              <a:lumMod val="65000"/>
              <a:lumOff val="35000"/>
            </a:schemeClr>
          </a:solidFill>
          <a:ln w="3175">
            <a:miter lim="400000"/>
          </a:ln>
          <a:extLst>
            <a:ext uri="{C572A759-6A51-4108-AA02-DFA0A04FC94B}">
              <ma14:wrappingTextBoxFlag xmlns:ma14="http://schemas.microsoft.com/office/mac/drawingml/2011/main" xmlns="" val="1"/>
            </a:ext>
          </a:extLst>
        </p:spPr>
        <p:txBody>
          <a:bodyPr wrap="square" lIns="169333" tIns="169333" rIns="169333" bIns="169333" anchor="ctr">
            <a:spAutoFit/>
          </a:bodyPr>
          <a:lstStyle>
            <a:lvl1pPr algn="l" defTabSz="917222">
              <a:defRPr sz="3400" b="1" spc="68" baseline="5882">
                <a:solidFill>
                  <a:srgbClr val="FFFFFF"/>
                </a:solidFill>
                <a:latin typeface="Helvetica"/>
                <a:ea typeface="Helvetica"/>
                <a:cs typeface="Helvetica"/>
                <a:sym typeface="Helvetica"/>
              </a:defRPr>
            </a:lvl1pPr>
          </a:lstStyle>
          <a:p>
            <a:endParaRPr lang="en-GB" sz="1600" baseline="0" dirty="0"/>
          </a:p>
        </p:txBody>
      </p:sp>
      <p:sp>
        <p:nvSpPr>
          <p:cNvPr id="80" name="Shape 578">
            <a:extLst>
              <a:ext uri="{FF2B5EF4-FFF2-40B4-BE49-F238E27FC236}">
                <a16:creationId xmlns:a16="http://schemas.microsoft.com/office/drawing/2014/main" id="{219383D2-D724-F54A-9DA2-E4E88F14A4CB}"/>
              </a:ext>
            </a:extLst>
          </p:cNvPr>
          <p:cNvSpPr/>
          <p:nvPr/>
        </p:nvSpPr>
        <p:spPr>
          <a:xfrm>
            <a:off x="5625930" y="549183"/>
            <a:ext cx="5216283" cy="8309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a:solidFill>
                  <a:srgbClr val="595C54"/>
                </a:solidFill>
              </a:defRPr>
            </a:lvl1pPr>
          </a:lstStyle>
          <a:p>
            <a:pPr defTabSz="914377">
              <a:defRPr>
                <a:solidFill>
                  <a:srgbClr val="000000"/>
                </a:solidFill>
              </a:defRPr>
            </a:pPr>
            <a:r>
              <a:rPr lang="en-US" sz="2400" b="1" dirty="0">
                <a:solidFill>
                  <a:schemeClr val="tx1"/>
                </a:solidFill>
              </a:rPr>
              <a:t>Kyle Davies</a:t>
            </a:r>
          </a:p>
          <a:p>
            <a:pPr defTabSz="914377">
              <a:defRPr>
                <a:solidFill>
                  <a:srgbClr val="000000"/>
                </a:solidFill>
              </a:defRPr>
            </a:pPr>
            <a:r>
              <a:rPr lang="en-US" sz="2400" b="1" dirty="0">
                <a:solidFill>
                  <a:schemeClr val="tx1"/>
                </a:solidFill>
              </a:rPr>
              <a:t>Practice Lead - ITA</a:t>
            </a:r>
          </a:p>
        </p:txBody>
      </p:sp>
      <p:sp>
        <p:nvSpPr>
          <p:cNvPr id="81" name="Rectangle 80">
            <a:extLst>
              <a:ext uri="{FF2B5EF4-FFF2-40B4-BE49-F238E27FC236}">
                <a16:creationId xmlns:a16="http://schemas.microsoft.com/office/drawing/2014/main" id="{EB84DC6E-4706-B241-A259-6C9EC63855F4}"/>
              </a:ext>
            </a:extLst>
          </p:cNvPr>
          <p:cNvSpPr/>
          <p:nvPr/>
        </p:nvSpPr>
        <p:spPr>
          <a:xfrm>
            <a:off x="4776001" y="1537894"/>
            <a:ext cx="6899999" cy="1200329"/>
          </a:xfrm>
          <a:prstGeom prst="rect">
            <a:avLst/>
          </a:prstGeom>
        </p:spPr>
        <p:txBody>
          <a:bodyPr wrap="square">
            <a:spAutoFit/>
          </a:bodyPr>
          <a:lstStyle/>
          <a:p>
            <a:pPr algn="ctr" defTabSz="914377">
              <a:defRPr/>
            </a:pPr>
            <a:r>
              <a:rPr lang="en-US" sz="2400" b="1" dirty="0">
                <a:solidFill>
                  <a:srgbClr val="C00000"/>
                </a:solidFill>
              </a:rPr>
              <a:t>CDW</a:t>
            </a:r>
            <a:r>
              <a:rPr lang="en-US" sz="2400" b="1" dirty="0"/>
              <a:t> Tenure</a:t>
            </a:r>
            <a:r>
              <a:rPr lang="en-US" sz="2400" dirty="0"/>
              <a:t>: </a:t>
            </a:r>
            <a:r>
              <a:rPr lang="en-US" sz="2400" dirty="0">
                <a:solidFill>
                  <a:schemeClr val="tx1">
                    <a:lumMod val="50000"/>
                  </a:schemeClr>
                </a:solidFill>
              </a:rPr>
              <a:t>5 Years</a:t>
            </a:r>
          </a:p>
          <a:p>
            <a:pPr algn="ctr" defTabSz="914377">
              <a:defRPr/>
            </a:pPr>
            <a:r>
              <a:rPr lang="en-US" sz="2400" b="1" dirty="0"/>
              <a:t>Industry Experience</a:t>
            </a:r>
            <a:r>
              <a:rPr lang="en-US" sz="2400" dirty="0"/>
              <a:t>: </a:t>
            </a:r>
            <a:r>
              <a:rPr lang="en-US" sz="2400" dirty="0">
                <a:solidFill>
                  <a:schemeClr val="tx1">
                    <a:lumMod val="50000"/>
                  </a:schemeClr>
                </a:solidFill>
              </a:rPr>
              <a:t>14+ Years</a:t>
            </a:r>
          </a:p>
          <a:p>
            <a:pPr algn="ctr" defTabSz="914377">
              <a:defRPr/>
            </a:pPr>
            <a:r>
              <a:rPr lang="en-US" sz="2400" b="1" dirty="0"/>
              <a:t>Specialism: </a:t>
            </a:r>
            <a:r>
              <a:rPr lang="en-US" sz="2400" dirty="0">
                <a:solidFill>
                  <a:schemeClr val="tx1">
                    <a:lumMod val="50000"/>
                  </a:schemeClr>
                </a:solidFill>
              </a:rPr>
              <a:t>Workplace</a:t>
            </a:r>
            <a:r>
              <a:rPr lang="en-US" sz="2400" b="1" dirty="0">
                <a:solidFill>
                  <a:schemeClr val="tx1">
                    <a:lumMod val="50000"/>
                  </a:schemeClr>
                </a:solidFill>
              </a:rPr>
              <a:t> </a:t>
            </a:r>
            <a:r>
              <a:rPr lang="en-US" sz="2400" dirty="0">
                <a:solidFill>
                  <a:schemeClr val="tx1">
                    <a:lumMod val="50000"/>
                  </a:schemeClr>
                </a:solidFill>
              </a:rPr>
              <a:t>Transformation</a:t>
            </a:r>
          </a:p>
        </p:txBody>
      </p:sp>
      <p:pic>
        <p:nvPicPr>
          <p:cNvPr id="82" name="Picture 81">
            <a:extLst>
              <a:ext uri="{FF2B5EF4-FFF2-40B4-BE49-F238E27FC236}">
                <a16:creationId xmlns:a16="http://schemas.microsoft.com/office/drawing/2014/main" id="{1A1B0E3F-6EE2-154C-8FA6-0F7E81C0F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766" y="4212794"/>
            <a:ext cx="622597" cy="622597"/>
          </a:xfrm>
          <a:prstGeom prst="rect">
            <a:avLst/>
          </a:prstGeom>
        </p:spPr>
      </p:pic>
      <p:pic>
        <p:nvPicPr>
          <p:cNvPr id="83" name="Picture 82" descr="A close up of a logo&#10;&#10;Description automatically generated">
            <a:extLst>
              <a:ext uri="{FF2B5EF4-FFF2-40B4-BE49-F238E27FC236}">
                <a16:creationId xmlns:a16="http://schemas.microsoft.com/office/drawing/2014/main" id="{53342061-D835-B147-991D-642BDFE84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8951" y="5009598"/>
            <a:ext cx="622597" cy="622597"/>
          </a:xfrm>
          <a:prstGeom prst="rect">
            <a:avLst/>
          </a:prstGeom>
        </p:spPr>
      </p:pic>
      <p:sp>
        <p:nvSpPr>
          <p:cNvPr id="84" name="Shape 578">
            <a:extLst>
              <a:ext uri="{FF2B5EF4-FFF2-40B4-BE49-F238E27FC236}">
                <a16:creationId xmlns:a16="http://schemas.microsoft.com/office/drawing/2014/main" id="{31E219D6-8867-514D-B54C-A34858596CA1}"/>
              </a:ext>
            </a:extLst>
          </p:cNvPr>
          <p:cNvSpPr/>
          <p:nvPr/>
        </p:nvSpPr>
        <p:spPr>
          <a:xfrm>
            <a:off x="7634504" y="4307947"/>
            <a:ext cx="4099325" cy="5027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a:solidFill>
                  <a:srgbClr val="595C54"/>
                </a:solidFill>
              </a:defRPr>
            </a:lvl1pPr>
          </a:lstStyle>
          <a:p>
            <a:pPr defTabSz="914377">
              <a:defRPr>
                <a:solidFill>
                  <a:srgbClr val="000000"/>
                </a:solidFill>
              </a:defRPr>
            </a:pPr>
            <a:r>
              <a:rPr lang="en-US" sz="2667" b="1" dirty="0" err="1">
                <a:solidFill>
                  <a:schemeClr val="tx1"/>
                </a:solidFill>
              </a:rPr>
              <a:t>Youtube.mrtechtalk.com</a:t>
            </a:r>
            <a:endParaRPr lang="en-US" sz="2667" b="1" dirty="0">
              <a:solidFill>
                <a:schemeClr val="tx1"/>
              </a:solidFill>
            </a:endParaRPr>
          </a:p>
        </p:txBody>
      </p:sp>
      <p:sp>
        <p:nvSpPr>
          <p:cNvPr id="85" name="Shape 578">
            <a:extLst>
              <a:ext uri="{FF2B5EF4-FFF2-40B4-BE49-F238E27FC236}">
                <a16:creationId xmlns:a16="http://schemas.microsoft.com/office/drawing/2014/main" id="{FEB2BE79-67CA-AB44-A6E6-7B4BA85AA52A}"/>
              </a:ext>
            </a:extLst>
          </p:cNvPr>
          <p:cNvSpPr/>
          <p:nvPr/>
        </p:nvSpPr>
        <p:spPr>
          <a:xfrm>
            <a:off x="7552751" y="5104113"/>
            <a:ext cx="2343717" cy="5027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a:solidFill>
                  <a:srgbClr val="595C54"/>
                </a:solidFill>
              </a:defRPr>
            </a:lvl1pPr>
          </a:lstStyle>
          <a:p>
            <a:pPr defTabSz="914377">
              <a:defRPr>
                <a:solidFill>
                  <a:srgbClr val="000000"/>
                </a:solidFill>
              </a:defRPr>
            </a:pPr>
            <a:r>
              <a:rPr lang="en-US" sz="2667" b="1" dirty="0">
                <a:solidFill>
                  <a:schemeClr val="tx1"/>
                </a:solidFill>
              </a:rPr>
              <a:t>@kdavies1988</a:t>
            </a:r>
          </a:p>
        </p:txBody>
      </p:sp>
      <p:pic>
        <p:nvPicPr>
          <p:cNvPr id="86" name="Picture 85" descr="A close up of a logo&#10;&#10;Description automatically generated">
            <a:extLst>
              <a:ext uri="{FF2B5EF4-FFF2-40B4-BE49-F238E27FC236}">
                <a16:creationId xmlns:a16="http://schemas.microsoft.com/office/drawing/2014/main" id="{9E315AEB-975B-AC40-B979-E567ADDFC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3734" y="5806402"/>
            <a:ext cx="622599" cy="622599"/>
          </a:xfrm>
          <a:prstGeom prst="rect">
            <a:avLst/>
          </a:prstGeom>
        </p:spPr>
      </p:pic>
      <p:sp>
        <p:nvSpPr>
          <p:cNvPr id="87" name="Shape 578">
            <a:extLst>
              <a:ext uri="{FF2B5EF4-FFF2-40B4-BE49-F238E27FC236}">
                <a16:creationId xmlns:a16="http://schemas.microsoft.com/office/drawing/2014/main" id="{DBEE1EE1-DAF7-7643-A594-BC7937BE3903}"/>
              </a:ext>
            </a:extLst>
          </p:cNvPr>
          <p:cNvSpPr/>
          <p:nvPr/>
        </p:nvSpPr>
        <p:spPr>
          <a:xfrm>
            <a:off x="7493106" y="5917374"/>
            <a:ext cx="1909239" cy="5027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a:solidFill>
                  <a:srgbClr val="595C54"/>
                </a:solidFill>
              </a:defRPr>
            </a:lvl1pPr>
          </a:lstStyle>
          <a:p>
            <a:pPr defTabSz="914377">
              <a:defRPr>
                <a:solidFill>
                  <a:srgbClr val="000000"/>
                </a:solidFill>
              </a:defRPr>
            </a:pPr>
            <a:r>
              <a:rPr lang="en-US" sz="2667" b="1" dirty="0">
                <a:solidFill>
                  <a:schemeClr val="tx1"/>
                </a:solidFill>
              </a:rPr>
              <a:t>Kyle Davies</a:t>
            </a:r>
          </a:p>
        </p:txBody>
      </p:sp>
      <p:pic>
        <p:nvPicPr>
          <p:cNvPr id="88" name="Picture 87">
            <a:extLst>
              <a:ext uri="{FF2B5EF4-FFF2-40B4-BE49-F238E27FC236}">
                <a16:creationId xmlns:a16="http://schemas.microsoft.com/office/drawing/2014/main" id="{2BDAB13C-E14D-0547-A570-D9934199B9EC}"/>
              </a:ext>
            </a:extLst>
          </p:cNvPr>
          <p:cNvPicPr>
            <a:picLocks noChangeAspect="1"/>
          </p:cNvPicPr>
          <p:nvPr/>
        </p:nvPicPr>
        <p:blipFill>
          <a:blip r:embed="rId7"/>
          <a:stretch>
            <a:fillRect/>
          </a:stretch>
        </p:blipFill>
        <p:spPr>
          <a:xfrm>
            <a:off x="6311656" y="3237277"/>
            <a:ext cx="985576" cy="985576"/>
          </a:xfrm>
          <a:prstGeom prst="rect">
            <a:avLst/>
          </a:prstGeom>
        </p:spPr>
      </p:pic>
      <p:sp>
        <p:nvSpPr>
          <p:cNvPr id="89" name="Shape 578">
            <a:extLst>
              <a:ext uri="{FF2B5EF4-FFF2-40B4-BE49-F238E27FC236}">
                <a16:creationId xmlns:a16="http://schemas.microsoft.com/office/drawing/2014/main" id="{D3C0E417-BA0A-5E42-BB94-26C9C77522A7}"/>
              </a:ext>
            </a:extLst>
          </p:cNvPr>
          <p:cNvSpPr/>
          <p:nvPr/>
        </p:nvSpPr>
        <p:spPr>
          <a:xfrm>
            <a:off x="7634504" y="3468875"/>
            <a:ext cx="3552381" cy="5027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a:solidFill>
                  <a:srgbClr val="595C54"/>
                </a:solidFill>
              </a:defRPr>
            </a:lvl1pPr>
          </a:lstStyle>
          <a:p>
            <a:pPr defTabSz="914377">
              <a:defRPr>
                <a:solidFill>
                  <a:srgbClr val="000000"/>
                </a:solidFill>
              </a:defRPr>
            </a:pPr>
            <a:r>
              <a:rPr lang="en-US" sz="2667" b="1" dirty="0" err="1">
                <a:solidFill>
                  <a:schemeClr val="tx1"/>
                </a:solidFill>
              </a:rPr>
              <a:t>www.mrtechtalk.com</a:t>
            </a:r>
            <a:endParaRPr lang="en-US" sz="2667" b="1" dirty="0">
              <a:solidFill>
                <a:schemeClr val="tx1"/>
              </a:solidFill>
            </a:endParaRPr>
          </a:p>
        </p:txBody>
      </p:sp>
      <p:sp>
        <p:nvSpPr>
          <p:cNvPr id="60" name="Shape 261">
            <a:extLst>
              <a:ext uri="{FF2B5EF4-FFF2-40B4-BE49-F238E27FC236}">
                <a16:creationId xmlns:a16="http://schemas.microsoft.com/office/drawing/2014/main" id="{FF3B383E-6532-AF4F-88B5-4EEEB3D92188}"/>
              </a:ext>
            </a:extLst>
          </p:cNvPr>
          <p:cNvSpPr/>
          <p:nvPr/>
        </p:nvSpPr>
        <p:spPr>
          <a:xfrm rot="15072029">
            <a:off x="-703564" y="3241512"/>
            <a:ext cx="9600000" cy="588195"/>
          </a:xfrm>
          <a:prstGeom prst="rect">
            <a:avLst/>
          </a:prstGeom>
          <a:solidFill>
            <a:srgbClr val="C00000"/>
          </a:solidFill>
          <a:ln w="3175">
            <a:solidFill>
              <a:srgbClr val="C00000"/>
            </a:solidFill>
            <a:miter lim="400000"/>
          </a:ln>
          <a:extLst>
            <a:ext uri="{C572A759-6A51-4108-AA02-DFA0A04FC94B}">
              <ma14:wrappingTextBoxFlag xmlns:ma14="http://schemas.microsoft.com/office/mac/drawingml/2011/main" xmlns="" val="1"/>
            </a:ext>
          </a:extLst>
        </p:spPr>
        <p:txBody>
          <a:bodyPr wrap="square" lIns="169333" tIns="169333" rIns="169333" bIns="169333" anchor="ctr">
            <a:spAutoFit/>
          </a:bodyPr>
          <a:lstStyle>
            <a:lvl1pPr algn="l" defTabSz="917222">
              <a:defRPr sz="3400" b="1" spc="68" baseline="5882">
                <a:solidFill>
                  <a:srgbClr val="FFFFFF"/>
                </a:solidFill>
                <a:latin typeface="Helvetica"/>
                <a:ea typeface="Helvetica"/>
                <a:cs typeface="Helvetica"/>
                <a:sym typeface="Helvetica"/>
              </a:defRPr>
            </a:lvl1pPr>
          </a:lstStyle>
          <a:p>
            <a:pPr hangingPunct="1"/>
            <a:endParaRPr sz="1600" baseline="0" dirty="0"/>
          </a:p>
        </p:txBody>
      </p:sp>
    </p:spTree>
    <p:extLst>
      <p:ext uri="{BB962C8B-B14F-4D97-AF65-F5344CB8AC3E}">
        <p14:creationId xmlns:p14="http://schemas.microsoft.com/office/powerpoint/2010/main" val="2503630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8879B4-E8C8-2140-A7D3-4D53EEC7368C}"/>
              </a:ext>
            </a:extLst>
          </p:cNvPr>
          <p:cNvPicPr>
            <a:picLocks noChangeAspect="1"/>
          </p:cNvPicPr>
          <p:nvPr/>
        </p:nvPicPr>
        <p:blipFill>
          <a:blip r:embed="rId3"/>
          <a:stretch>
            <a:fillRect/>
          </a:stretch>
        </p:blipFill>
        <p:spPr>
          <a:xfrm>
            <a:off x="0" y="0"/>
            <a:ext cx="1587500" cy="1587500"/>
          </a:xfrm>
          <a:prstGeom prst="rect">
            <a:avLst/>
          </a:prstGeom>
          <a:ln>
            <a:noFill/>
          </a:ln>
          <a:effectLst>
            <a:softEdge rad="112500"/>
          </a:effectLst>
        </p:spPr>
      </p:pic>
      <p:sp>
        <p:nvSpPr>
          <p:cNvPr id="7" name="Title 1">
            <a:extLst>
              <a:ext uri="{FF2B5EF4-FFF2-40B4-BE49-F238E27FC236}">
                <a16:creationId xmlns:a16="http://schemas.microsoft.com/office/drawing/2014/main" id="{CBC4CD6E-B8DF-C64D-B086-2387FE919EFC}"/>
              </a:ext>
            </a:extLst>
          </p:cNvPr>
          <p:cNvSpPr txBox="1">
            <a:spLocks/>
          </p:cNvSpPr>
          <p:nvPr/>
        </p:nvSpPr>
        <p:spPr>
          <a:xfrm>
            <a:off x="0" y="1141348"/>
            <a:ext cx="10353762" cy="1257300"/>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Wingdings" pitchFamily="2" charset="2"/>
              <a:buChar char="v"/>
            </a:pPr>
            <a:endParaRPr lang="en-US" sz="1800" dirty="0"/>
          </a:p>
        </p:txBody>
      </p:sp>
      <p:pic>
        <p:nvPicPr>
          <p:cNvPr id="1026" name="Picture 2">
            <a:extLst>
              <a:ext uri="{FF2B5EF4-FFF2-40B4-BE49-F238E27FC236}">
                <a16:creationId xmlns:a16="http://schemas.microsoft.com/office/drawing/2014/main" id="{CF1EB55A-83DC-544C-A31E-155E93EBD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3563" y="0"/>
            <a:ext cx="59832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EBDE11-B35F-E949-9AE8-84BC973FD239}"/>
              </a:ext>
            </a:extLst>
          </p:cNvPr>
          <p:cNvPicPr>
            <a:picLocks noChangeAspect="1"/>
          </p:cNvPicPr>
          <p:nvPr/>
        </p:nvPicPr>
        <p:blipFill>
          <a:blip r:embed="rId5"/>
          <a:stretch>
            <a:fillRect/>
          </a:stretch>
        </p:blipFill>
        <p:spPr>
          <a:xfrm>
            <a:off x="222250" y="736600"/>
            <a:ext cx="11747500" cy="5384800"/>
          </a:xfrm>
          <a:prstGeom prst="rect">
            <a:avLst/>
          </a:prstGeom>
        </p:spPr>
      </p:pic>
    </p:spTree>
    <p:extLst>
      <p:ext uri="{BB962C8B-B14F-4D97-AF65-F5344CB8AC3E}">
        <p14:creationId xmlns:p14="http://schemas.microsoft.com/office/powerpoint/2010/main" val="400532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021C4A-DB44-0641-BE5C-814A43154A67}"/>
              </a:ext>
            </a:extLst>
          </p:cNvPr>
          <p:cNvPicPr>
            <a:picLocks noChangeAspect="1"/>
          </p:cNvPicPr>
          <p:nvPr/>
        </p:nvPicPr>
        <p:blipFill>
          <a:blip r:embed="rId2"/>
          <a:stretch>
            <a:fillRect/>
          </a:stretch>
        </p:blipFill>
        <p:spPr>
          <a:xfrm>
            <a:off x="0" y="0"/>
            <a:ext cx="1965960" cy="1230310"/>
          </a:xfrm>
          <a:prstGeom prst="rect">
            <a:avLst/>
          </a:prstGeom>
          <a:ln>
            <a:noFill/>
          </a:ln>
          <a:effectLst>
            <a:softEdge rad="112500"/>
          </a:effectLst>
        </p:spPr>
      </p:pic>
      <p:sp>
        <p:nvSpPr>
          <p:cNvPr id="3" name="Rectangle 2">
            <a:extLst>
              <a:ext uri="{FF2B5EF4-FFF2-40B4-BE49-F238E27FC236}">
                <a16:creationId xmlns:a16="http://schemas.microsoft.com/office/drawing/2014/main" id="{9C9D036B-1719-4942-9614-2613E2B2916F}"/>
              </a:ext>
            </a:extLst>
          </p:cNvPr>
          <p:cNvSpPr/>
          <p:nvPr/>
        </p:nvSpPr>
        <p:spPr>
          <a:xfrm>
            <a:off x="3542768" y="2890391"/>
            <a:ext cx="5106463" cy="1077218"/>
          </a:xfrm>
          <a:prstGeom prst="rect">
            <a:avLst/>
          </a:prstGeom>
        </p:spPr>
        <p:txBody>
          <a:bodyPr wrap="none">
            <a:spAutoFit/>
          </a:bodyPr>
          <a:lstStyle/>
          <a:p>
            <a:r>
              <a:rPr lang="en-US" sz="3200" dirty="0"/>
              <a:t>VDI on AZURE – YES</a:t>
            </a:r>
          </a:p>
          <a:p>
            <a:r>
              <a:rPr lang="en-US" sz="3200" dirty="0"/>
              <a:t>WVD on AZURE - COMING</a:t>
            </a:r>
          </a:p>
        </p:txBody>
      </p:sp>
    </p:spTree>
    <p:extLst>
      <p:ext uri="{BB962C8B-B14F-4D97-AF65-F5344CB8AC3E}">
        <p14:creationId xmlns:p14="http://schemas.microsoft.com/office/powerpoint/2010/main" val="1277657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4EC760-EFA6-9947-9E4F-D0D9EAFF68C7}"/>
              </a:ext>
            </a:extLst>
          </p:cNvPr>
          <p:cNvSpPr/>
          <p:nvPr/>
        </p:nvSpPr>
        <p:spPr>
          <a:xfrm>
            <a:off x="3185581" y="2461766"/>
            <a:ext cx="4943726" cy="1569660"/>
          </a:xfrm>
          <a:prstGeom prst="rect">
            <a:avLst/>
          </a:prstGeom>
        </p:spPr>
        <p:txBody>
          <a:bodyPr wrap="none">
            <a:spAutoFit/>
          </a:bodyPr>
          <a:lstStyle/>
          <a:p>
            <a:r>
              <a:rPr lang="en-US" sz="3200" dirty="0"/>
              <a:t>MICROSOFT WVD</a:t>
            </a:r>
          </a:p>
          <a:p>
            <a:endParaRPr lang="en-US" sz="3200" dirty="0"/>
          </a:p>
          <a:p>
            <a:r>
              <a:rPr lang="en-US" sz="3200" dirty="0"/>
              <a:t>DS4v3 4cpu, 16GB Memory</a:t>
            </a:r>
          </a:p>
        </p:txBody>
      </p:sp>
    </p:spTree>
    <p:extLst>
      <p:ext uri="{BB962C8B-B14F-4D97-AF65-F5344CB8AC3E}">
        <p14:creationId xmlns:p14="http://schemas.microsoft.com/office/powerpoint/2010/main" val="2062449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56C551-5FC6-4846-950A-605E402B1DBB}"/>
              </a:ext>
            </a:extLst>
          </p:cNvPr>
          <p:cNvSpPr/>
          <p:nvPr/>
        </p:nvSpPr>
        <p:spPr>
          <a:xfrm>
            <a:off x="3185581" y="2644170"/>
            <a:ext cx="4943726" cy="1569660"/>
          </a:xfrm>
          <a:prstGeom prst="rect">
            <a:avLst/>
          </a:prstGeom>
        </p:spPr>
        <p:txBody>
          <a:bodyPr wrap="none">
            <a:spAutoFit/>
          </a:bodyPr>
          <a:lstStyle/>
          <a:p>
            <a:r>
              <a:rPr lang="en-US" sz="3200" dirty="0"/>
              <a:t>FRAME</a:t>
            </a:r>
          </a:p>
          <a:p>
            <a:endParaRPr lang="en-US" sz="3200" dirty="0"/>
          </a:p>
          <a:p>
            <a:r>
              <a:rPr lang="en-US" sz="3200" dirty="0"/>
              <a:t>DS4v3 4cpu, 16GB Memory</a:t>
            </a:r>
          </a:p>
        </p:txBody>
      </p:sp>
    </p:spTree>
    <p:extLst>
      <p:ext uri="{BB962C8B-B14F-4D97-AF65-F5344CB8AC3E}">
        <p14:creationId xmlns:p14="http://schemas.microsoft.com/office/powerpoint/2010/main" val="2700096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56C551-5FC6-4846-950A-605E402B1DBB}"/>
              </a:ext>
            </a:extLst>
          </p:cNvPr>
          <p:cNvSpPr/>
          <p:nvPr/>
        </p:nvSpPr>
        <p:spPr>
          <a:xfrm>
            <a:off x="3185581" y="2644170"/>
            <a:ext cx="4608954" cy="1569660"/>
          </a:xfrm>
          <a:prstGeom prst="rect">
            <a:avLst/>
          </a:prstGeom>
        </p:spPr>
        <p:txBody>
          <a:bodyPr wrap="none">
            <a:spAutoFit/>
          </a:bodyPr>
          <a:lstStyle/>
          <a:p>
            <a:r>
              <a:rPr lang="en-US" sz="3200" dirty="0"/>
              <a:t>CITRIX CLOUD</a:t>
            </a:r>
          </a:p>
          <a:p>
            <a:endParaRPr lang="en-US" sz="3200" dirty="0"/>
          </a:p>
          <a:p>
            <a:r>
              <a:rPr lang="en-US" sz="3200" dirty="0"/>
              <a:t>DS2v2 2cpu, 7GB Memory</a:t>
            </a:r>
          </a:p>
        </p:txBody>
      </p:sp>
    </p:spTree>
    <p:extLst>
      <p:ext uri="{BB962C8B-B14F-4D97-AF65-F5344CB8AC3E}">
        <p14:creationId xmlns:p14="http://schemas.microsoft.com/office/powerpoint/2010/main" val="1060188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0256-D650-DA43-AFDB-9E1965A86010}"/>
              </a:ext>
            </a:extLst>
          </p:cNvPr>
          <p:cNvSpPr txBox="1">
            <a:spLocks/>
          </p:cNvSpPr>
          <p:nvPr/>
        </p:nvSpPr>
        <p:spPr>
          <a:xfrm>
            <a:off x="919119" y="2800350"/>
            <a:ext cx="10353762" cy="1257300"/>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PART 1 - APPROACH</a:t>
            </a:r>
          </a:p>
        </p:txBody>
      </p:sp>
    </p:spTree>
    <p:extLst>
      <p:ext uri="{BB962C8B-B14F-4D97-AF65-F5344CB8AC3E}">
        <p14:creationId xmlns:p14="http://schemas.microsoft.com/office/powerpoint/2010/main" val="548251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picture containing indoor, table&#10;&#10;Description automatically generated">
            <a:extLst>
              <a:ext uri="{FF2B5EF4-FFF2-40B4-BE49-F238E27FC236}">
                <a16:creationId xmlns:a16="http://schemas.microsoft.com/office/drawing/2014/main" id="{9621C301-0408-6444-96D4-20887C250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56" y="-31613"/>
            <a:ext cx="13176000" cy="6889612"/>
          </a:xfrm>
          <a:prstGeom prst="rect">
            <a:avLst/>
          </a:prstGeom>
        </p:spPr>
      </p:pic>
      <p:grpSp>
        <p:nvGrpSpPr>
          <p:cNvPr id="41" name="Group 40">
            <a:extLst>
              <a:ext uri="{FF2B5EF4-FFF2-40B4-BE49-F238E27FC236}">
                <a16:creationId xmlns:a16="http://schemas.microsoft.com/office/drawing/2014/main" id="{0C80D729-8AC7-1A42-80BA-F4654AFF9F22}"/>
              </a:ext>
            </a:extLst>
          </p:cNvPr>
          <p:cNvGrpSpPr/>
          <p:nvPr/>
        </p:nvGrpSpPr>
        <p:grpSpPr>
          <a:xfrm>
            <a:off x="6216000" y="2334089"/>
            <a:ext cx="9420000" cy="508935"/>
            <a:chOff x="4977000" y="1242270"/>
            <a:chExt cx="5983988" cy="381701"/>
          </a:xfrm>
        </p:grpSpPr>
        <p:sp>
          <p:nvSpPr>
            <p:cNvPr id="51" name="Shape 105">
              <a:extLst>
                <a:ext uri="{FF2B5EF4-FFF2-40B4-BE49-F238E27FC236}">
                  <a16:creationId xmlns:a16="http://schemas.microsoft.com/office/drawing/2014/main" id="{18F4D073-2501-2D4B-8BF7-C5175F6DF14A}"/>
                </a:ext>
              </a:extLst>
            </p:cNvPr>
            <p:cNvSpPr/>
            <p:nvPr/>
          </p:nvSpPr>
          <p:spPr>
            <a:xfrm>
              <a:off x="4977000" y="1266750"/>
              <a:ext cx="3876699" cy="254954"/>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667" dirty="0"/>
            </a:p>
          </p:txBody>
        </p:sp>
        <p:sp>
          <p:nvSpPr>
            <p:cNvPr id="52" name="Shape 106">
              <a:extLst>
                <a:ext uri="{FF2B5EF4-FFF2-40B4-BE49-F238E27FC236}">
                  <a16:creationId xmlns:a16="http://schemas.microsoft.com/office/drawing/2014/main" id="{3BBA58A6-C175-CF48-8E58-CEA36EB2A010}"/>
                </a:ext>
              </a:extLst>
            </p:cNvPr>
            <p:cNvSpPr/>
            <p:nvPr/>
          </p:nvSpPr>
          <p:spPr>
            <a:xfrm>
              <a:off x="5095684" y="1242270"/>
              <a:ext cx="5865304"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667" dirty="0">
                  <a:latin typeface="+mn-lt"/>
                </a:rPr>
                <a:t>BUSINESS REQUIREMENTS</a:t>
              </a:r>
              <a:endParaRPr sz="2667" dirty="0">
                <a:latin typeface="+mn-lt"/>
              </a:endParaRPr>
            </a:p>
          </p:txBody>
        </p:sp>
      </p:grpSp>
      <p:grpSp>
        <p:nvGrpSpPr>
          <p:cNvPr id="3" name="Group 2">
            <a:extLst>
              <a:ext uri="{FF2B5EF4-FFF2-40B4-BE49-F238E27FC236}">
                <a16:creationId xmlns:a16="http://schemas.microsoft.com/office/drawing/2014/main" id="{26491208-CD2D-3C44-8861-48EE43CD1D24}"/>
              </a:ext>
            </a:extLst>
          </p:cNvPr>
          <p:cNvGrpSpPr/>
          <p:nvPr/>
        </p:nvGrpSpPr>
        <p:grpSpPr>
          <a:xfrm>
            <a:off x="6216001" y="3442819"/>
            <a:ext cx="9415615" cy="508935"/>
            <a:chOff x="4977000" y="1601279"/>
            <a:chExt cx="5983988" cy="381701"/>
          </a:xfrm>
        </p:grpSpPr>
        <p:sp>
          <p:nvSpPr>
            <p:cNvPr id="53" name="Shape 105">
              <a:extLst>
                <a:ext uri="{FF2B5EF4-FFF2-40B4-BE49-F238E27FC236}">
                  <a16:creationId xmlns:a16="http://schemas.microsoft.com/office/drawing/2014/main" id="{8808419A-1764-E04F-84AB-8215DF8034C1}"/>
                </a:ext>
              </a:extLst>
            </p:cNvPr>
            <p:cNvSpPr/>
            <p:nvPr/>
          </p:nvSpPr>
          <p:spPr>
            <a:xfrm>
              <a:off x="4977000" y="1625759"/>
              <a:ext cx="3878505" cy="254954"/>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667" dirty="0"/>
            </a:p>
          </p:txBody>
        </p:sp>
        <p:sp>
          <p:nvSpPr>
            <p:cNvPr id="54" name="Shape 106">
              <a:extLst>
                <a:ext uri="{FF2B5EF4-FFF2-40B4-BE49-F238E27FC236}">
                  <a16:creationId xmlns:a16="http://schemas.microsoft.com/office/drawing/2014/main" id="{B80AE849-6A6A-4E4C-ADEC-3CF16C577456}"/>
                </a:ext>
              </a:extLst>
            </p:cNvPr>
            <p:cNvSpPr/>
            <p:nvPr/>
          </p:nvSpPr>
          <p:spPr>
            <a:xfrm>
              <a:off x="5095684" y="1601279"/>
              <a:ext cx="5865304"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667" dirty="0">
                  <a:latin typeface="+mn-lt"/>
                </a:rPr>
                <a:t>USER DESIRES</a:t>
              </a:r>
              <a:endParaRPr sz="2667" dirty="0">
                <a:latin typeface="+mn-lt"/>
              </a:endParaRPr>
            </a:p>
          </p:txBody>
        </p:sp>
      </p:grpSp>
      <p:grpSp>
        <p:nvGrpSpPr>
          <p:cNvPr id="55" name="Group 54">
            <a:extLst>
              <a:ext uri="{FF2B5EF4-FFF2-40B4-BE49-F238E27FC236}">
                <a16:creationId xmlns:a16="http://schemas.microsoft.com/office/drawing/2014/main" id="{FF2B4E9D-C8A5-A54C-B1E5-6AA6D39A36B5}"/>
              </a:ext>
            </a:extLst>
          </p:cNvPr>
          <p:cNvGrpSpPr/>
          <p:nvPr/>
        </p:nvGrpSpPr>
        <p:grpSpPr>
          <a:xfrm>
            <a:off x="6216000" y="3998985"/>
            <a:ext cx="10128165" cy="508935"/>
            <a:chOff x="4976999" y="1601279"/>
            <a:chExt cx="5983989" cy="381701"/>
          </a:xfrm>
        </p:grpSpPr>
        <p:sp>
          <p:nvSpPr>
            <p:cNvPr id="56" name="Shape 105">
              <a:extLst>
                <a:ext uri="{FF2B5EF4-FFF2-40B4-BE49-F238E27FC236}">
                  <a16:creationId xmlns:a16="http://schemas.microsoft.com/office/drawing/2014/main" id="{C3702EDD-8950-D749-9BCD-E581819189B0}"/>
                </a:ext>
              </a:extLst>
            </p:cNvPr>
            <p:cNvSpPr/>
            <p:nvPr/>
          </p:nvSpPr>
          <p:spPr>
            <a:xfrm>
              <a:off x="4976999" y="1625759"/>
              <a:ext cx="3605639" cy="254954"/>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667" dirty="0"/>
            </a:p>
          </p:txBody>
        </p:sp>
        <p:sp>
          <p:nvSpPr>
            <p:cNvPr id="57" name="Shape 106">
              <a:extLst>
                <a:ext uri="{FF2B5EF4-FFF2-40B4-BE49-F238E27FC236}">
                  <a16:creationId xmlns:a16="http://schemas.microsoft.com/office/drawing/2014/main" id="{8BFC3BE1-2040-474D-B8D0-88ED314C77AF}"/>
                </a:ext>
              </a:extLst>
            </p:cNvPr>
            <p:cNvSpPr/>
            <p:nvPr/>
          </p:nvSpPr>
          <p:spPr>
            <a:xfrm>
              <a:off x="5095684" y="1601279"/>
              <a:ext cx="5865304"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667" dirty="0">
                  <a:latin typeface="+mn-lt"/>
                </a:rPr>
                <a:t>ANALYTICS</a:t>
              </a:r>
              <a:endParaRPr sz="2667" dirty="0">
                <a:latin typeface="+mn-lt"/>
              </a:endParaRPr>
            </a:p>
          </p:txBody>
        </p:sp>
      </p:grpSp>
      <p:grpSp>
        <p:nvGrpSpPr>
          <p:cNvPr id="60" name="Group 59">
            <a:extLst>
              <a:ext uri="{FF2B5EF4-FFF2-40B4-BE49-F238E27FC236}">
                <a16:creationId xmlns:a16="http://schemas.microsoft.com/office/drawing/2014/main" id="{A1EB7CBF-3164-2F42-A99A-01A7F998BF70}"/>
              </a:ext>
            </a:extLst>
          </p:cNvPr>
          <p:cNvGrpSpPr/>
          <p:nvPr/>
        </p:nvGrpSpPr>
        <p:grpSpPr>
          <a:xfrm>
            <a:off x="816000" y="105598"/>
            <a:ext cx="10560001" cy="508935"/>
            <a:chOff x="4976999" y="1601279"/>
            <a:chExt cx="7312596" cy="381701"/>
          </a:xfrm>
        </p:grpSpPr>
        <p:sp>
          <p:nvSpPr>
            <p:cNvPr id="61" name="Shape 105">
              <a:extLst>
                <a:ext uri="{FF2B5EF4-FFF2-40B4-BE49-F238E27FC236}">
                  <a16:creationId xmlns:a16="http://schemas.microsoft.com/office/drawing/2014/main" id="{152851C8-C28D-D34D-99D1-7CA0AEE06CF4}"/>
                </a:ext>
              </a:extLst>
            </p:cNvPr>
            <p:cNvSpPr/>
            <p:nvPr/>
          </p:nvSpPr>
          <p:spPr>
            <a:xfrm>
              <a:off x="4976999" y="1625759"/>
              <a:ext cx="7312595" cy="254954"/>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400" dirty="0"/>
            </a:p>
          </p:txBody>
        </p:sp>
        <p:sp>
          <p:nvSpPr>
            <p:cNvPr id="62" name="Shape 106">
              <a:extLst>
                <a:ext uri="{FF2B5EF4-FFF2-40B4-BE49-F238E27FC236}">
                  <a16:creationId xmlns:a16="http://schemas.microsoft.com/office/drawing/2014/main" id="{11F1FDA5-B0DA-6F4B-B722-94D0D390DF6D}"/>
                </a:ext>
              </a:extLst>
            </p:cNvPr>
            <p:cNvSpPr/>
            <p:nvPr/>
          </p:nvSpPr>
          <p:spPr>
            <a:xfrm>
              <a:off x="4977000" y="1601279"/>
              <a:ext cx="7312595"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algn="ctr"/>
              <a:r>
                <a:rPr lang="en-GB" sz="2667" dirty="0"/>
                <a:t>DO NOT START WITH TECHNOLOGY</a:t>
              </a:r>
              <a:endParaRPr sz="2667" dirty="0"/>
            </a:p>
          </p:txBody>
        </p:sp>
      </p:grpSp>
      <p:grpSp>
        <p:nvGrpSpPr>
          <p:cNvPr id="63" name="Group 62">
            <a:extLst>
              <a:ext uri="{FF2B5EF4-FFF2-40B4-BE49-F238E27FC236}">
                <a16:creationId xmlns:a16="http://schemas.microsoft.com/office/drawing/2014/main" id="{17730A66-12AA-7B49-8A65-0078033D4FD5}"/>
              </a:ext>
            </a:extLst>
          </p:cNvPr>
          <p:cNvGrpSpPr/>
          <p:nvPr/>
        </p:nvGrpSpPr>
        <p:grpSpPr>
          <a:xfrm>
            <a:off x="6216000" y="2888454"/>
            <a:ext cx="10128165" cy="508935"/>
            <a:chOff x="4976999" y="1601279"/>
            <a:chExt cx="5983989" cy="381701"/>
          </a:xfrm>
        </p:grpSpPr>
        <p:sp>
          <p:nvSpPr>
            <p:cNvPr id="64" name="Shape 105">
              <a:extLst>
                <a:ext uri="{FF2B5EF4-FFF2-40B4-BE49-F238E27FC236}">
                  <a16:creationId xmlns:a16="http://schemas.microsoft.com/office/drawing/2014/main" id="{88A321A4-EB28-7E46-B9B2-2027FE20BC04}"/>
                </a:ext>
              </a:extLst>
            </p:cNvPr>
            <p:cNvSpPr/>
            <p:nvPr/>
          </p:nvSpPr>
          <p:spPr>
            <a:xfrm>
              <a:off x="4976999" y="1625759"/>
              <a:ext cx="3605639" cy="254954"/>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667" dirty="0"/>
            </a:p>
          </p:txBody>
        </p:sp>
        <p:sp>
          <p:nvSpPr>
            <p:cNvPr id="65" name="Shape 106">
              <a:extLst>
                <a:ext uri="{FF2B5EF4-FFF2-40B4-BE49-F238E27FC236}">
                  <a16:creationId xmlns:a16="http://schemas.microsoft.com/office/drawing/2014/main" id="{6C1679F5-64B1-0742-B680-95FCEB43F29C}"/>
                </a:ext>
              </a:extLst>
            </p:cNvPr>
            <p:cNvSpPr/>
            <p:nvPr/>
          </p:nvSpPr>
          <p:spPr>
            <a:xfrm>
              <a:off x="5095684" y="1601279"/>
              <a:ext cx="5865304"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667" dirty="0">
                  <a:latin typeface="+mn-lt"/>
                </a:rPr>
                <a:t>FUNCTIONAL REQUIREMENTS</a:t>
              </a:r>
              <a:endParaRPr sz="2667" dirty="0">
                <a:latin typeface="+mn-lt"/>
              </a:endParaRPr>
            </a:p>
          </p:txBody>
        </p:sp>
      </p:grpSp>
    </p:spTree>
    <p:extLst>
      <p:ext uri="{BB962C8B-B14F-4D97-AF65-F5344CB8AC3E}">
        <p14:creationId xmlns:p14="http://schemas.microsoft.com/office/powerpoint/2010/main" val="3117140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holding a phone&#10;&#10;Description automatically generated">
            <a:extLst>
              <a:ext uri="{FF2B5EF4-FFF2-40B4-BE49-F238E27FC236}">
                <a16:creationId xmlns:a16="http://schemas.microsoft.com/office/drawing/2014/main" id="{2B38C048-B993-464B-8B17-38EDF9344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2065"/>
            <a:ext cx="12192000" cy="9240000"/>
          </a:xfrm>
          <a:prstGeom prst="rect">
            <a:avLst/>
          </a:prstGeom>
        </p:spPr>
      </p:pic>
      <p:grpSp>
        <p:nvGrpSpPr>
          <p:cNvPr id="24" name="Group 23">
            <a:extLst>
              <a:ext uri="{FF2B5EF4-FFF2-40B4-BE49-F238E27FC236}">
                <a16:creationId xmlns:a16="http://schemas.microsoft.com/office/drawing/2014/main" id="{08EA015E-7618-A749-8EB1-7AE76A025287}"/>
              </a:ext>
            </a:extLst>
          </p:cNvPr>
          <p:cNvGrpSpPr/>
          <p:nvPr/>
        </p:nvGrpSpPr>
        <p:grpSpPr>
          <a:xfrm>
            <a:off x="2676000" y="5889001"/>
            <a:ext cx="7440000" cy="1164628"/>
            <a:chOff x="4976999" y="1625759"/>
            <a:chExt cx="6915734" cy="435823"/>
          </a:xfrm>
        </p:grpSpPr>
        <p:sp>
          <p:nvSpPr>
            <p:cNvPr id="25" name="Shape 105">
              <a:extLst>
                <a:ext uri="{FF2B5EF4-FFF2-40B4-BE49-F238E27FC236}">
                  <a16:creationId xmlns:a16="http://schemas.microsoft.com/office/drawing/2014/main" id="{626E7BDE-F38D-2A4E-9D5F-770DD53DA7DE}"/>
                </a:ext>
              </a:extLst>
            </p:cNvPr>
            <p:cNvSpPr/>
            <p:nvPr/>
          </p:nvSpPr>
          <p:spPr>
            <a:xfrm>
              <a:off x="4976999" y="1625759"/>
              <a:ext cx="6915734" cy="254954"/>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400" dirty="0"/>
            </a:p>
          </p:txBody>
        </p:sp>
        <p:sp>
          <p:nvSpPr>
            <p:cNvPr id="26" name="Shape 106">
              <a:extLst>
                <a:ext uri="{FF2B5EF4-FFF2-40B4-BE49-F238E27FC236}">
                  <a16:creationId xmlns:a16="http://schemas.microsoft.com/office/drawing/2014/main" id="{12A2E26A-153B-3845-A4B9-DE89C36FC67B}"/>
                </a:ext>
              </a:extLst>
            </p:cNvPr>
            <p:cNvSpPr/>
            <p:nvPr/>
          </p:nvSpPr>
          <p:spPr>
            <a:xfrm>
              <a:off x="5036342" y="1679881"/>
              <a:ext cx="6856391"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pPr algn="ctr"/>
              <a:r>
                <a:rPr lang="en-GB" sz="2667" dirty="0"/>
                <a:t>WHAT ARE YOU TRYING TO ACHIEVE</a:t>
              </a:r>
              <a:endParaRPr sz="2667" dirty="0"/>
            </a:p>
          </p:txBody>
        </p:sp>
      </p:grpSp>
    </p:spTree>
    <p:extLst>
      <p:ext uri="{BB962C8B-B14F-4D97-AF65-F5344CB8AC3E}">
        <p14:creationId xmlns:p14="http://schemas.microsoft.com/office/powerpoint/2010/main" val="91157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p:nvPr/>
        </p:nvSpPr>
        <p:spPr>
          <a:xfrm>
            <a:off x="-5429" y="247925"/>
            <a:ext cx="6240000" cy="339939"/>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400" dirty="0"/>
          </a:p>
        </p:txBody>
      </p:sp>
      <p:sp>
        <p:nvSpPr>
          <p:cNvPr id="106" name="Shape 106"/>
          <p:cNvSpPr/>
          <p:nvPr/>
        </p:nvSpPr>
        <p:spPr>
          <a:xfrm>
            <a:off x="512816" y="215286"/>
            <a:ext cx="7820405" cy="508935"/>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400" dirty="0"/>
              <a:t>ENGAGEMENT APPROACH</a:t>
            </a:r>
            <a:endParaRPr sz="2400" dirty="0"/>
          </a:p>
        </p:txBody>
      </p:sp>
      <p:pic>
        <p:nvPicPr>
          <p:cNvPr id="51" name="Picture 1" descr="image001">
            <a:extLst>
              <a:ext uri="{FF2B5EF4-FFF2-40B4-BE49-F238E27FC236}">
                <a16:creationId xmlns:a16="http://schemas.microsoft.com/office/drawing/2014/main" id="{6903B3EC-3DE4-B245-B784-A3FDF300B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368" y="969001"/>
            <a:ext cx="9620405" cy="521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2FFC6E76-C03E-5744-9F1B-D11BFF06D7A7}"/>
              </a:ext>
            </a:extLst>
          </p:cNvPr>
          <p:cNvPicPr/>
          <p:nvPr/>
        </p:nvPicPr>
        <p:blipFill>
          <a:blip r:embed="rId4"/>
          <a:stretch>
            <a:fillRect/>
          </a:stretch>
        </p:blipFill>
        <p:spPr>
          <a:xfrm>
            <a:off x="239350" y="867944"/>
            <a:ext cx="11439833" cy="5201057"/>
          </a:xfrm>
          <a:prstGeom prst="rect">
            <a:avLst/>
          </a:prstGeom>
        </p:spPr>
      </p:pic>
      <p:pic>
        <p:nvPicPr>
          <p:cNvPr id="14" name="Picture 13">
            <a:extLst>
              <a:ext uri="{FF2B5EF4-FFF2-40B4-BE49-F238E27FC236}">
                <a16:creationId xmlns:a16="http://schemas.microsoft.com/office/drawing/2014/main" id="{A4634594-566D-724A-893A-F295BD0D73A6}"/>
              </a:ext>
            </a:extLst>
          </p:cNvPr>
          <p:cNvPicPr/>
          <p:nvPr/>
        </p:nvPicPr>
        <p:blipFill>
          <a:blip r:embed="rId5"/>
          <a:stretch>
            <a:fillRect/>
          </a:stretch>
        </p:blipFill>
        <p:spPr>
          <a:xfrm>
            <a:off x="512817" y="756861"/>
            <a:ext cx="10743184" cy="5192140"/>
          </a:xfrm>
          <a:prstGeom prst="rect">
            <a:avLst/>
          </a:prstGeom>
        </p:spPr>
      </p:pic>
      <p:pic>
        <p:nvPicPr>
          <p:cNvPr id="15" name="Picture 14">
            <a:extLst>
              <a:ext uri="{FF2B5EF4-FFF2-40B4-BE49-F238E27FC236}">
                <a16:creationId xmlns:a16="http://schemas.microsoft.com/office/drawing/2014/main" id="{BB4AB647-D454-9648-BC57-33400668FD19}"/>
              </a:ext>
            </a:extLst>
          </p:cNvPr>
          <p:cNvPicPr/>
          <p:nvPr/>
        </p:nvPicPr>
        <p:blipFill>
          <a:blip r:embed="rId6"/>
          <a:stretch>
            <a:fillRect/>
          </a:stretch>
        </p:blipFill>
        <p:spPr>
          <a:xfrm>
            <a:off x="936000" y="780677"/>
            <a:ext cx="10140000" cy="5168323"/>
          </a:xfrm>
          <a:prstGeom prst="rect">
            <a:avLst/>
          </a:prstGeom>
        </p:spPr>
      </p:pic>
      <p:pic>
        <p:nvPicPr>
          <p:cNvPr id="16" name="Picture 15">
            <a:extLst>
              <a:ext uri="{FF2B5EF4-FFF2-40B4-BE49-F238E27FC236}">
                <a16:creationId xmlns:a16="http://schemas.microsoft.com/office/drawing/2014/main" id="{1802D7DB-AD54-EE4C-BA47-5C692B901522}"/>
              </a:ext>
            </a:extLst>
          </p:cNvPr>
          <p:cNvPicPr>
            <a:picLocks noChangeAspect="1"/>
          </p:cNvPicPr>
          <p:nvPr/>
        </p:nvPicPr>
        <p:blipFill>
          <a:blip r:embed="rId7"/>
          <a:stretch>
            <a:fillRect/>
          </a:stretch>
        </p:blipFill>
        <p:spPr>
          <a:xfrm>
            <a:off x="896204" y="830604"/>
            <a:ext cx="10399592" cy="5196792"/>
          </a:xfrm>
          <a:prstGeom prst="rect">
            <a:avLst/>
          </a:prstGeom>
        </p:spPr>
      </p:pic>
      <p:pic>
        <p:nvPicPr>
          <p:cNvPr id="17" name="Picture 16">
            <a:extLst>
              <a:ext uri="{FF2B5EF4-FFF2-40B4-BE49-F238E27FC236}">
                <a16:creationId xmlns:a16="http://schemas.microsoft.com/office/drawing/2014/main" id="{87B5C92F-98E7-1D44-A490-5FAFB5AF4D30}"/>
              </a:ext>
            </a:extLst>
          </p:cNvPr>
          <p:cNvPicPr>
            <a:picLocks noChangeAspect="1"/>
          </p:cNvPicPr>
          <p:nvPr/>
        </p:nvPicPr>
        <p:blipFill>
          <a:blip r:embed="rId8"/>
          <a:stretch>
            <a:fillRect/>
          </a:stretch>
        </p:blipFill>
        <p:spPr>
          <a:xfrm>
            <a:off x="0" y="1185838"/>
            <a:ext cx="12192000" cy="4486324"/>
          </a:xfrm>
          <a:prstGeom prst="rect">
            <a:avLst/>
          </a:prstGeom>
        </p:spPr>
      </p:pic>
      <p:pic>
        <p:nvPicPr>
          <p:cNvPr id="18" name="Picture 17">
            <a:extLst>
              <a:ext uri="{FF2B5EF4-FFF2-40B4-BE49-F238E27FC236}">
                <a16:creationId xmlns:a16="http://schemas.microsoft.com/office/drawing/2014/main" id="{89242743-50E8-DF45-B53F-DA059F1EE417}"/>
              </a:ext>
            </a:extLst>
          </p:cNvPr>
          <p:cNvPicPr>
            <a:picLocks noChangeAspect="1"/>
          </p:cNvPicPr>
          <p:nvPr/>
        </p:nvPicPr>
        <p:blipFill>
          <a:blip r:embed="rId9"/>
          <a:stretch>
            <a:fillRect/>
          </a:stretch>
        </p:blipFill>
        <p:spPr>
          <a:xfrm>
            <a:off x="0" y="2209800"/>
            <a:ext cx="12192000" cy="2438400"/>
          </a:xfrm>
          <a:prstGeom prst="rect">
            <a:avLst/>
          </a:prstGeom>
        </p:spPr>
      </p:pic>
      <p:pic>
        <p:nvPicPr>
          <p:cNvPr id="19" name="Picture 18">
            <a:extLst>
              <a:ext uri="{FF2B5EF4-FFF2-40B4-BE49-F238E27FC236}">
                <a16:creationId xmlns:a16="http://schemas.microsoft.com/office/drawing/2014/main" id="{1E2ECA67-C43F-E84A-8B2B-F364F87220FC}"/>
              </a:ext>
            </a:extLst>
          </p:cNvPr>
          <p:cNvPicPr>
            <a:picLocks noChangeAspect="1"/>
          </p:cNvPicPr>
          <p:nvPr/>
        </p:nvPicPr>
        <p:blipFill>
          <a:blip r:embed="rId10"/>
          <a:stretch>
            <a:fillRect/>
          </a:stretch>
        </p:blipFill>
        <p:spPr>
          <a:xfrm>
            <a:off x="1991520" y="717890"/>
            <a:ext cx="7650595" cy="5761415"/>
          </a:xfrm>
          <a:prstGeom prst="rect">
            <a:avLst/>
          </a:prstGeom>
        </p:spPr>
      </p:pic>
    </p:spTree>
    <p:extLst>
      <p:ext uri="{BB962C8B-B14F-4D97-AF65-F5344CB8AC3E}">
        <p14:creationId xmlns:p14="http://schemas.microsoft.com/office/powerpoint/2010/main" val="222613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id="{F1441448-43F5-9041-AB90-808F3FEB92FC}"/>
              </a:ext>
            </a:extLst>
          </p:cNvPr>
          <p:cNvSpPr/>
          <p:nvPr/>
        </p:nvSpPr>
        <p:spPr>
          <a:xfrm rot="5400000" flipV="1">
            <a:off x="185533" y="2282375"/>
            <a:ext cx="2319784" cy="2319784"/>
          </a:xfrm>
          <a:prstGeom prst="arc">
            <a:avLst>
              <a:gd name="adj1" fmla="val 5321543"/>
              <a:gd name="adj2" fmla="val 16255805"/>
            </a:avLst>
          </a:prstGeom>
          <a:noFill/>
          <a:ln w="25400" cap="rnd" cmpd="sng" algn="ctr">
            <a:solidFill>
              <a:srgbClr val="BCBCBC"/>
            </a:solidFill>
            <a:prstDash val="sysDot"/>
            <a:headEnd type="oval" w="sm" len="sm"/>
            <a:tailEnd type="oval" w="sm" len="sm"/>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sp>
        <p:nvSpPr>
          <p:cNvPr id="21" name="Arc 20">
            <a:extLst>
              <a:ext uri="{FF2B5EF4-FFF2-40B4-BE49-F238E27FC236}">
                <a16:creationId xmlns:a16="http://schemas.microsoft.com/office/drawing/2014/main" id="{F75CBA7C-6F22-B445-B91B-0383A38F99BD}"/>
              </a:ext>
            </a:extLst>
          </p:cNvPr>
          <p:cNvSpPr/>
          <p:nvPr/>
        </p:nvSpPr>
        <p:spPr>
          <a:xfrm rot="16200000">
            <a:off x="2517253" y="2326829"/>
            <a:ext cx="2319784" cy="2319784"/>
          </a:xfrm>
          <a:prstGeom prst="arc">
            <a:avLst>
              <a:gd name="adj1" fmla="val 5321543"/>
              <a:gd name="adj2" fmla="val 16255805"/>
            </a:avLst>
          </a:prstGeom>
          <a:noFill/>
          <a:ln w="25400" cap="rnd" cmpd="sng" algn="ctr">
            <a:solidFill>
              <a:schemeClr val="bg1">
                <a:lumMod val="50000"/>
                <a:lumOff val="50000"/>
              </a:schemeClr>
            </a:solidFill>
            <a:prstDash val="sysDot"/>
            <a:headEnd type="oval" w="sm" len="sm"/>
            <a:tailEnd type="oval" w="sm" len="sm"/>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sp>
        <p:nvSpPr>
          <p:cNvPr id="22" name="Arc 21">
            <a:extLst>
              <a:ext uri="{FF2B5EF4-FFF2-40B4-BE49-F238E27FC236}">
                <a16:creationId xmlns:a16="http://schemas.microsoft.com/office/drawing/2014/main" id="{9AE8DA71-D4E7-A345-B8A6-6C8D7E0B838E}"/>
              </a:ext>
            </a:extLst>
          </p:cNvPr>
          <p:cNvSpPr/>
          <p:nvPr/>
        </p:nvSpPr>
        <p:spPr>
          <a:xfrm rot="5400000" flipV="1">
            <a:off x="4848973" y="2282375"/>
            <a:ext cx="2319784" cy="2319784"/>
          </a:xfrm>
          <a:prstGeom prst="arc">
            <a:avLst>
              <a:gd name="adj1" fmla="val 5321543"/>
              <a:gd name="adj2" fmla="val 16255805"/>
            </a:avLst>
          </a:prstGeom>
          <a:noFill/>
          <a:ln w="25400" cap="rnd" cmpd="sng" algn="ctr">
            <a:solidFill>
              <a:schemeClr val="bg1">
                <a:lumMod val="50000"/>
                <a:lumOff val="50000"/>
              </a:schemeClr>
            </a:solidFill>
            <a:prstDash val="sysDot"/>
            <a:headEnd type="oval" w="sm" len="sm"/>
            <a:tailEnd type="oval" w="sm" len="sm"/>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sp>
        <p:nvSpPr>
          <p:cNvPr id="23" name="Arc 22">
            <a:extLst>
              <a:ext uri="{FF2B5EF4-FFF2-40B4-BE49-F238E27FC236}">
                <a16:creationId xmlns:a16="http://schemas.microsoft.com/office/drawing/2014/main" id="{202BDB65-80C4-5743-9252-5AA2E011C9F1}"/>
              </a:ext>
            </a:extLst>
          </p:cNvPr>
          <p:cNvSpPr/>
          <p:nvPr/>
        </p:nvSpPr>
        <p:spPr>
          <a:xfrm rot="16200000">
            <a:off x="7180693" y="2326829"/>
            <a:ext cx="2319784" cy="2319784"/>
          </a:xfrm>
          <a:prstGeom prst="arc">
            <a:avLst>
              <a:gd name="adj1" fmla="val 5321543"/>
              <a:gd name="adj2" fmla="val 16255805"/>
            </a:avLst>
          </a:prstGeom>
          <a:noFill/>
          <a:ln w="25400" cap="rnd" cmpd="sng" algn="ctr">
            <a:solidFill>
              <a:schemeClr val="bg1">
                <a:lumMod val="50000"/>
                <a:lumOff val="50000"/>
              </a:schemeClr>
            </a:solidFill>
            <a:prstDash val="sysDot"/>
            <a:headEnd type="oval" w="sm" len="sm"/>
            <a:tailEnd type="oval" w="sm" len="sm"/>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grpSp>
        <p:nvGrpSpPr>
          <p:cNvPr id="24" name="Group 23">
            <a:extLst>
              <a:ext uri="{FF2B5EF4-FFF2-40B4-BE49-F238E27FC236}">
                <a16:creationId xmlns:a16="http://schemas.microsoft.com/office/drawing/2014/main" id="{D2CC78F2-CBC2-1148-8C3F-B3CC2B53F065}"/>
              </a:ext>
            </a:extLst>
          </p:cNvPr>
          <p:cNvGrpSpPr/>
          <p:nvPr/>
        </p:nvGrpSpPr>
        <p:grpSpPr>
          <a:xfrm flipH="1">
            <a:off x="8158262" y="4486795"/>
            <a:ext cx="364647" cy="364647"/>
            <a:chOff x="4104442" y="2958940"/>
            <a:chExt cx="345925" cy="345925"/>
          </a:xfrm>
        </p:grpSpPr>
        <p:sp>
          <p:nvSpPr>
            <p:cNvPr id="25" name="Oval 24">
              <a:extLst>
                <a:ext uri="{FF2B5EF4-FFF2-40B4-BE49-F238E27FC236}">
                  <a16:creationId xmlns:a16="http://schemas.microsoft.com/office/drawing/2014/main" id="{CA853B61-70D1-234D-96D1-5FF135B68984}"/>
                </a:ext>
              </a:extLst>
            </p:cNvPr>
            <p:cNvSpPr/>
            <p:nvPr userDrawn="1"/>
          </p:nvSpPr>
          <p:spPr>
            <a:xfrm>
              <a:off x="4104442" y="2958940"/>
              <a:ext cx="345925" cy="345925"/>
            </a:xfrm>
            <a:prstGeom prst="ellipse">
              <a:avLst/>
            </a:prstGeom>
            <a:solidFill>
              <a:srgbClr val="FFFFFF"/>
            </a:solidFill>
            <a:ln w="28575" cap="flat" cmpd="sng" algn="ctr">
              <a:solidFill>
                <a:srgbClr val="2F2F2F"/>
              </a:solid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sp>
          <p:nvSpPr>
            <p:cNvPr id="26" name="Oval 25">
              <a:extLst>
                <a:ext uri="{FF2B5EF4-FFF2-40B4-BE49-F238E27FC236}">
                  <a16:creationId xmlns:a16="http://schemas.microsoft.com/office/drawing/2014/main" id="{2D08FC18-06A4-1C48-954A-C8E31560C316}"/>
                </a:ext>
              </a:extLst>
            </p:cNvPr>
            <p:cNvSpPr/>
            <p:nvPr userDrawn="1"/>
          </p:nvSpPr>
          <p:spPr>
            <a:xfrm>
              <a:off x="4207901" y="3062399"/>
              <a:ext cx="139007" cy="139007"/>
            </a:xfrm>
            <a:prstGeom prst="ellipse">
              <a:avLst/>
            </a:prstGeom>
            <a:solidFill>
              <a:srgbClr val="2F2F2F"/>
            </a:solidFill>
            <a:ln w="7937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grpSp>
      <p:grpSp>
        <p:nvGrpSpPr>
          <p:cNvPr id="27" name="Group 26">
            <a:extLst>
              <a:ext uri="{FF2B5EF4-FFF2-40B4-BE49-F238E27FC236}">
                <a16:creationId xmlns:a16="http://schemas.microsoft.com/office/drawing/2014/main" id="{1A6C7D94-4B11-BD45-9AC1-1D2048DB41C5}"/>
              </a:ext>
            </a:extLst>
          </p:cNvPr>
          <p:cNvGrpSpPr/>
          <p:nvPr/>
        </p:nvGrpSpPr>
        <p:grpSpPr>
          <a:xfrm rot="10800000" flipH="1">
            <a:off x="3514750" y="4486795"/>
            <a:ext cx="364647" cy="364647"/>
            <a:chOff x="4104442" y="2958940"/>
            <a:chExt cx="345925" cy="345925"/>
          </a:xfrm>
        </p:grpSpPr>
        <p:sp>
          <p:nvSpPr>
            <p:cNvPr id="28" name="Oval 27">
              <a:extLst>
                <a:ext uri="{FF2B5EF4-FFF2-40B4-BE49-F238E27FC236}">
                  <a16:creationId xmlns:a16="http://schemas.microsoft.com/office/drawing/2014/main" id="{B115ABDC-82B3-494A-A89D-6F2A1E9BB2AD}"/>
                </a:ext>
              </a:extLst>
            </p:cNvPr>
            <p:cNvSpPr/>
            <p:nvPr userDrawn="1"/>
          </p:nvSpPr>
          <p:spPr>
            <a:xfrm>
              <a:off x="4104442" y="2958940"/>
              <a:ext cx="345925" cy="345925"/>
            </a:xfrm>
            <a:prstGeom prst="ellipse">
              <a:avLst/>
            </a:prstGeom>
            <a:solidFill>
              <a:srgbClr val="FFFFFF"/>
            </a:solidFill>
            <a:ln w="28575" cap="flat" cmpd="sng" algn="ctr">
              <a:solidFill>
                <a:srgbClr val="4D4D4F"/>
              </a:solid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dirty="0">
                <a:solidFill>
                  <a:srgbClr val="FFFFFF"/>
                </a:solidFill>
                <a:latin typeface="Arial"/>
              </a:endParaRPr>
            </a:p>
          </p:txBody>
        </p:sp>
        <p:sp>
          <p:nvSpPr>
            <p:cNvPr id="29" name="Oval 28">
              <a:extLst>
                <a:ext uri="{FF2B5EF4-FFF2-40B4-BE49-F238E27FC236}">
                  <a16:creationId xmlns:a16="http://schemas.microsoft.com/office/drawing/2014/main" id="{8A811DA9-941F-B348-9533-694544273278}"/>
                </a:ext>
              </a:extLst>
            </p:cNvPr>
            <p:cNvSpPr/>
            <p:nvPr userDrawn="1"/>
          </p:nvSpPr>
          <p:spPr>
            <a:xfrm>
              <a:off x="4207901" y="3062399"/>
              <a:ext cx="139008" cy="139008"/>
            </a:xfrm>
            <a:prstGeom prst="ellipse">
              <a:avLst/>
            </a:prstGeom>
            <a:solidFill>
              <a:srgbClr val="4D4D4F"/>
            </a:solidFill>
            <a:ln w="7937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grpSp>
      <p:grpSp>
        <p:nvGrpSpPr>
          <p:cNvPr id="30" name="Group 29">
            <a:extLst>
              <a:ext uri="{FF2B5EF4-FFF2-40B4-BE49-F238E27FC236}">
                <a16:creationId xmlns:a16="http://schemas.microsoft.com/office/drawing/2014/main" id="{CBA494A2-8D09-E945-9C09-420080428615}"/>
              </a:ext>
            </a:extLst>
          </p:cNvPr>
          <p:cNvGrpSpPr/>
          <p:nvPr/>
        </p:nvGrpSpPr>
        <p:grpSpPr>
          <a:xfrm flipH="1">
            <a:off x="5826542" y="2085938"/>
            <a:ext cx="364647" cy="364647"/>
            <a:chOff x="4104442" y="2958940"/>
            <a:chExt cx="345925" cy="345925"/>
          </a:xfrm>
        </p:grpSpPr>
        <p:sp>
          <p:nvSpPr>
            <p:cNvPr id="31" name="Oval 30">
              <a:extLst>
                <a:ext uri="{FF2B5EF4-FFF2-40B4-BE49-F238E27FC236}">
                  <a16:creationId xmlns:a16="http://schemas.microsoft.com/office/drawing/2014/main" id="{217BA8DD-8F8D-CD4F-9508-C3721561355D}"/>
                </a:ext>
              </a:extLst>
            </p:cNvPr>
            <p:cNvSpPr/>
            <p:nvPr userDrawn="1"/>
          </p:nvSpPr>
          <p:spPr>
            <a:xfrm>
              <a:off x="4104442" y="2958940"/>
              <a:ext cx="345925" cy="345925"/>
            </a:xfrm>
            <a:prstGeom prst="ellipse">
              <a:avLst/>
            </a:prstGeom>
            <a:solidFill>
              <a:srgbClr val="FFFFFF"/>
            </a:solidFill>
            <a:ln w="28575" cap="flat" cmpd="sng" algn="ctr">
              <a:solidFill>
                <a:srgbClr val="CF0A2C"/>
              </a:solid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sp>
          <p:nvSpPr>
            <p:cNvPr id="32" name="Oval 31">
              <a:extLst>
                <a:ext uri="{FF2B5EF4-FFF2-40B4-BE49-F238E27FC236}">
                  <a16:creationId xmlns:a16="http://schemas.microsoft.com/office/drawing/2014/main" id="{3A0797FB-9A9F-9149-BA6D-69330487A818}"/>
                </a:ext>
              </a:extLst>
            </p:cNvPr>
            <p:cNvSpPr/>
            <p:nvPr userDrawn="1"/>
          </p:nvSpPr>
          <p:spPr>
            <a:xfrm>
              <a:off x="4207901" y="3062399"/>
              <a:ext cx="139007" cy="139007"/>
            </a:xfrm>
            <a:prstGeom prst="ellipse">
              <a:avLst/>
            </a:prstGeom>
            <a:solidFill>
              <a:srgbClr val="CF0A2C"/>
            </a:solidFill>
            <a:ln w="7937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grpSp>
      <p:grpSp>
        <p:nvGrpSpPr>
          <p:cNvPr id="33" name="Group 32">
            <a:extLst>
              <a:ext uri="{FF2B5EF4-FFF2-40B4-BE49-F238E27FC236}">
                <a16:creationId xmlns:a16="http://schemas.microsoft.com/office/drawing/2014/main" id="{25203FB4-6FB5-F54A-8988-B6391DF81BB8}"/>
              </a:ext>
            </a:extLst>
          </p:cNvPr>
          <p:cNvGrpSpPr/>
          <p:nvPr/>
        </p:nvGrpSpPr>
        <p:grpSpPr>
          <a:xfrm flipH="1">
            <a:off x="1177662" y="2085938"/>
            <a:ext cx="364647" cy="364647"/>
            <a:chOff x="4104442" y="2958940"/>
            <a:chExt cx="345925" cy="345925"/>
          </a:xfrm>
          <a:solidFill>
            <a:srgbClr val="4D4D4F"/>
          </a:solidFill>
        </p:grpSpPr>
        <p:sp>
          <p:nvSpPr>
            <p:cNvPr id="34" name="Oval 33">
              <a:extLst>
                <a:ext uri="{FF2B5EF4-FFF2-40B4-BE49-F238E27FC236}">
                  <a16:creationId xmlns:a16="http://schemas.microsoft.com/office/drawing/2014/main" id="{E45D7478-D687-C74F-B11F-89FCA35C9949}"/>
                </a:ext>
              </a:extLst>
            </p:cNvPr>
            <p:cNvSpPr/>
            <p:nvPr userDrawn="1"/>
          </p:nvSpPr>
          <p:spPr>
            <a:xfrm>
              <a:off x="4104442" y="2958940"/>
              <a:ext cx="345925" cy="345925"/>
            </a:xfrm>
            <a:prstGeom prst="ellipse">
              <a:avLst/>
            </a:prstGeom>
            <a:solidFill>
              <a:schemeClr val="bg1"/>
            </a:solidFill>
            <a:ln w="28575" cap="flat" cmpd="sng" algn="ctr">
              <a:solidFill>
                <a:srgbClr val="BCBCBC"/>
              </a:solid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dirty="0">
                <a:solidFill>
                  <a:srgbClr val="FFFFFF"/>
                </a:solidFill>
                <a:latin typeface="Arial"/>
              </a:endParaRPr>
            </a:p>
          </p:txBody>
        </p:sp>
        <p:sp>
          <p:nvSpPr>
            <p:cNvPr id="35" name="Oval 34">
              <a:extLst>
                <a:ext uri="{FF2B5EF4-FFF2-40B4-BE49-F238E27FC236}">
                  <a16:creationId xmlns:a16="http://schemas.microsoft.com/office/drawing/2014/main" id="{82C7FF79-293A-4142-A068-A99162168EE1}"/>
                </a:ext>
              </a:extLst>
            </p:cNvPr>
            <p:cNvSpPr/>
            <p:nvPr userDrawn="1"/>
          </p:nvSpPr>
          <p:spPr>
            <a:xfrm>
              <a:off x="4207901" y="3062399"/>
              <a:ext cx="139008" cy="139008"/>
            </a:xfrm>
            <a:prstGeom prst="ellipse">
              <a:avLst/>
            </a:prstGeom>
            <a:solidFill>
              <a:srgbClr val="BCBCBC"/>
            </a:solidFill>
            <a:ln w="7937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grpSp>
      <p:sp>
        <p:nvSpPr>
          <p:cNvPr id="36" name="Rectangle 35">
            <a:extLst>
              <a:ext uri="{FF2B5EF4-FFF2-40B4-BE49-F238E27FC236}">
                <a16:creationId xmlns:a16="http://schemas.microsoft.com/office/drawing/2014/main" id="{8C64B9E1-E4E6-1947-8307-30D42F06B073}"/>
              </a:ext>
            </a:extLst>
          </p:cNvPr>
          <p:cNvSpPr/>
          <p:nvPr/>
        </p:nvSpPr>
        <p:spPr>
          <a:xfrm flipH="1">
            <a:off x="2693947" y="4940989"/>
            <a:ext cx="2006251" cy="532852"/>
          </a:xfrm>
          <a:prstGeom prst="rect">
            <a:avLst/>
          </a:prstGeom>
          <a:noFill/>
          <a:ln w="25400" cap="flat" cmpd="sng" algn="ctr">
            <a:noFill/>
            <a:prstDash val="solid"/>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defTabSz="1219170" fontAlgn="base">
              <a:spcBef>
                <a:spcPct val="0"/>
              </a:spcBef>
              <a:spcAft>
                <a:spcPts val="400"/>
              </a:spcAft>
              <a:defRPr/>
            </a:pPr>
            <a:r>
              <a:rPr lang="en-GB" sz="1600" b="1" spc="-27" dirty="0">
                <a:latin typeface="Verdana" panose="020B0604030504040204" pitchFamily="34" charset="0"/>
                <a:ea typeface="Verdana" panose="020B0604030504040204" pitchFamily="34" charset="0"/>
                <a:cs typeface="Verdana" panose="020B0604030504040204" pitchFamily="34" charset="0"/>
              </a:rPr>
              <a:t>TECHNICAL</a:t>
            </a:r>
          </a:p>
        </p:txBody>
      </p:sp>
      <p:sp>
        <p:nvSpPr>
          <p:cNvPr id="37" name="Rectangle 36">
            <a:extLst>
              <a:ext uri="{FF2B5EF4-FFF2-40B4-BE49-F238E27FC236}">
                <a16:creationId xmlns:a16="http://schemas.microsoft.com/office/drawing/2014/main" id="{0ECE24D2-6767-F249-9C58-9AB16A9D02E6}"/>
              </a:ext>
            </a:extLst>
          </p:cNvPr>
          <p:cNvSpPr/>
          <p:nvPr/>
        </p:nvSpPr>
        <p:spPr>
          <a:xfrm flipH="1">
            <a:off x="6752161" y="4929570"/>
            <a:ext cx="3199124" cy="532852"/>
          </a:xfrm>
          <a:prstGeom prst="rect">
            <a:avLst/>
          </a:prstGeom>
          <a:noFill/>
          <a:ln w="25400" cap="flat" cmpd="sng" algn="ctr">
            <a:noFill/>
            <a:prstDash val="solid"/>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defTabSz="1219170" fontAlgn="base">
              <a:spcBef>
                <a:spcPct val="0"/>
              </a:spcBef>
              <a:spcAft>
                <a:spcPts val="400"/>
              </a:spcAft>
              <a:defRPr/>
            </a:pPr>
            <a:r>
              <a:rPr lang="en-US" sz="1600" b="1" spc="-27" dirty="0">
                <a:latin typeface="Verdana" panose="020B0604030504040204" pitchFamily="34" charset="0"/>
                <a:ea typeface="Verdana" panose="020B0604030504040204" pitchFamily="34" charset="0"/>
                <a:cs typeface="Verdana" panose="020B0604030504040204" pitchFamily="34" charset="0"/>
              </a:rPr>
              <a:t>FINANCIAL</a:t>
            </a:r>
          </a:p>
        </p:txBody>
      </p:sp>
      <p:grpSp>
        <p:nvGrpSpPr>
          <p:cNvPr id="38" name="Group 37">
            <a:extLst>
              <a:ext uri="{FF2B5EF4-FFF2-40B4-BE49-F238E27FC236}">
                <a16:creationId xmlns:a16="http://schemas.microsoft.com/office/drawing/2014/main" id="{BF2FD3DB-3D3C-5B47-AE2F-7165468924F4}"/>
              </a:ext>
            </a:extLst>
          </p:cNvPr>
          <p:cNvGrpSpPr/>
          <p:nvPr/>
        </p:nvGrpSpPr>
        <p:grpSpPr>
          <a:xfrm>
            <a:off x="7503526" y="2635487"/>
            <a:ext cx="1660937" cy="1646735"/>
            <a:chOff x="34340" y="86937"/>
            <a:chExt cx="1178615" cy="1178615"/>
          </a:xfrm>
        </p:grpSpPr>
        <p:sp>
          <p:nvSpPr>
            <p:cNvPr id="39" name="Oval 38">
              <a:extLst>
                <a:ext uri="{FF2B5EF4-FFF2-40B4-BE49-F238E27FC236}">
                  <a16:creationId xmlns:a16="http://schemas.microsoft.com/office/drawing/2014/main" id="{D459ED72-762A-3247-839F-0AA255152A35}"/>
                </a:ext>
              </a:extLst>
            </p:cNvPr>
            <p:cNvSpPr/>
            <p:nvPr/>
          </p:nvSpPr>
          <p:spPr>
            <a:xfrm flipH="1">
              <a:off x="34340" y="86937"/>
              <a:ext cx="1178615" cy="1178615"/>
            </a:xfrm>
            <a:prstGeom prst="ellipse">
              <a:avLst/>
            </a:prstGeom>
            <a:solidFill>
              <a:srgbClr val="2F2F2F"/>
            </a:solidFill>
            <a:ln w="12700" cap="flat" cmpd="sng" algn="ctr">
              <a:no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sp>
          <p:nvSpPr>
            <p:cNvPr id="40" name="Oval 39">
              <a:extLst>
                <a:ext uri="{FF2B5EF4-FFF2-40B4-BE49-F238E27FC236}">
                  <a16:creationId xmlns:a16="http://schemas.microsoft.com/office/drawing/2014/main" id="{597E5E4B-9A3C-F949-8A81-C106F82D8B83}"/>
                </a:ext>
              </a:extLst>
            </p:cNvPr>
            <p:cNvSpPr/>
            <p:nvPr/>
          </p:nvSpPr>
          <p:spPr>
            <a:xfrm flipH="1">
              <a:off x="146155" y="198753"/>
              <a:ext cx="954984" cy="954984"/>
            </a:xfrm>
            <a:prstGeom prst="ellipse">
              <a:avLst/>
            </a:prstGeom>
            <a:solidFill>
              <a:srgbClr val="FFFFFF"/>
            </a:solidFill>
            <a:ln w="12700" cap="flat" cmpd="sng" algn="ctr">
              <a:noFill/>
              <a:prstDash val="solid"/>
              <a:miter lim="800000"/>
            </a:ln>
            <a:effectLst>
              <a:outerShdw blurRad="101600" dist="88900" dir="2700000" algn="tl" rotWithShape="0">
                <a:prstClr val="black">
                  <a:alpha val="40000"/>
                </a:prstClr>
              </a:outerShdw>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sp>
          <p:nvSpPr>
            <p:cNvPr id="41" name="Oval 40">
              <a:extLst>
                <a:ext uri="{FF2B5EF4-FFF2-40B4-BE49-F238E27FC236}">
                  <a16:creationId xmlns:a16="http://schemas.microsoft.com/office/drawing/2014/main" id="{C1D60472-B067-DE46-93AE-F734041238D8}"/>
                </a:ext>
              </a:extLst>
            </p:cNvPr>
            <p:cNvSpPr/>
            <p:nvPr/>
          </p:nvSpPr>
          <p:spPr>
            <a:xfrm flipH="1">
              <a:off x="198454" y="251051"/>
              <a:ext cx="850386" cy="850386"/>
            </a:xfrm>
            <a:prstGeom prst="ellipse">
              <a:avLst/>
            </a:prstGeom>
            <a:noFill/>
            <a:ln w="12700" cap="rnd" cmpd="sng" algn="ctr">
              <a:solidFill>
                <a:srgbClr val="2F2F2F"/>
              </a:solidFill>
              <a:prstDash val="sysDot"/>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grpSp>
      <p:grpSp>
        <p:nvGrpSpPr>
          <p:cNvPr id="42" name="Group 41">
            <a:extLst>
              <a:ext uri="{FF2B5EF4-FFF2-40B4-BE49-F238E27FC236}">
                <a16:creationId xmlns:a16="http://schemas.microsoft.com/office/drawing/2014/main" id="{CCC94250-AC48-D942-AF7E-246F1C72E7F1}"/>
              </a:ext>
            </a:extLst>
          </p:cNvPr>
          <p:cNvGrpSpPr/>
          <p:nvPr/>
        </p:nvGrpSpPr>
        <p:grpSpPr>
          <a:xfrm>
            <a:off x="5178857" y="2635487"/>
            <a:ext cx="1660937" cy="1646735"/>
            <a:chOff x="34340" y="86937"/>
            <a:chExt cx="1178615" cy="1178615"/>
          </a:xfrm>
        </p:grpSpPr>
        <p:sp>
          <p:nvSpPr>
            <p:cNvPr id="43" name="Oval 42">
              <a:extLst>
                <a:ext uri="{FF2B5EF4-FFF2-40B4-BE49-F238E27FC236}">
                  <a16:creationId xmlns:a16="http://schemas.microsoft.com/office/drawing/2014/main" id="{A53C357A-68DA-A848-A283-A77D591F68EA}"/>
                </a:ext>
              </a:extLst>
            </p:cNvPr>
            <p:cNvSpPr/>
            <p:nvPr/>
          </p:nvSpPr>
          <p:spPr>
            <a:xfrm flipH="1">
              <a:off x="34340" y="86937"/>
              <a:ext cx="1178615" cy="1178615"/>
            </a:xfrm>
            <a:prstGeom prst="ellipse">
              <a:avLst/>
            </a:prstGeom>
            <a:solidFill>
              <a:srgbClr val="CF0A2C"/>
            </a:solidFill>
            <a:ln w="12700" cap="flat" cmpd="sng" algn="ctr">
              <a:solidFill>
                <a:srgbClr val="CF0A2C"/>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sp>
          <p:nvSpPr>
            <p:cNvPr id="44" name="Oval 43">
              <a:extLst>
                <a:ext uri="{FF2B5EF4-FFF2-40B4-BE49-F238E27FC236}">
                  <a16:creationId xmlns:a16="http://schemas.microsoft.com/office/drawing/2014/main" id="{78B21BDE-6093-3D4D-B87E-CE4632E846E8}"/>
                </a:ext>
              </a:extLst>
            </p:cNvPr>
            <p:cNvSpPr/>
            <p:nvPr/>
          </p:nvSpPr>
          <p:spPr>
            <a:xfrm flipH="1">
              <a:off x="146155" y="198753"/>
              <a:ext cx="954984" cy="954984"/>
            </a:xfrm>
            <a:prstGeom prst="ellipse">
              <a:avLst/>
            </a:prstGeom>
            <a:solidFill>
              <a:srgbClr val="FFFFFF"/>
            </a:solidFill>
            <a:ln w="12700" cap="flat" cmpd="sng" algn="ctr">
              <a:noFill/>
              <a:prstDash val="solid"/>
              <a:miter lim="800000"/>
            </a:ln>
            <a:effectLst>
              <a:outerShdw blurRad="101600" dist="88900" dir="2700000" algn="tl" rotWithShape="0">
                <a:prstClr val="black">
                  <a:alpha val="40000"/>
                </a:prstClr>
              </a:outerShdw>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sp>
          <p:nvSpPr>
            <p:cNvPr id="45" name="Oval 44">
              <a:extLst>
                <a:ext uri="{FF2B5EF4-FFF2-40B4-BE49-F238E27FC236}">
                  <a16:creationId xmlns:a16="http://schemas.microsoft.com/office/drawing/2014/main" id="{FBBCFABE-5436-CB4B-B88C-90898AA0D0F0}"/>
                </a:ext>
              </a:extLst>
            </p:cNvPr>
            <p:cNvSpPr/>
            <p:nvPr/>
          </p:nvSpPr>
          <p:spPr>
            <a:xfrm flipH="1">
              <a:off x="198454" y="251051"/>
              <a:ext cx="850386" cy="850386"/>
            </a:xfrm>
            <a:prstGeom prst="ellipse">
              <a:avLst/>
            </a:prstGeom>
            <a:noFill/>
            <a:ln w="12700" cap="rnd" cmpd="sng" algn="ctr">
              <a:solidFill>
                <a:srgbClr val="2F2F2F"/>
              </a:solidFill>
              <a:prstDash val="sysDot"/>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grpSp>
      <p:grpSp>
        <p:nvGrpSpPr>
          <p:cNvPr id="46" name="Group 45">
            <a:extLst>
              <a:ext uri="{FF2B5EF4-FFF2-40B4-BE49-F238E27FC236}">
                <a16:creationId xmlns:a16="http://schemas.microsoft.com/office/drawing/2014/main" id="{B9C64AB8-63F7-024A-AD88-5A792E05167C}"/>
              </a:ext>
            </a:extLst>
          </p:cNvPr>
          <p:cNvGrpSpPr/>
          <p:nvPr/>
        </p:nvGrpSpPr>
        <p:grpSpPr>
          <a:xfrm>
            <a:off x="2854188" y="2635487"/>
            <a:ext cx="1660937" cy="1646735"/>
            <a:chOff x="34340" y="86937"/>
            <a:chExt cx="1178615" cy="1178615"/>
          </a:xfrm>
        </p:grpSpPr>
        <p:sp>
          <p:nvSpPr>
            <p:cNvPr id="47" name="Oval 46">
              <a:extLst>
                <a:ext uri="{FF2B5EF4-FFF2-40B4-BE49-F238E27FC236}">
                  <a16:creationId xmlns:a16="http://schemas.microsoft.com/office/drawing/2014/main" id="{814BCF1A-FA4E-5A4F-B4F9-1E22BFBB2B82}"/>
                </a:ext>
              </a:extLst>
            </p:cNvPr>
            <p:cNvSpPr/>
            <p:nvPr/>
          </p:nvSpPr>
          <p:spPr>
            <a:xfrm flipH="1">
              <a:off x="34340" y="86937"/>
              <a:ext cx="1178615" cy="1178615"/>
            </a:xfrm>
            <a:prstGeom prst="ellipse">
              <a:avLst/>
            </a:prstGeom>
            <a:solidFill>
              <a:srgbClr val="4D4D4F"/>
            </a:solidFill>
            <a:ln w="12700" cap="flat" cmpd="sng" algn="ctr">
              <a:no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sp>
          <p:nvSpPr>
            <p:cNvPr id="48" name="Oval 47">
              <a:extLst>
                <a:ext uri="{FF2B5EF4-FFF2-40B4-BE49-F238E27FC236}">
                  <a16:creationId xmlns:a16="http://schemas.microsoft.com/office/drawing/2014/main" id="{A3949F49-A459-D846-BD82-65E49FBC6CFE}"/>
                </a:ext>
              </a:extLst>
            </p:cNvPr>
            <p:cNvSpPr/>
            <p:nvPr/>
          </p:nvSpPr>
          <p:spPr>
            <a:xfrm flipH="1">
              <a:off x="146155" y="198753"/>
              <a:ext cx="954984" cy="954984"/>
            </a:xfrm>
            <a:prstGeom prst="ellipse">
              <a:avLst/>
            </a:prstGeom>
            <a:solidFill>
              <a:srgbClr val="FFFFFF"/>
            </a:solidFill>
            <a:ln w="12700" cap="flat" cmpd="sng" algn="ctr">
              <a:noFill/>
              <a:prstDash val="solid"/>
              <a:miter lim="800000"/>
            </a:ln>
            <a:effectLst>
              <a:outerShdw blurRad="101600" dist="88900" dir="2700000" algn="tl" rotWithShape="0">
                <a:prstClr val="black">
                  <a:alpha val="40000"/>
                </a:prstClr>
              </a:outerShdw>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sp>
          <p:nvSpPr>
            <p:cNvPr id="49" name="Oval 48">
              <a:extLst>
                <a:ext uri="{FF2B5EF4-FFF2-40B4-BE49-F238E27FC236}">
                  <a16:creationId xmlns:a16="http://schemas.microsoft.com/office/drawing/2014/main" id="{ADFA585D-2EAB-BC47-B27A-0FA0894BBAB8}"/>
                </a:ext>
              </a:extLst>
            </p:cNvPr>
            <p:cNvSpPr/>
            <p:nvPr/>
          </p:nvSpPr>
          <p:spPr>
            <a:xfrm flipH="1">
              <a:off x="198454" y="251051"/>
              <a:ext cx="850386" cy="850386"/>
            </a:xfrm>
            <a:prstGeom prst="ellipse">
              <a:avLst/>
            </a:prstGeom>
            <a:noFill/>
            <a:ln w="12700" cap="rnd" cmpd="sng" algn="ctr">
              <a:solidFill>
                <a:srgbClr val="2F2F2F"/>
              </a:solidFill>
              <a:prstDash val="sysDot"/>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grpSp>
      <p:grpSp>
        <p:nvGrpSpPr>
          <p:cNvPr id="50" name="Group 49">
            <a:extLst>
              <a:ext uri="{FF2B5EF4-FFF2-40B4-BE49-F238E27FC236}">
                <a16:creationId xmlns:a16="http://schemas.microsoft.com/office/drawing/2014/main" id="{93E95A58-96B7-2B41-BBB3-F8071C182F78}"/>
              </a:ext>
            </a:extLst>
          </p:cNvPr>
          <p:cNvGrpSpPr/>
          <p:nvPr/>
        </p:nvGrpSpPr>
        <p:grpSpPr>
          <a:xfrm>
            <a:off x="529518" y="2635487"/>
            <a:ext cx="1660937" cy="1646735"/>
            <a:chOff x="34340" y="86937"/>
            <a:chExt cx="1178615" cy="1178615"/>
          </a:xfrm>
        </p:grpSpPr>
        <p:sp>
          <p:nvSpPr>
            <p:cNvPr id="52" name="Oval 51">
              <a:extLst>
                <a:ext uri="{FF2B5EF4-FFF2-40B4-BE49-F238E27FC236}">
                  <a16:creationId xmlns:a16="http://schemas.microsoft.com/office/drawing/2014/main" id="{85E6A279-AF6D-BA40-9339-1C8C2DA8938E}"/>
                </a:ext>
              </a:extLst>
            </p:cNvPr>
            <p:cNvSpPr/>
            <p:nvPr/>
          </p:nvSpPr>
          <p:spPr>
            <a:xfrm flipH="1">
              <a:off x="34340" y="86937"/>
              <a:ext cx="1178615" cy="1178615"/>
            </a:xfrm>
            <a:prstGeom prst="ellipse">
              <a:avLst/>
            </a:prstGeom>
            <a:solidFill>
              <a:srgbClr val="BCBCBC"/>
            </a:solidFill>
            <a:ln w="12700" cap="flat" cmpd="sng" algn="ctr">
              <a:no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fontAlgn="base" hangingPunct="1">
                <a:spcBef>
                  <a:spcPct val="0"/>
                </a:spcBef>
                <a:spcAft>
                  <a:spcPct val="0"/>
                </a:spcAft>
              </a:pPr>
              <a:endParaRPr lang="en-GB" sz="1333">
                <a:solidFill>
                  <a:srgbClr val="2F2F2F"/>
                </a:solidFill>
                <a:latin typeface="Arial" charset="0"/>
                <a:cs typeface="Arial" charset="0"/>
              </a:endParaRPr>
            </a:p>
          </p:txBody>
        </p:sp>
        <p:sp>
          <p:nvSpPr>
            <p:cNvPr id="53" name="Oval 52">
              <a:extLst>
                <a:ext uri="{FF2B5EF4-FFF2-40B4-BE49-F238E27FC236}">
                  <a16:creationId xmlns:a16="http://schemas.microsoft.com/office/drawing/2014/main" id="{F2504E9C-8745-2A4B-87A2-FFE9F18AD9CA}"/>
                </a:ext>
              </a:extLst>
            </p:cNvPr>
            <p:cNvSpPr/>
            <p:nvPr/>
          </p:nvSpPr>
          <p:spPr>
            <a:xfrm flipH="1">
              <a:off x="146155" y="198753"/>
              <a:ext cx="954984" cy="954984"/>
            </a:xfrm>
            <a:prstGeom prst="ellipse">
              <a:avLst/>
            </a:prstGeom>
            <a:solidFill>
              <a:srgbClr val="FFFFFF"/>
            </a:solidFill>
            <a:ln w="12700" cap="flat" cmpd="sng" algn="ctr">
              <a:noFill/>
              <a:prstDash val="solid"/>
              <a:miter lim="800000"/>
            </a:ln>
            <a:effectLst>
              <a:outerShdw blurRad="101600" dist="88900" dir="2700000" algn="tl" rotWithShape="0">
                <a:prstClr val="black">
                  <a:alpha val="40000"/>
                </a:prstClr>
              </a:outerShdw>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fontAlgn="base" hangingPunct="1">
                <a:spcBef>
                  <a:spcPct val="0"/>
                </a:spcBef>
                <a:spcAft>
                  <a:spcPct val="0"/>
                </a:spcAft>
              </a:pPr>
              <a:endParaRPr lang="en-GB" sz="1333">
                <a:solidFill>
                  <a:srgbClr val="2F2F2F"/>
                </a:solidFill>
                <a:latin typeface="Arial" charset="0"/>
                <a:cs typeface="Arial" charset="0"/>
              </a:endParaRPr>
            </a:p>
          </p:txBody>
        </p:sp>
        <p:sp>
          <p:nvSpPr>
            <p:cNvPr id="54" name="Oval 53">
              <a:extLst>
                <a:ext uri="{FF2B5EF4-FFF2-40B4-BE49-F238E27FC236}">
                  <a16:creationId xmlns:a16="http://schemas.microsoft.com/office/drawing/2014/main" id="{A49B3E94-3A2A-9B46-BE3E-C58ABFC78042}"/>
                </a:ext>
              </a:extLst>
            </p:cNvPr>
            <p:cNvSpPr/>
            <p:nvPr/>
          </p:nvSpPr>
          <p:spPr>
            <a:xfrm flipH="1">
              <a:off x="198454" y="251051"/>
              <a:ext cx="850386" cy="850386"/>
            </a:xfrm>
            <a:prstGeom prst="ellipse">
              <a:avLst/>
            </a:prstGeom>
            <a:noFill/>
            <a:ln w="12700" cap="rnd" cmpd="sng" algn="ctr">
              <a:solidFill>
                <a:srgbClr val="2F2F2F"/>
              </a:solidFill>
              <a:prstDash val="sysDot"/>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fontAlgn="base" hangingPunct="1">
                <a:spcBef>
                  <a:spcPct val="0"/>
                </a:spcBef>
                <a:spcAft>
                  <a:spcPct val="0"/>
                </a:spcAft>
              </a:pPr>
              <a:endParaRPr lang="en-GB" sz="1333">
                <a:solidFill>
                  <a:srgbClr val="2F2F2F"/>
                </a:solidFill>
                <a:latin typeface="Arial" charset="0"/>
                <a:cs typeface="Arial" charset="0"/>
              </a:endParaRPr>
            </a:p>
          </p:txBody>
        </p:sp>
      </p:grpSp>
      <p:sp>
        <p:nvSpPr>
          <p:cNvPr id="55" name="Rectangle 54">
            <a:extLst>
              <a:ext uri="{FF2B5EF4-FFF2-40B4-BE49-F238E27FC236}">
                <a16:creationId xmlns:a16="http://schemas.microsoft.com/office/drawing/2014/main" id="{FDF61409-142E-834A-86CF-C86AA7538F98}"/>
              </a:ext>
            </a:extLst>
          </p:cNvPr>
          <p:cNvSpPr/>
          <p:nvPr/>
        </p:nvSpPr>
        <p:spPr>
          <a:xfrm flipH="1">
            <a:off x="582301" y="1584378"/>
            <a:ext cx="1620616" cy="398996"/>
          </a:xfrm>
          <a:prstGeom prst="rect">
            <a:avLst/>
          </a:prstGeom>
          <a:noFill/>
          <a:ln w="25400" cap="flat" cmpd="sng" algn="ctr">
            <a:noFill/>
            <a:prstDash val="solid"/>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defTabSz="1219170" fontAlgn="base">
              <a:spcBef>
                <a:spcPct val="0"/>
              </a:spcBef>
              <a:spcAft>
                <a:spcPts val="400"/>
              </a:spcAft>
              <a:defRPr/>
            </a:pPr>
            <a:r>
              <a:rPr lang="en-GB" sz="1600" b="1" spc="-27" dirty="0">
                <a:latin typeface="Verdana" panose="020B0604030504040204" pitchFamily="34" charset="0"/>
                <a:ea typeface="Verdana" panose="020B0604030504040204" pitchFamily="34" charset="0"/>
                <a:cs typeface="Verdana" panose="020B0604030504040204" pitchFamily="34" charset="0"/>
              </a:rPr>
              <a:t>CAPABILITY</a:t>
            </a:r>
          </a:p>
        </p:txBody>
      </p:sp>
      <p:sp>
        <p:nvSpPr>
          <p:cNvPr id="56" name="Rectangle 55">
            <a:extLst>
              <a:ext uri="{FF2B5EF4-FFF2-40B4-BE49-F238E27FC236}">
                <a16:creationId xmlns:a16="http://schemas.microsoft.com/office/drawing/2014/main" id="{0F9260E8-119B-B24E-A8FA-5134118A2632}"/>
              </a:ext>
            </a:extLst>
          </p:cNvPr>
          <p:cNvSpPr/>
          <p:nvPr/>
        </p:nvSpPr>
        <p:spPr>
          <a:xfrm flipH="1">
            <a:off x="5006199" y="1494639"/>
            <a:ext cx="2006251" cy="532852"/>
          </a:xfrm>
          <a:prstGeom prst="rect">
            <a:avLst/>
          </a:prstGeom>
          <a:noFill/>
          <a:ln w="25400" cap="flat" cmpd="sng" algn="ctr">
            <a:noFill/>
            <a:prstDash val="solid"/>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defTabSz="1219170" fontAlgn="base">
              <a:spcBef>
                <a:spcPct val="0"/>
              </a:spcBef>
              <a:spcAft>
                <a:spcPts val="400"/>
              </a:spcAft>
              <a:defRPr/>
            </a:pPr>
            <a:r>
              <a:rPr lang="en-GB" sz="1600" b="1" spc="-27" dirty="0">
                <a:latin typeface="Verdana" panose="020B0604030504040204" pitchFamily="34" charset="0"/>
                <a:ea typeface="Verdana" panose="020B0604030504040204" pitchFamily="34" charset="0"/>
                <a:cs typeface="Verdana" panose="020B0604030504040204" pitchFamily="34" charset="0"/>
              </a:rPr>
              <a:t>CULTURAL</a:t>
            </a:r>
          </a:p>
        </p:txBody>
      </p:sp>
      <p:sp>
        <p:nvSpPr>
          <p:cNvPr id="57" name="Arc 56">
            <a:extLst>
              <a:ext uri="{FF2B5EF4-FFF2-40B4-BE49-F238E27FC236}">
                <a16:creationId xmlns:a16="http://schemas.microsoft.com/office/drawing/2014/main" id="{9A4B5E28-8881-6B4B-8D2D-F5AE8471D26A}"/>
              </a:ext>
            </a:extLst>
          </p:cNvPr>
          <p:cNvSpPr/>
          <p:nvPr/>
        </p:nvSpPr>
        <p:spPr>
          <a:xfrm rot="5400000" flipV="1">
            <a:off x="9500477" y="2268261"/>
            <a:ext cx="2319784" cy="2319784"/>
          </a:xfrm>
          <a:prstGeom prst="arc">
            <a:avLst>
              <a:gd name="adj1" fmla="val 5321543"/>
              <a:gd name="adj2" fmla="val 16255805"/>
            </a:avLst>
          </a:prstGeom>
          <a:noFill/>
          <a:ln w="25400" cap="rnd" cmpd="sng" algn="ctr">
            <a:solidFill>
              <a:schemeClr val="bg1">
                <a:lumMod val="50000"/>
                <a:lumOff val="50000"/>
              </a:schemeClr>
            </a:solidFill>
            <a:prstDash val="sysDot"/>
            <a:headEnd type="oval" w="sm" len="sm"/>
            <a:tailEnd type="oval" w="sm" len="sm"/>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grpSp>
        <p:nvGrpSpPr>
          <p:cNvPr id="58" name="Group 57">
            <a:extLst>
              <a:ext uri="{FF2B5EF4-FFF2-40B4-BE49-F238E27FC236}">
                <a16:creationId xmlns:a16="http://schemas.microsoft.com/office/drawing/2014/main" id="{D52030A3-8DE5-6F47-A27F-665C9B8624E9}"/>
              </a:ext>
            </a:extLst>
          </p:cNvPr>
          <p:cNvGrpSpPr/>
          <p:nvPr/>
        </p:nvGrpSpPr>
        <p:grpSpPr>
          <a:xfrm flipH="1">
            <a:off x="10478046" y="2071825"/>
            <a:ext cx="364647" cy="364647"/>
            <a:chOff x="4104442" y="2958940"/>
            <a:chExt cx="345925" cy="345925"/>
          </a:xfrm>
        </p:grpSpPr>
        <p:sp>
          <p:nvSpPr>
            <p:cNvPr id="59" name="Oval 58">
              <a:extLst>
                <a:ext uri="{FF2B5EF4-FFF2-40B4-BE49-F238E27FC236}">
                  <a16:creationId xmlns:a16="http://schemas.microsoft.com/office/drawing/2014/main" id="{F6468BAE-E6E5-1E4B-8457-6106F0BE14AE}"/>
                </a:ext>
              </a:extLst>
            </p:cNvPr>
            <p:cNvSpPr/>
            <p:nvPr userDrawn="1"/>
          </p:nvSpPr>
          <p:spPr>
            <a:xfrm>
              <a:off x="4104442" y="2958940"/>
              <a:ext cx="345925" cy="345925"/>
            </a:xfrm>
            <a:prstGeom prst="ellipse">
              <a:avLst/>
            </a:prstGeom>
            <a:solidFill>
              <a:srgbClr val="FFFFFF"/>
            </a:solidFill>
            <a:ln w="28575" cap="flat" cmpd="sng" algn="ctr">
              <a:solidFill>
                <a:srgbClr val="9F9F9F"/>
              </a:solid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sp>
          <p:nvSpPr>
            <p:cNvPr id="60" name="Oval 59">
              <a:extLst>
                <a:ext uri="{FF2B5EF4-FFF2-40B4-BE49-F238E27FC236}">
                  <a16:creationId xmlns:a16="http://schemas.microsoft.com/office/drawing/2014/main" id="{6FDD3D18-85CB-2A4E-8241-DB0EC6FE4961}"/>
                </a:ext>
              </a:extLst>
            </p:cNvPr>
            <p:cNvSpPr/>
            <p:nvPr userDrawn="1"/>
          </p:nvSpPr>
          <p:spPr>
            <a:xfrm>
              <a:off x="4207901" y="3062399"/>
              <a:ext cx="139007" cy="139007"/>
            </a:xfrm>
            <a:prstGeom prst="ellipse">
              <a:avLst/>
            </a:prstGeom>
            <a:solidFill>
              <a:srgbClr val="9F9F9F"/>
            </a:solidFill>
            <a:ln w="7937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fontAlgn="base">
                <a:spcBef>
                  <a:spcPct val="0"/>
                </a:spcBef>
                <a:spcAft>
                  <a:spcPct val="0"/>
                </a:spcAft>
                <a:defRPr/>
              </a:pPr>
              <a:endParaRPr lang="en-GB" sz="1333">
                <a:solidFill>
                  <a:srgbClr val="FFFFFF"/>
                </a:solidFill>
                <a:latin typeface="Arial"/>
              </a:endParaRPr>
            </a:p>
          </p:txBody>
        </p:sp>
      </p:grpSp>
      <p:grpSp>
        <p:nvGrpSpPr>
          <p:cNvPr id="61" name="Group 60">
            <a:extLst>
              <a:ext uri="{FF2B5EF4-FFF2-40B4-BE49-F238E27FC236}">
                <a16:creationId xmlns:a16="http://schemas.microsoft.com/office/drawing/2014/main" id="{E50E5B28-9472-DB44-85D4-33C9C551971D}"/>
              </a:ext>
            </a:extLst>
          </p:cNvPr>
          <p:cNvGrpSpPr/>
          <p:nvPr/>
        </p:nvGrpSpPr>
        <p:grpSpPr>
          <a:xfrm>
            <a:off x="9830361" y="2621374"/>
            <a:ext cx="1660937" cy="1646735"/>
            <a:chOff x="34340" y="86937"/>
            <a:chExt cx="1178615" cy="1178615"/>
          </a:xfrm>
        </p:grpSpPr>
        <p:sp>
          <p:nvSpPr>
            <p:cNvPr id="62" name="Oval 61">
              <a:extLst>
                <a:ext uri="{FF2B5EF4-FFF2-40B4-BE49-F238E27FC236}">
                  <a16:creationId xmlns:a16="http://schemas.microsoft.com/office/drawing/2014/main" id="{72C8A5DF-85DC-144B-BBAA-04A65BA617D6}"/>
                </a:ext>
              </a:extLst>
            </p:cNvPr>
            <p:cNvSpPr/>
            <p:nvPr/>
          </p:nvSpPr>
          <p:spPr>
            <a:xfrm flipH="1">
              <a:off x="34340" y="86937"/>
              <a:ext cx="1178615" cy="1178615"/>
            </a:xfrm>
            <a:prstGeom prst="ellipse">
              <a:avLst/>
            </a:prstGeom>
            <a:solidFill>
              <a:srgbClr val="9F9F9F"/>
            </a:solidFill>
            <a:ln w="12700" cap="flat" cmpd="sng" algn="ctr">
              <a:no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sp>
          <p:nvSpPr>
            <p:cNvPr id="63" name="Oval 62">
              <a:extLst>
                <a:ext uri="{FF2B5EF4-FFF2-40B4-BE49-F238E27FC236}">
                  <a16:creationId xmlns:a16="http://schemas.microsoft.com/office/drawing/2014/main" id="{EAF25D41-6C89-2D43-AA53-0F9379C176A8}"/>
                </a:ext>
              </a:extLst>
            </p:cNvPr>
            <p:cNvSpPr/>
            <p:nvPr/>
          </p:nvSpPr>
          <p:spPr>
            <a:xfrm flipH="1">
              <a:off x="146155" y="198753"/>
              <a:ext cx="954984" cy="954984"/>
            </a:xfrm>
            <a:prstGeom prst="ellipse">
              <a:avLst/>
            </a:prstGeom>
            <a:solidFill>
              <a:srgbClr val="FFFFFF"/>
            </a:solidFill>
            <a:ln w="12700" cap="flat" cmpd="sng" algn="ctr">
              <a:noFill/>
              <a:prstDash val="solid"/>
              <a:miter lim="800000"/>
            </a:ln>
            <a:effectLst>
              <a:outerShdw blurRad="101600" dist="88900" dir="2700000" algn="tl" rotWithShape="0">
                <a:prstClr val="black">
                  <a:alpha val="40000"/>
                </a:prstClr>
              </a:outerShdw>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sp>
          <p:nvSpPr>
            <p:cNvPr id="64" name="Oval 63">
              <a:extLst>
                <a:ext uri="{FF2B5EF4-FFF2-40B4-BE49-F238E27FC236}">
                  <a16:creationId xmlns:a16="http://schemas.microsoft.com/office/drawing/2014/main" id="{EA9F3B8A-43B4-1E4A-8CCF-5F855D6A3491}"/>
                </a:ext>
              </a:extLst>
            </p:cNvPr>
            <p:cNvSpPr/>
            <p:nvPr/>
          </p:nvSpPr>
          <p:spPr>
            <a:xfrm flipH="1">
              <a:off x="198454" y="251051"/>
              <a:ext cx="850386" cy="850386"/>
            </a:xfrm>
            <a:prstGeom prst="ellipse">
              <a:avLst/>
            </a:prstGeom>
            <a:noFill/>
            <a:ln w="12700" cap="rnd" cmpd="sng" algn="ctr">
              <a:solidFill>
                <a:srgbClr val="2F2F2F"/>
              </a:solidFill>
              <a:prstDash val="sysDot"/>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defTabSz="1219170" fontAlgn="base">
                <a:spcBef>
                  <a:spcPct val="0"/>
                </a:spcBef>
                <a:spcAft>
                  <a:spcPct val="0"/>
                </a:spcAft>
                <a:defRPr/>
              </a:pPr>
              <a:endParaRPr lang="en-GB" sz="1333">
                <a:solidFill>
                  <a:srgbClr val="2F2F2F"/>
                </a:solidFill>
                <a:latin typeface="Arial" charset="0"/>
                <a:cs typeface="Arial" charset="0"/>
              </a:endParaRPr>
            </a:p>
          </p:txBody>
        </p:sp>
      </p:grpSp>
      <p:sp>
        <p:nvSpPr>
          <p:cNvPr id="65" name="Rectangle 64">
            <a:extLst>
              <a:ext uri="{FF2B5EF4-FFF2-40B4-BE49-F238E27FC236}">
                <a16:creationId xmlns:a16="http://schemas.microsoft.com/office/drawing/2014/main" id="{81A1B275-11E3-8F41-B38A-14B9C97A7D71}"/>
              </a:ext>
            </a:extLst>
          </p:cNvPr>
          <p:cNvSpPr/>
          <p:nvPr/>
        </p:nvSpPr>
        <p:spPr>
          <a:xfrm flipH="1">
            <a:off x="9657703" y="1480526"/>
            <a:ext cx="2006251" cy="532852"/>
          </a:xfrm>
          <a:prstGeom prst="rect">
            <a:avLst/>
          </a:prstGeom>
          <a:noFill/>
          <a:ln w="25400" cap="flat" cmpd="sng" algn="ctr">
            <a:noFill/>
            <a:prstDash val="solid"/>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defTabSz="1219170" fontAlgn="base">
              <a:spcBef>
                <a:spcPct val="0"/>
              </a:spcBef>
              <a:spcAft>
                <a:spcPts val="400"/>
              </a:spcAft>
              <a:defRPr/>
            </a:pPr>
            <a:r>
              <a:rPr lang="en-GB" sz="1600" b="1" spc="-27" dirty="0">
                <a:latin typeface="Verdana" panose="020B0604030504040204" pitchFamily="34" charset="0"/>
                <a:ea typeface="Verdana" panose="020B0604030504040204" pitchFamily="34" charset="0"/>
                <a:cs typeface="Verdana" panose="020B0604030504040204" pitchFamily="34" charset="0"/>
              </a:rPr>
              <a:t>INNOVATION CADENCE</a:t>
            </a:r>
          </a:p>
        </p:txBody>
      </p:sp>
      <p:pic>
        <p:nvPicPr>
          <p:cNvPr id="66" name="Graphic 9">
            <a:extLst>
              <a:ext uri="{FF2B5EF4-FFF2-40B4-BE49-F238E27FC236}">
                <a16:creationId xmlns:a16="http://schemas.microsoft.com/office/drawing/2014/main" id="{D3DF10F3-09F3-0E46-84D0-2F7A51D129B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63929" y="3159560"/>
            <a:ext cx="540128" cy="537187"/>
          </a:xfrm>
          <a:prstGeom prst="rect">
            <a:avLst/>
          </a:prstGeom>
        </p:spPr>
      </p:pic>
      <p:pic>
        <p:nvPicPr>
          <p:cNvPr id="67" name="Graphic 11">
            <a:extLst>
              <a:ext uri="{FF2B5EF4-FFF2-40B4-BE49-F238E27FC236}">
                <a16:creationId xmlns:a16="http://schemas.microsoft.com/office/drawing/2014/main" id="{EF784F73-4898-9248-9E4F-63234BC5C74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02809" y="3086722"/>
            <a:ext cx="716039" cy="716039"/>
          </a:xfrm>
          <a:prstGeom prst="rect">
            <a:avLst/>
          </a:prstGeom>
        </p:spPr>
      </p:pic>
      <p:pic>
        <p:nvPicPr>
          <p:cNvPr id="68" name="Graphic 67" descr="Call center">
            <a:extLst>
              <a:ext uri="{FF2B5EF4-FFF2-40B4-BE49-F238E27FC236}">
                <a16:creationId xmlns:a16="http://schemas.microsoft.com/office/drawing/2014/main" id="{9EEFE931-B56D-CB43-BFDE-459D35833D6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16" y="3068153"/>
            <a:ext cx="720000" cy="720000"/>
          </a:xfrm>
          <a:prstGeom prst="rect">
            <a:avLst/>
          </a:prstGeom>
        </p:spPr>
      </p:pic>
      <p:pic>
        <p:nvPicPr>
          <p:cNvPr id="69" name="Picture 68">
            <a:extLst>
              <a:ext uri="{FF2B5EF4-FFF2-40B4-BE49-F238E27FC236}">
                <a16:creationId xmlns:a16="http://schemas.microsoft.com/office/drawing/2014/main" id="{F00F13F0-6961-BD4F-84DD-BFD80E150D30}"/>
              </a:ext>
            </a:extLst>
          </p:cNvPr>
          <p:cNvPicPr>
            <a:picLocks noChangeAspect="1"/>
          </p:cNvPicPr>
          <p:nvPr/>
        </p:nvPicPr>
        <p:blipFill rotWithShape="1">
          <a:blip r:embed="rId9"/>
          <a:srcRect l="29251" t="21794" r="29568" b="24800"/>
          <a:stretch/>
        </p:blipFill>
        <p:spPr>
          <a:xfrm>
            <a:off x="3256591" y="3019030"/>
            <a:ext cx="845239" cy="846473"/>
          </a:xfrm>
          <a:prstGeom prst="rect">
            <a:avLst/>
          </a:prstGeom>
        </p:spPr>
      </p:pic>
      <p:sp>
        <p:nvSpPr>
          <p:cNvPr id="70" name="Freeform 62">
            <a:extLst>
              <a:ext uri="{FF2B5EF4-FFF2-40B4-BE49-F238E27FC236}">
                <a16:creationId xmlns:a16="http://schemas.microsoft.com/office/drawing/2014/main" id="{1C6C7371-5140-E448-B3B5-1B58DB2F4C26}"/>
              </a:ext>
            </a:extLst>
          </p:cNvPr>
          <p:cNvSpPr>
            <a:spLocks/>
          </p:cNvSpPr>
          <p:nvPr/>
        </p:nvSpPr>
        <p:spPr bwMode="auto">
          <a:xfrm>
            <a:off x="5856000" y="3257415"/>
            <a:ext cx="264384" cy="492719"/>
          </a:xfrm>
          <a:custGeom>
            <a:avLst/>
            <a:gdLst/>
            <a:ahLst/>
            <a:cxnLst>
              <a:cxn ang="0">
                <a:pos x="74" y="0"/>
              </a:cxn>
              <a:cxn ang="0">
                <a:pos x="54" y="0"/>
              </a:cxn>
              <a:cxn ang="0">
                <a:pos x="47" y="2"/>
              </a:cxn>
              <a:cxn ang="0">
                <a:pos x="27" y="11"/>
              </a:cxn>
              <a:cxn ang="0">
                <a:pos x="11" y="35"/>
              </a:cxn>
              <a:cxn ang="0">
                <a:pos x="2" y="64"/>
              </a:cxn>
              <a:cxn ang="0">
                <a:pos x="2" y="94"/>
              </a:cxn>
              <a:cxn ang="0">
                <a:pos x="4" y="100"/>
              </a:cxn>
              <a:cxn ang="0">
                <a:pos x="11" y="107"/>
              </a:cxn>
              <a:cxn ang="0">
                <a:pos x="20" y="107"/>
              </a:cxn>
              <a:cxn ang="0">
                <a:pos x="27" y="100"/>
              </a:cxn>
              <a:cxn ang="0">
                <a:pos x="27" y="94"/>
              </a:cxn>
              <a:cxn ang="0">
                <a:pos x="27" y="69"/>
              </a:cxn>
              <a:cxn ang="0">
                <a:pos x="35" y="44"/>
              </a:cxn>
              <a:cxn ang="0">
                <a:pos x="35" y="100"/>
              </a:cxn>
              <a:cxn ang="0">
                <a:pos x="35" y="102"/>
              </a:cxn>
              <a:cxn ang="0">
                <a:pos x="35" y="167"/>
              </a:cxn>
              <a:cxn ang="0">
                <a:pos x="33" y="232"/>
              </a:cxn>
              <a:cxn ang="0">
                <a:pos x="36" y="243"/>
              </a:cxn>
              <a:cxn ang="0">
                <a:pos x="47" y="247"/>
              </a:cxn>
              <a:cxn ang="0">
                <a:pos x="56" y="243"/>
              </a:cxn>
              <a:cxn ang="0">
                <a:pos x="62" y="232"/>
              </a:cxn>
              <a:cxn ang="0">
                <a:pos x="64" y="181"/>
              </a:cxn>
              <a:cxn ang="0">
                <a:pos x="64" y="131"/>
              </a:cxn>
              <a:cxn ang="0">
                <a:pos x="69" y="131"/>
              </a:cxn>
              <a:cxn ang="0">
                <a:pos x="71" y="232"/>
              </a:cxn>
              <a:cxn ang="0">
                <a:pos x="73" y="239"/>
              </a:cxn>
              <a:cxn ang="0">
                <a:pos x="80" y="247"/>
              </a:cxn>
              <a:cxn ang="0">
                <a:pos x="91" y="247"/>
              </a:cxn>
              <a:cxn ang="0">
                <a:pos x="100" y="239"/>
              </a:cxn>
              <a:cxn ang="0">
                <a:pos x="100" y="232"/>
              </a:cxn>
              <a:cxn ang="0">
                <a:pos x="98" y="102"/>
              </a:cxn>
              <a:cxn ang="0">
                <a:pos x="98" y="98"/>
              </a:cxn>
              <a:cxn ang="0">
                <a:pos x="98" y="42"/>
              </a:cxn>
              <a:cxn ang="0">
                <a:pos x="103" y="54"/>
              </a:cxn>
              <a:cxn ang="0">
                <a:pos x="107" y="82"/>
              </a:cxn>
              <a:cxn ang="0">
                <a:pos x="105" y="94"/>
              </a:cxn>
              <a:cxn ang="0">
                <a:pos x="109" y="103"/>
              </a:cxn>
              <a:cxn ang="0">
                <a:pos x="118" y="107"/>
              </a:cxn>
              <a:cxn ang="0">
                <a:pos x="127" y="103"/>
              </a:cxn>
              <a:cxn ang="0">
                <a:pos x="132" y="94"/>
              </a:cxn>
              <a:cxn ang="0">
                <a:pos x="132" y="80"/>
              </a:cxn>
              <a:cxn ang="0">
                <a:pos x="127" y="49"/>
              </a:cxn>
              <a:cxn ang="0">
                <a:pos x="114" y="22"/>
              </a:cxn>
              <a:cxn ang="0">
                <a:pos x="98" y="7"/>
              </a:cxn>
              <a:cxn ang="0">
                <a:pos x="84" y="2"/>
              </a:cxn>
              <a:cxn ang="0">
                <a:pos x="74" y="0"/>
              </a:cxn>
            </a:cxnLst>
            <a:rect l="0" t="0" r="r" b="b"/>
            <a:pathLst>
              <a:path w="132" h="247">
                <a:moveTo>
                  <a:pt x="74" y="0"/>
                </a:moveTo>
                <a:lnTo>
                  <a:pt x="74" y="0"/>
                </a:lnTo>
                <a:lnTo>
                  <a:pt x="65" y="0"/>
                </a:lnTo>
                <a:lnTo>
                  <a:pt x="54" y="0"/>
                </a:lnTo>
                <a:lnTo>
                  <a:pt x="54" y="0"/>
                </a:lnTo>
                <a:lnTo>
                  <a:pt x="47" y="2"/>
                </a:lnTo>
                <a:lnTo>
                  <a:pt x="40" y="4"/>
                </a:lnTo>
                <a:lnTo>
                  <a:pt x="27" y="11"/>
                </a:lnTo>
                <a:lnTo>
                  <a:pt x="18" y="22"/>
                </a:lnTo>
                <a:lnTo>
                  <a:pt x="11" y="35"/>
                </a:lnTo>
                <a:lnTo>
                  <a:pt x="6" y="49"/>
                </a:lnTo>
                <a:lnTo>
                  <a:pt x="2" y="64"/>
                </a:lnTo>
                <a:lnTo>
                  <a:pt x="0" y="80"/>
                </a:lnTo>
                <a:lnTo>
                  <a:pt x="2" y="94"/>
                </a:lnTo>
                <a:lnTo>
                  <a:pt x="2" y="94"/>
                </a:lnTo>
                <a:lnTo>
                  <a:pt x="4" y="100"/>
                </a:lnTo>
                <a:lnTo>
                  <a:pt x="6" y="103"/>
                </a:lnTo>
                <a:lnTo>
                  <a:pt x="11" y="107"/>
                </a:lnTo>
                <a:lnTo>
                  <a:pt x="16" y="107"/>
                </a:lnTo>
                <a:lnTo>
                  <a:pt x="20" y="107"/>
                </a:lnTo>
                <a:lnTo>
                  <a:pt x="24" y="103"/>
                </a:lnTo>
                <a:lnTo>
                  <a:pt x="27" y="100"/>
                </a:lnTo>
                <a:lnTo>
                  <a:pt x="27" y="94"/>
                </a:lnTo>
                <a:lnTo>
                  <a:pt x="27" y="94"/>
                </a:lnTo>
                <a:lnTo>
                  <a:pt x="27" y="83"/>
                </a:lnTo>
                <a:lnTo>
                  <a:pt x="27" y="69"/>
                </a:lnTo>
                <a:lnTo>
                  <a:pt x="29" y="56"/>
                </a:lnTo>
                <a:lnTo>
                  <a:pt x="35" y="44"/>
                </a:lnTo>
                <a:lnTo>
                  <a:pt x="35" y="44"/>
                </a:lnTo>
                <a:lnTo>
                  <a:pt x="35" y="100"/>
                </a:lnTo>
                <a:lnTo>
                  <a:pt x="35" y="102"/>
                </a:lnTo>
                <a:lnTo>
                  <a:pt x="35" y="102"/>
                </a:lnTo>
                <a:lnTo>
                  <a:pt x="35" y="102"/>
                </a:lnTo>
                <a:lnTo>
                  <a:pt x="35" y="167"/>
                </a:lnTo>
                <a:lnTo>
                  <a:pt x="33" y="232"/>
                </a:lnTo>
                <a:lnTo>
                  <a:pt x="33" y="232"/>
                </a:lnTo>
                <a:lnTo>
                  <a:pt x="33" y="239"/>
                </a:lnTo>
                <a:lnTo>
                  <a:pt x="36" y="243"/>
                </a:lnTo>
                <a:lnTo>
                  <a:pt x="42" y="247"/>
                </a:lnTo>
                <a:lnTo>
                  <a:pt x="47" y="247"/>
                </a:lnTo>
                <a:lnTo>
                  <a:pt x="53" y="247"/>
                </a:lnTo>
                <a:lnTo>
                  <a:pt x="56" y="243"/>
                </a:lnTo>
                <a:lnTo>
                  <a:pt x="60" y="239"/>
                </a:lnTo>
                <a:lnTo>
                  <a:pt x="62" y="232"/>
                </a:lnTo>
                <a:lnTo>
                  <a:pt x="62" y="232"/>
                </a:lnTo>
                <a:lnTo>
                  <a:pt x="64" y="181"/>
                </a:lnTo>
                <a:lnTo>
                  <a:pt x="64" y="131"/>
                </a:lnTo>
                <a:lnTo>
                  <a:pt x="64" y="131"/>
                </a:lnTo>
                <a:lnTo>
                  <a:pt x="69" y="131"/>
                </a:lnTo>
                <a:lnTo>
                  <a:pt x="69" y="131"/>
                </a:lnTo>
                <a:lnTo>
                  <a:pt x="69" y="181"/>
                </a:lnTo>
                <a:lnTo>
                  <a:pt x="71" y="232"/>
                </a:lnTo>
                <a:lnTo>
                  <a:pt x="71" y="232"/>
                </a:lnTo>
                <a:lnTo>
                  <a:pt x="73" y="239"/>
                </a:lnTo>
                <a:lnTo>
                  <a:pt x="76" y="243"/>
                </a:lnTo>
                <a:lnTo>
                  <a:pt x="80" y="247"/>
                </a:lnTo>
                <a:lnTo>
                  <a:pt x="85" y="247"/>
                </a:lnTo>
                <a:lnTo>
                  <a:pt x="91" y="247"/>
                </a:lnTo>
                <a:lnTo>
                  <a:pt x="96" y="243"/>
                </a:lnTo>
                <a:lnTo>
                  <a:pt x="100" y="239"/>
                </a:lnTo>
                <a:lnTo>
                  <a:pt x="100" y="232"/>
                </a:lnTo>
                <a:lnTo>
                  <a:pt x="100" y="232"/>
                </a:lnTo>
                <a:lnTo>
                  <a:pt x="98" y="167"/>
                </a:lnTo>
                <a:lnTo>
                  <a:pt x="98" y="102"/>
                </a:lnTo>
                <a:lnTo>
                  <a:pt x="98" y="102"/>
                </a:lnTo>
                <a:lnTo>
                  <a:pt x="98" y="98"/>
                </a:lnTo>
                <a:lnTo>
                  <a:pt x="98" y="98"/>
                </a:lnTo>
                <a:lnTo>
                  <a:pt x="98" y="42"/>
                </a:lnTo>
                <a:lnTo>
                  <a:pt x="98" y="42"/>
                </a:lnTo>
                <a:lnTo>
                  <a:pt x="103" y="54"/>
                </a:lnTo>
                <a:lnTo>
                  <a:pt x="105" y="67"/>
                </a:lnTo>
                <a:lnTo>
                  <a:pt x="107" y="82"/>
                </a:lnTo>
                <a:lnTo>
                  <a:pt x="105" y="94"/>
                </a:lnTo>
                <a:lnTo>
                  <a:pt x="105" y="94"/>
                </a:lnTo>
                <a:lnTo>
                  <a:pt x="105" y="100"/>
                </a:lnTo>
                <a:lnTo>
                  <a:pt x="109" y="103"/>
                </a:lnTo>
                <a:lnTo>
                  <a:pt x="113" y="107"/>
                </a:lnTo>
                <a:lnTo>
                  <a:pt x="118" y="107"/>
                </a:lnTo>
                <a:lnTo>
                  <a:pt x="122" y="107"/>
                </a:lnTo>
                <a:lnTo>
                  <a:pt x="127" y="103"/>
                </a:lnTo>
                <a:lnTo>
                  <a:pt x="131" y="100"/>
                </a:lnTo>
                <a:lnTo>
                  <a:pt x="132" y="94"/>
                </a:lnTo>
                <a:lnTo>
                  <a:pt x="132" y="94"/>
                </a:lnTo>
                <a:lnTo>
                  <a:pt x="132" y="80"/>
                </a:lnTo>
                <a:lnTo>
                  <a:pt x="131" y="64"/>
                </a:lnTo>
                <a:lnTo>
                  <a:pt x="127" y="49"/>
                </a:lnTo>
                <a:lnTo>
                  <a:pt x="122" y="35"/>
                </a:lnTo>
                <a:lnTo>
                  <a:pt x="114" y="22"/>
                </a:lnTo>
                <a:lnTo>
                  <a:pt x="103" y="11"/>
                </a:lnTo>
                <a:lnTo>
                  <a:pt x="98" y="7"/>
                </a:lnTo>
                <a:lnTo>
                  <a:pt x="91" y="4"/>
                </a:lnTo>
                <a:lnTo>
                  <a:pt x="84" y="2"/>
                </a:lnTo>
                <a:lnTo>
                  <a:pt x="74" y="0"/>
                </a:lnTo>
                <a:lnTo>
                  <a:pt x="74" y="0"/>
                </a:lnTo>
                <a:close/>
              </a:path>
            </a:pathLst>
          </a:custGeom>
          <a:solidFill>
            <a:srgbClr val="C00000"/>
          </a:solidFill>
          <a:ln w="9525">
            <a:noFill/>
            <a:round/>
            <a:headEnd/>
            <a:tailEnd/>
          </a:ln>
        </p:spPr>
        <p:txBody>
          <a:bodyPr vert="horz" wrap="square" lIns="162560" tIns="81280" rIns="162560" bIns="81280" numCol="1" anchor="t" anchorCtr="0" compatLnSpc="1">
            <a:prstTxWarp prst="textNoShape">
              <a:avLst/>
            </a:prstTxWarp>
          </a:bodyPr>
          <a:lstStyle/>
          <a:p>
            <a:endParaRPr lang="en-US" sz="3200"/>
          </a:p>
        </p:txBody>
      </p:sp>
      <p:sp>
        <p:nvSpPr>
          <p:cNvPr id="71" name="Freeform 61">
            <a:extLst>
              <a:ext uri="{FF2B5EF4-FFF2-40B4-BE49-F238E27FC236}">
                <a16:creationId xmlns:a16="http://schemas.microsoft.com/office/drawing/2014/main" id="{1CB2AF3B-BA6A-3A45-B856-D3B93FDB7D3C}"/>
              </a:ext>
            </a:extLst>
          </p:cNvPr>
          <p:cNvSpPr>
            <a:spLocks/>
          </p:cNvSpPr>
          <p:nvPr/>
        </p:nvSpPr>
        <p:spPr bwMode="auto">
          <a:xfrm>
            <a:off x="5934114" y="3140840"/>
            <a:ext cx="108159" cy="108160"/>
          </a:xfrm>
          <a:custGeom>
            <a:avLst/>
            <a:gdLst/>
            <a:ahLst/>
            <a:cxnLst>
              <a:cxn ang="0">
                <a:pos x="25" y="0"/>
              </a:cxn>
              <a:cxn ang="0">
                <a:pos x="25" y="0"/>
              </a:cxn>
              <a:cxn ang="0">
                <a:pos x="36" y="2"/>
              </a:cxn>
              <a:cxn ang="0">
                <a:pos x="45" y="7"/>
              </a:cxn>
              <a:cxn ang="0">
                <a:pos x="51" y="16"/>
              </a:cxn>
              <a:cxn ang="0">
                <a:pos x="53" y="27"/>
              </a:cxn>
              <a:cxn ang="0">
                <a:pos x="53" y="27"/>
              </a:cxn>
              <a:cxn ang="0">
                <a:pos x="51" y="36"/>
              </a:cxn>
              <a:cxn ang="0">
                <a:pos x="45" y="45"/>
              </a:cxn>
              <a:cxn ang="0">
                <a:pos x="36" y="51"/>
              </a:cxn>
              <a:cxn ang="0">
                <a:pos x="25" y="52"/>
              </a:cxn>
              <a:cxn ang="0">
                <a:pos x="25" y="52"/>
              </a:cxn>
              <a:cxn ang="0">
                <a:pos x="16" y="51"/>
              </a:cxn>
              <a:cxn ang="0">
                <a:pos x="7" y="45"/>
              </a:cxn>
              <a:cxn ang="0">
                <a:pos x="2" y="36"/>
              </a:cxn>
              <a:cxn ang="0">
                <a:pos x="0" y="27"/>
              </a:cxn>
              <a:cxn ang="0">
                <a:pos x="0" y="27"/>
              </a:cxn>
              <a:cxn ang="0">
                <a:pos x="2" y="16"/>
              </a:cxn>
              <a:cxn ang="0">
                <a:pos x="7" y="7"/>
              </a:cxn>
              <a:cxn ang="0">
                <a:pos x="16" y="2"/>
              </a:cxn>
              <a:cxn ang="0">
                <a:pos x="25" y="0"/>
              </a:cxn>
              <a:cxn ang="0">
                <a:pos x="25" y="0"/>
              </a:cxn>
            </a:cxnLst>
            <a:rect l="0" t="0" r="r" b="b"/>
            <a:pathLst>
              <a:path w="53" h="52">
                <a:moveTo>
                  <a:pt x="25" y="0"/>
                </a:moveTo>
                <a:lnTo>
                  <a:pt x="25" y="0"/>
                </a:lnTo>
                <a:lnTo>
                  <a:pt x="36" y="2"/>
                </a:lnTo>
                <a:lnTo>
                  <a:pt x="45" y="7"/>
                </a:lnTo>
                <a:lnTo>
                  <a:pt x="51" y="16"/>
                </a:lnTo>
                <a:lnTo>
                  <a:pt x="53" y="27"/>
                </a:lnTo>
                <a:lnTo>
                  <a:pt x="53" y="27"/>
                </a:lnTo>
                <a:lnTo>
                  <a:pt x="51" y="36"/>
                </a:lnTo>
                <a:lnTo>
                  <a:pt x="45" y="45"/>
                </a:lnTo>
                <a:lnTo>
                  <a:pt x="36" y="51"/>
                </a:lnTo>
                <a:lnTo>
                  <a:pt x="25" y="52"/>
                </a:lnTo>
                <a:lnTo>
                  <a:pt x="25" y="52"/>
                </a:lnTo>
                <a:lnTo>
                  <a:pt x="16" y="51"/>
                </a:lnTo>
                <a:lnTo>
                  <a:pt x="7" y="45"/>
                </a:lnTo>
                <a:lnTo>
                  <a:pt x="2" y="36"/>
                </a:lnTo>
                <a:lnTo>
                  <a:pt x="0" y="27"/>
                </a:lnTo>
                <a:lnTo>
                  <a:pt x="0" y="27"/>
                </a:lnTo>
                <a:lnTo>
                  <a:pt x="2" y="16"/>
                </a:lnTo>
                <a:lnTo>
                  <a:pt x="7" y="7"/>
                </a:lnTo>
                <a:lnTo>
                  <a:pt x="16" y="2"/>
                </a:lnTo>
                <a:lnTo>
                  <a:pt x="25" y="0"/>
                </a:lnTo>
                <a:lnTo>
                  <a:pt x="25" y="0"/>
                </a:lnTo>
                <a:close/>
              </a:path>
            </a:pathLst>
          </a:custGeom>
          <a:solidFill>
            <a:srgbClr val="C00000"/>
          </a:solidFill>
          <a:ln w="9525">
            <a:noFill/>
            <a:round/>
            <a:headEnd/>
            <a:tailEnd/>
          </a:ln>
        </p:spPr>
        <p:txBody>
          <a:bodyPr vert="horz" wrap="square" lIns="162560" tIns="81280" rIns="162560" bIns="8128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1090962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150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23" presetClass="entr" presetSubtype="272" fill="hold" nodeType="withEffect">
                                  <p:stCondLst>
                                    <p:cond delay="500"/>
                                  </p:stCondLst>
                                  <p:childTnLst>
                                    <p:set>
                                      <p:cBhvr>
                                        <p:cTn id="21" dur="1" fill="hold">
                                          <p:stCondLst>
                                            <p:cond delay="0"/>
                                          </p:stCondLst>
                                        </p:cTn>
                                        <p:tgtEl>
                                          <p:spTgt spid="33"/>
                                        </p:tgtEl>
                                        <p:attrNameLst>
                                          <p:attrName>style.visibility</p:attrName>
                                        </p:attrNameLst>
                                      </p:cBhvr>
                                      <p:to>
                                        <p:strVal val="visible"/>
                                      </p:to>
                                    </p:set>
                                    <p:anim calcmode="lin" valueType="num">
                                      <p:cBhvr>
                                        <p:cTn id="22" dur="750" fill="hold"/>
                                        <p:tgtEl>
                                          <p:spTgt spid="33"/>
                                        </p:tgtEl>
                                        <p:attrNameLst>
                                          <p:attrName>ppt_w</p:attrName>
                                        </p:attrNameLst>
                                      </p:cBhvr>
                                      <p:tavLst>
                                        <p:tav tm="0">
                                          <p:val>
                                            <p:strVal val="2/3*#ppt_w"/>
                                          </p:val>
                                        </p:tav>
                                        <p:tav tm="100000">
                                          <p:val>
                                            <p:strVal val="#ppt_w"/>
                                          </p:val>
                                        </p:tav>
                                      </p:tavLst>
                                    </p:anim>
                                    <p:anim calcmode="lin" valueType="num">
                                      <p:cBhvr>
                                        <p:cTn id="23" dur="750" fill="hold"/>
                                        <p:tgtEl>
                                          <p:spTgt spid="33"/>
                                        </p:tgtEl>
                                        <p:attrNameLst>
                                          <p:attrName>ppt_h</p:attrName>
                                        </p:attrNameLst>
                                      </p:cBhvr>
                                      <p:tavLst>
                                        <p:tav tm="0">
                                          <p:val>
                                            <p:strVal val="2/3*#ppt_h"/>
                                          </p:val>
                                        </p:tav>
                                        <p:tav tm="100000">
                                          <p:val>
                                            <p:strVal val="#ppt_h"/>
                                          </p:val>
                                        </p:tav>
                                      </p:tavLst>
                                    </p:anim>
                                  </p:childTnLst>
                                </p:cTn>
                              </p:par>
                              <p:par>
                                <p:cTn id="24" presetID="10" presetClass="entr" presetSubtype="0" fill="hold" nodeType="withEffect">
                                  <p:stCondLst>
                                    <p:cond delay="10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750"/>
                                        <p:tgtEl>
                                          <p:spTgt spid="27"/>
                                        </p:tgtEl>
                                      </p:cBhvr>
                                    </p:animEffect>
                                  </p:childTnLst>
                                </p:cTn>
                              </p:par>
                              <p:par>
                                <p:cTn id="27" presetID="23" presetClass="entr" presetSubtype="272"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750" fill="hold"/>
                                        <p:tgtEl>
                                          <p:spTgt spid="27"/>
                                        </p:tgtEl>
                                        <p:attrNameLst>
                                          <p:attrName>ppt_w</p:attrName>
                                        </p:attrNameLst>
                                      </p:cBhvr>
                                      <p:tavLst>
                                        <p:tav tm="0">
                                          <p:val>
                                            <p:strVal val="2/3*#ppt_w"/>
                                          </p:val>
                                        </p:tav>
                                        <p:tav tm="100000">
                                          <p:val>
                                            <p:strVal val="#ppt_w"/>
                                          </p:val>
                                        </p:tav>
                                      </p:tavLst>
                                    </p:anim>
                                    <p:anim calcmode="lin" valueType="num">
                                      <p:cBhvr>
                                        <p:cTn id="30" dur="750" fill="hold"/>
                                        <p:tgtEl>
                                          <p:spTgt spid="27"/>
                                        </p:tgtEl>
                                        <p:attrNameLst>
                                          <p:attrName>ppt_h</p:attrName>
                                        </p:attrNameLst>
                                      </p:cBhvr>
                                      <p:tavLst>
                                        <p:tav tm="0">
                                          <p:val>
                                            <p:strVal val="2/3*#ppt_h"/>
                                          </p:val>
                                        </p:tav>
                                        <p:tav tm="100000">
                                          <p:val>
                                            <p:strVal val="#ppt_h"/>
                                          </p:val>
                                        </p:tav>
                                      </p:tavLst>
                                    </p:anim>
                                  </p:childTnLst>
                                </p:cTn>
                              </p:par>
                              <p:par>
                                <p:cTn id="31" presetID="10" presetClass="entr" presetSubtype="0" fill="hold" nodeType="withEffect">
                                  <p:stCondLst>
                                    <p:cond delay="150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750"/>
                                        <p:tgtEl>
                                          <p:spTgt spid="30"/>
                                        </p:tgtEl>
                                      </p:cBhvr>
                                    </p:animEffect>
                                  </p:childTnLst>
                                </p:cTn>
                              </p:par>
                              <p:par>
                                <p:cTn id="34" presetID="23" presetClass="entr" presetSubtype="272" fill="hold" nodeType="withEffect">
                                  <p:stCondLst>
                                    <p:cond delay="1500"/>
                                  </p:stCondLst>
                                  <p:childTnLst>
                                    <p:set>
                                      <p:cBhvr>
                                        <p:cTn id="35" dur="1" fill="hold">
                                          <p:stCondLst>
                                            <p:cond delay="0"/>
                                          </p:stCondLst>
                                        </p:cTn>
                                        <p:tgtEl>
                                          <p:spTgt spid="30"/>
                                        </p:tgtEl>
                                        <p:attrNameLst>
                                          <p:attrName>style.visibility</p:attrName>
                                        </p:attrNameLst>
                                      </p:cBhvr>
                                      <p:to>
                                        <p:strVal val="visible"/>
                                      </p:to>
                                    </p:set>
                                    <p:anim calcmode="lin" valueType="num">
                                      <p:cBhvr>
                                        <p:cTn id="36" dur="750" fill="hold"/>
                                        <p:tgtEl>
                                          <p:spTgt spid="30"/>
                                        </p:tgtEl>
                                        <p:attrNameLst>
                                          <p:attrName>ppt_w</p:attrName>
                                        </p:attrNameLst>
                                      </p:cBhvr>
                                      <p:tavLst>
                                        <p:tav tm="0">
                                          <p:val>
                                            <p:strVal val="2/3*#ppt_w"/>
                                          </p:val>
                                        </p:tav>
                                        <p:tav tm="100000">
                                          <p:val>
                                            <p:strVal val="#ppt_w"/>
                                          </p:val>
                                        </p:tav>
                                      </p:tavLst>
                                    </p:anim>
                                    <p:anim calcmode="lin" valueType="num">
                                      <p:cBhvr>
                                        <p:cTn id="37" dur="750" fill="hold"/>
                                        <p:tgtEl>
                                          <p:spTgt spid="30"/>
                                        </p:tgtEl>
                                        <p:attrNameLst>
                                          <p:attrName>ppt_h</p:attrName>
                                        </p:attrNameLst>
                                      </p:cBhvr>
                                      <p:tavLst>
                                        <p:tav tm="0">
                                          <p:val>
                                            <p:strVal val="2/3*#ppt_h"/>
                                          </p:val>
                                        </p:tav>
                                        <p:tav tm="100000">
                                          <p:val>
                                            <p:strVal val="#ppt_h"/>
                                          </p:val>
                                        </p:tav>
                                      </p:tavLst>
                                    </p:anim>
                                  </p:childTnLst>
                                </p:cTn>
                              </p:par>
                              <p:par>
                                <p:cTn id="38" presetID="10" presetClass="entr" presetSubtype="0" fill="hold" nodeType="withEffect">
                                  <p:stCondLst>
                                    <p:cond delay="200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750"/>
                                        <p:tgtEl>
                                          <p:spTgt spid="24"/>
                                        </p:tgtEl>
                                      </p:cBhvr>
                                    </p:animEffect>
                                  </p:childTnLst>
                                </p:cTn>
                              </p:par>
                              <p:par>
                                <p:cTn id="41" presetID="23" presetClass="entr" presetSubtype="272" fill="hold" nodeType="withEffect">
                                  <p:stCondLst>
                                    <p:cond delay="2000"/>
                                  </p:stCondLst>
                                  <p:childTnLst>
                                    <p:set>
                                      <p:cBhvr>
                                        <p:cTn id="42" dur="1" fill="hold">
                                          <p:stCondLst>
                                            <p:cond delay="0"/>
                                          </p:stCondLst>
                                        </p:cTn>
                                        <p:tgtEl>
                                          <p:spTgt spid="24"/>
                                        </p:tgtEl>
                                        <p:attrNameLst>
                                          <p:attrName>style.visibility</p:attrName>
                                        </p:attrNameLst>
                                      </p:cBhvr>
                                      <p:to>
                                        <p:strVal val="visible"/>
                                      </p:to>
                                    </p:set>
                                    <p:anim calcmode="lin" valueType="num">
                                      <p:cBhvr>
                                        <p:cTn id="43" dur="750" fill="hold"/>
                                        <p:tgtEl>
                                          <p:spTgt spid="24"/>
                                        </p:tgtEl>
                                        <p:attrNameLst>
                                          <p:attrName>ppt_w</p:attrName>
                                        </p:attrNameLst>
                                      </p:cBhvr>
                                      <p:tavLst>
                                        <p:tav tm="0">
                                          <p:val>
                                            <p:strVal val="2/3*#ppt_w"/>
                                          </p:val>
                                        </p:tav>
                                        <p:tav tm="100000">
                                          <p:val>
                                            <p:strVal val="#ppt_w"/>
                                          </p:val>
                                        </p:tav>
                                      </p:tavLst>
                                    </p:anim>
                                    <p:anim calcmode="lin" valueType="num">
                                      <p:cBhvr>
                                        <p:cTn id="44" dur="750" fill="hold"/>
                                        <p:tgtEl>
                                          <p:spTgt spid="24"/>
                                        </p:tgtEl>
                                        <p:attrNameLst>
                                          <p:attrName>ppt_h</p:attrName>
                                        </p:attrNameLst>
                                      </p:cBhvr>
                                      <p:tavLst>
                                        <p:tav tm="0">
                                          <p:val>
                                            <p:strVal val="2/3*#ppt_h"/>
                                          </p:val>
                                        </p:tav>
                                        <p:tav tm="100000">
                                          <p:val>
                                            <p:strVal val="#ppt_h"/>
                                          </p:val>
                                        </p:tav>
                                      </p:tavLst>
                                    </p:anim>
                                  </p:childTnLst>
                                </p:cTn>
                              </p:par>
                              <p:par>
                                <p:cTn id="45" presetID="10" presetClass="entr" presetSubtype="0" fill="hold" grpId="0" nodeType="withEffect">
                                  <p:stCondLst>
                                    <p:cond delay="125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750"/>
                                        <p:tgtEl>
                                          <p:spTgt spid="36"/>
                                        </p:tgtEl>
                                      </p:cBhvr>
                                    </p:animEffect>
                                  </p:childTnLst>
                                </p:cTn>
                              </p:par>
                              <p:par>
                                <p:cTn id="48" presetID="10" presetClass="entr" presetSubtype="0" fill="hold" grpId="0" nodeType="withEffect">
                                  <p:stCondLst>
                                    <p:cond delay="225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750"/>
                                        <p:tgtEl>
                                          <p:spTgt spid="37"/>
                                        </p:tgtEl>
                                      </p:cBhvr>
                                    </p:animEffect>
                                  </p:childTnLst>
                                </p:cTn>
                              </p:par>
                              <p:par>
                                <p:cTn id="51" presetID="10" presetClass="entr" presetSubtype="0" fill="hold" grpId="0" nodeType="withEffect">
                                  <p:stCondLst>
                                    <p:cond delay="125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750"/>
                                        <p:tgtEl>
                                          <p:spTgt spid="55"/>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750"/>
                                        <p:tgtEl>
                                          <p:spTgt spid="56"/>
                                        </p:tgtEl>
                                      </p:cBhvr>
                                    </p:animEffect>
                                  </p:childTnLst>
                                </p:cTn>
                              </p:par>
                              <p:par>
                                <p:cTn id="57" presetID="22" presetClass="entr" presetSubtype="8" fill="hold" grpId="0" nodeType="withEffect">
                                  <p:stCondLst>
                                    <p:cond delay="1000"/>
                                  </p:stCondLst>
                                  <p:childTnLst>
                                    <p:set>
                                      <p:cBhvr>
                                        <p:cTn id="58" dur="1" fill="hold">
                                          <p:stCondLst>
                                            <p:cond delay="0"/>
                                          </p:stCondLst>
                                        </p:cTn>
                                        <p:tgtEl>
                                          <p:spTgt spid="57"/>
                                        </p:tgtEl>
                                        <p:attrNameLst>
                                          <p:attrName>style.visibility</p:attrName>
                                        </p:attrNameLst>
                                      </p:cBhvr>
                                      <p:to>
                                        <p:strVal val="visible"/>
                                      </p:to>
                                    </p:set>
                                    <p:animEffect transition="in" filter="wipe(left)">
                                      <p:cBhvr>
                                        <p:cTn id="59" dur="500"/>
                                        <p:tgtEl>
                                          <p:spTgt spid="57"/>
                                        </p:tgtEl>
                                      </p:cBhvr>
                                    </p:animEffect>
                                  </p:childTnLst>
                                </p:cTn>
                              </p:par>
                              <p:par>
                                <p:cTn id="60" presetID="10" presetClass="entr" presetSubtype="0" fill="hold" nodeType="withEffect">
                                  <p:stCondLst>
                                    <p:cond delay="150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750"/>
                                        <p:tgtEl>
                                          <p:spTgt spid="58"/>
                                        </p:tgtEl>
                                      </p:cBhvr>
                                    </p:animEffect>
                                  </p:childTnLst>
                                </p:cTn>
                              </p:par>
                              <p:par>
                                <p:cTn id="63" presetID="23" presetClass="entr" presetSubtype="272" fill="hold" nodeType="withEffect">
                                  <p:stCondLst>
                                    <p:cond delay="1500"/>
                                  </p:stCondLst>
                                  <p:childTnLst>
                                    <p:set>
                                      <p:cBhvr>
                                        <p:cTn id="64" dur="1" fill="hold">
                                          <p:stCondLst>
                                            <p:cond delay="0"/>
                                          </p:stCondLst>
                                        </p:cTn>
                                        <p:tgtEl>
                                          <p:spTgt spid="58"/>
                                        </p:tgtEl>
                                        <p:attrNameLst>
                                          <p:attrName>style.visibility</p:attrName>
                                        </p:attrNameLst>
                                      </p:cBhvr>
                                      <p:to>
                                        <p:strVal val="visible"/>
                                      </p:to>
                                    </p:set>
                                    <p:anim calcmode="lin" valueType="num">
                                      <p:cBhvr>
                                        <p:cTn id="65" dur="750" fill="hold"/>
                                        <p:tgtEl>
                                          <p:spTgt spid="58"/>
                                        </p:tgtEl>
                                        <p:attrNameLst>
                                          <p:attrName>ppt_w</p:attrName>
                                        </p:attrNameLst>
                                      </p:cBhvr>
                                      <p:tavLst>
                                        <p:tav tm="0">
                                          <p:val>
                                            <p:strVal val="2/3*#ppt_w"/>
                                          </p:val>
                                        </p:tav>
                                        <p:tav tm="100000">
                                          <p:val>
                                            <p:strVal val="#ppt_w"/>
                                          </p:val>
                                        </p:tav>
                                      </p:tavLst>
                                    </p:anim>
                                    <p:anim calcmode="lin" valueType="num">
                                      <p:cBhvr>
                                        <p:cTn id="66" dur="750" fill="hold"/>
                                        <p:tgtEl>
                                          <p:spTgt spid="58"/>
                                        </p:tgtEl>
                                        <p:attrNameLst>
                                          <p:attrName>ppt_h</p:attrName>
                                        </p:attrNameLst>
                                      </p:cBhvr>
                                      <p:tavLst>
                                        <p:tav tm="0">
                                          <p:val>
                                            <p:strVal val="2/3*#ppt_h"/>
                                          </p:val>
                                        </p:tav>
                                        <p:tav tm="100000">
                                          <p:val>
                                            <p:strVal val="#ppt_h"/>
                                          </p:val>
                                        </p:tav>
                                      </p:tavLst>
                                    </p:anim>
                                  </p:childTnLst>
                                </p:cTn>
                              </p:par>
                              <p:par>
                                <p:cTn id="67" presetID="10" presetClass="entr" presetSubtype="0" fill="hold" grpId="0" nodeType="withEffect">
                                  <p:stCondLst>
                                    <p:cond delay="125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6" grpId="0"/>
      <p:bldP spid="37" grpId="0"/>
      <p:bldP spid="55" grpId="0"/>
      <p:bldP spid="56" grpId="0"/>
      <p:bldP spid="57" grpId="0" animBg="1"/>
      <p:bldP spid="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1DEE7AB-8E54-B64C-B7EA-22BA710031F5}"/>
              </a:ext>
            </a:extLst>
          </p:cNvPr>
          <p:cNvSpPr>
            <a:spLocks noGrp="1"/>
          </p:cNvSpPr>
          <p:nvPr>
            <p:ph idx="1"/>
          </p:nvPr>
        </p:nvSpPr>
        <p:spPr>
          <a:xfrm>
            <a:off x="913795" y="1866900"/>
            <a:ext cx="10353762" cy="4698492"/>
          </a:xfrm>
        </p:spPr>
        <p:txBody>
          <a:bodyPr numCol="2">
            <a:normAutofit fontScale="92500" lnSpcReduction="10000"/>
          </a:bodyPr>
          <a:lstStyle/>
          <a:p>
            <a:r>
              <a:rPr lang="en-US" dirty="0"/>
              <a:t>PART ONE</a:t>
            </a:r>
          </a:p>
          <a:p>
            <a:pPr lvl="1"/>
            <a:r>
              <a:rPr lang="en-US" dirty="0"/>
              <a:t>Workplace Market Overview</a:t>
            </a:r>
          </a:p>
          <a:p>
            <a:pPr lvl="1"/>
            <a:r>
              <a:rPr lang="en-US" dirty="0"/>
              <a:t>WVD – What is it?</a:t>
            </a:r>
          </a:p>
          <a:p>
            <a:pPr lvl="1"/>
            <a:r>
              <a:rPr lang="en-US" dirty="0"/>
              <a:t>WVD Use Cases</a:t>
            </a:r>
          </a:p>
          <a:p>
            <a:pPr lvl="1"/>
            <a:r>
              <a:rPr lang="en-US" dirty="0"/>
              <a:t>Current Constraints</a:t>
            </a:r>
          </a:p>
          <a:p>
            <a:pPr lvl="1"/>
            <a:r>
              <a:rPr lang="en-US" dirty="0"/>
              <a:t>Co-</a:t>
            </a:r>
            <a:r>
              <a:rPr lang="en-US" dirty="0" err="1"/>
              <a:t>opetion</a:t>
            </a:r>
            <a:endParaRPr lang="en-US" dirty="0"/>
          </a:p>
          <a:p>
            <a:pPr lvl="1"/>
            <a:r>
              <a:rPr lang="en-US" dirty="0"/>
              <a:t>Approach to WVD</a:t>
            </a:r>
          </a:p>
          <a:p>
            <a:pPr lvl="1"/>
            <a:r>
              <a:rPr lang="en-US" dirty="0"/>
              <a:t>Win10 MU FAQ</a:t>
            </a:r>
          </a:p>
          <a:p>
            <a:pPr lvl="1"/>
            <a:r>
              <a:rPr lang="en-US" dirty="0"/>
              <a:t>Commercials</a:t>
            </a:r>
          </a:p>
          <a:p>
            <a:pPr lvl="1"/>
            <a:endParaRPr lang="en-US" dirty="0"/>
          </a:p>
          <a:p>
            <a:pPr lvl="1"/>
            <a:endParaRPr lang="en-US" dirty="0"/>
          </a:p>
          <a:p>
            <a:pPr lvl="1"/>
            <a:endParaRPr lang="en-US" dirty="0"/>
          </a:p>
          <a:p>
            <a:pPr lvl="1"/>
            <a:endParaRPr lang="en-US" dirty="0"/>
          </a:p>
          <a:p>
            <a:pPr lvl="1"/>
            <a:r>
              <a:rPr lang="en-US" dirty="0"/>
              <a:t>PART TWO</a:t>
            </a:r>
          </a:p>
          <a:p>
            <a:pPr lvl="2"/>
            <a:r>
              <a:rPr lang="en-US" dirty="0"/>
              <a:t>Deployment</a:t>
            </a:r>
          </a:p>
          <a:p>
            <a:pPr lvl="2"/>
            <a:r>
              <a:rPr lang="en-US" dirty="0"/>
              <a:t>Management</a:t>
            </a:r>
          </a:p>
          <a:p>
            <a:pPr lvl="2"/>
            <a:r>
              <a:rPr lang="en-US" dirty="0"/>
              <a:t>User Profiles / HA Profiles</a:t>
            </a:r>
          </a:p>
          <a:p>
            <a:pPr lvl="2"/>
            <a:r>
              <a:rPr lang="en-US" dirty="0"/>
              <a:t>User Experiences</a:t>
            </a:r>
          </a:p>
          <a:p>
            <a:pPr lvl="2"/>
            <a:r>
              <a:rPr lang="en-US" dirty="0"/>
              <a:t>Web Management</a:t>
            </a:r>
          </a:p>
          <a:p>
            <a:pPr lvl="2"/>
            <a:r>
              <a:rPr lang="en-US" dirty="0"/>
              <a:t>Scalability</a:t>
            </a:r>
          </a:p>
          <a:p>
            <a:pPr lvl="2"/>
            <a:r>
              <a:rPr lang="en-US" dirty="0"/>
              <a:t>Authentication</a:t>
            </a:r>
          </a:p>
          <a:p>
            <a:pPr lvl="2"/>
            <a:r>
              <a:rPr lang="en-US" dirty="0"/>
              <a:t>Diagnostics</a:t>
            </a:r>
          </a:p>
          <a:p>
            <a:pPr lvl="2"/>
            <a:r>
              <a:rPr lang="en-US" dirty="0"/>
              <a:t>Automation</a:t>
            </a:r>
          </a:p>
          <a:p>
            <a:pPr lvl="2"/>
            <a:r>
              <a:rPr lang="en-US" dirty="0"/>
              <a:t>Monitoring</a:t>
            </a:r>
          </a:p>
          <a:p>
            <a:pPr lvl="2"/>
            <a:r>
              <a:rPr lang="en-US" dirty="0"/>
              <a:t>Update Management</a:t>
            </a:r>
          </a:p>
          <a:p>
            <a:pPr lvl="2"/>
            <a:r>
              <a:rPr lang="en-US" dirty="0"/>
              <a:t>MSIX App Attach</a:t>
            </a:r>
          </a:p>
          <a:p>
            <a:pPr lvl="1"/>
            <a:endParaRPr lang="en-US" dirty="0"/>
          </a:p>
        </p:txBody>
      </p:sp>
    </p:spTree>
    <p:extLst>
      <p:ext uri="{BB962C8B-B14F-4D97-AF65-F5344CB8AC3E}">
        <p14:creationId xmlns:p14="http://schemas.microsoft.com/office/powerpoint/2010/main" val="899535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9A869F37-5FE2-4944-9362-2662C38919FE}"/>
              </a:ext>
            </a:extLst>
          </p:cNvPr>
          <p:cNvSpPr>
            <a:spLocks/>
          </p:cNvSpPr>
          <p:nvPr/>
        </p:nvSpPr>
        <p:spPr bwMode="auto">
          <a:xfrm>
            <a:off x="2001580" y="3408753"/>
            <a:ext cx="1518340"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Automation</a:t>
            </a:r>
          </a:p>
        </p:txBody>
      </p:sp>
      <p:sp>
        <p:nvSpPr>
          <p:cNvPr id="54" name="Rectangle 53">
            <a:extLst>
              <a:ext uri="{FF2B5EF4-FFF2-40B4-BE49-F238E27FC236}">
                <a16:creationId xmlns:a16="http://schemas.microsoft.com/office/drawing/2014/main" id="{1E7B4CE7-8438-BC4D-A817-8E5E822038F3}"/>
              </a:ext>
            </a:extLst>
          </p:cNvPr>
          <p:cNvSpPr>
            <a:spLocks/>
          </p:cNvSpPr>
          <p:nvPr/>
        </p:nvSpPr>
        <p:spPr bwMode="auto">
          <a:xfrm>
            <a:off x="853567" y="3854356"/>
            <a:ext cx="266635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Legacy Windows Apps</a:t>
            </a:r>
          </a:p>
        </p:txBody>
      </p:sp>
      <p:sp>
        <p:nvSpPr>
          <p:cNvPr id="55" name="Rectangle 54">
            <a:extLst>
              <a:ext uri="{FF2B5EF4-FFF2-40B4-BE49-F238E27FC236}">
                <a16:creationId xmlns:a16="http://schemas.microsoft.com/office/drawing/2014/main" id="{753E0E95-2F95-5E47-8305-BA24EB53A7DA}"/>
              </a:ext>
            </a:extLst>
          </p:cNvPr>
          <p:cNvSpPr>
            <a:spLocks/>
          </p:cNvSpPr>
          <p:nvPr/>
        </p:nvSpPr>
        <p:spPr bwMode="auto">
          <a:xfrm>
            <a:off x="1372024" y="4299959"/>
            <a:ext cx="2147896"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Productivity Apps</a:t>
            </a:r>
          </a:p>
        </p:txBody>
      </p:sp>
      <p:sp>
        <p:nvSpPr>
          <p:cNvPr id="56" name="Rectangle 55">
            <a:extLst>
              <a:ext uri="{FF2B5EF4-FFF2-40B4-BE49-F238E27FC236}">
                <a16:creationId xmlns:a16="http://schemas.microsoft.com/office/drawing/2014/main" id="{F4B4F5AC-D13A-194A-88CA-02314C2FF8F4}"/>
              </a:ext>
            </a:extLst>
          </p:cNvPr>
          <p:cNvSpPr>
            <a:spLocks/>
          </p:cNvSpPr>
          <p:nvPr/>
        </p:nvSpPr>
        <p:spPr bwMode="auto">
          <a:xfrm>
            <a:off x="2130435" y="4745561"/>
            <a:ext cx="1389485"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r"/>
            <a:r>
              <a:rPr lang="en-US" sz="2263" dirty="0">
                <a:latin typeface="Calibri"/>
                <a:ea typeface="ＭＳ Ｐゴシック" charset="0"/>
                <a:cs typeface="Calibri"/>
                <a:sym typeface="Stag Sans Semibold" charset="0"/>
              </a:rPr>
              <a:t>Print</a:t>
            </a:r>
          </a:p>
        </p:txBody>
      </p:sp>
      <p:sp>
        <p:nvSpPr>
          <p:cNvPr id="57" name="Rectangle 56">
            <a:extLst>
              <a:ext uri="{FF2B5EF4-FFF2-40B4-BE49-F238E27FC236}">
                <a16:creationId xmlns:a16="http://schemas.microsoft.com/office/drawing/2014/main" id="{DBD930E4-9A37-8645-B214-95B4C6028E0C}"/>
              </a:ext>
            </a:extLst>
          </p:cNvPr>
          <p:cNvSpPr>
            <a:spLocks/>
          </p:cNvSpPr>
          <p:nvPr/>
        </p:nvSpPr>
        <p:spPr bwMode="auto">
          <a:xfrm>
            <a:off x="1149828" y="5191164"/>
            <a:ext cx="2370092"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Native Mobile Apps</a:t>
            </a:r>
          </a:p>
        </p:txBody>
      </p:sp>
      <p:sp>
        <p:nvSpPr>
          <p:cNvPr id="58" name="Rectangle 57">
            <a:extLst>
              <a:ext uri="{FF2B5EF4-FFF2-40B4-BE49-F238E27FC236}">
                <a16:creationId xmlns:a16="http://schemas.microsoft.com/office/drawing/2014/main" id="{2973361E-1265-B14D-86D3-0A5A58A08CD9}"/>
              </a:ext>
            </a:extLst>
          </p:cNvPr>
          <p:cNvSpPr>
            <a:spLocks/>
          </p:cNvSpPr>
          <p:nvPr/>
        </p:nvSpPr>
        <p:spPr bwMode="auto">
          <a:xfrm>
            <a:off x="1056487" y="5636768"/>
            <a:ext cx="246343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Device Management</a:t>
            </a:r>
          </a:p>
        </p:txBody>
      </p:sp>
      <p:sp>
        <p:nvSpPr>
          <p:cNvPr id="59" name="Rectangle 58">
            <a:extLst>
              <a:ext uri="{FF2B5EF4-FFF2-40B4-BE49-F238E27FC236}">
                <a16:creationId xmlns:a16="http://schemas.microsoft.com/office/drawing/2014/main" id="{B216D103-5206-CB45-A441-0094672183A3}"/>
              </a:ext>
            </a:extLst>
          </p:cNvPr>
          <p:cNvSpPr>
            <a:spLocks/>
          </p:cNvSpPr>
          <p:nvPr/>
        </p:nvSpPr>
        <p:spPr bwMode="auto">
          <a:xfrm>
            <a:off x="1056486" y="2963151"/>
            <a:ext cx="246343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File Access &amp; Sharing</a:t>
            </a:r>
          </a:p>
        </p:txBody>
      </p:sp>
      <p:sp>
        <p:nvSpPr>
          <p:cNvPr id="60" name="Rectangle 59">
            <a:extLst>
              <a:ext uri="{FF2B5EF4-FFF2-40B4-BE49-F238E27FC236}">
                <a16:creationId xmlns:a16="http://schemas.microsoft.com/office/drawing/2014/main" id="{D5B28C64-71A2-3947-B5E2-042A7C5F412D}"/>
              </a:ext>
            </a:extLst>
          </p:cNvPr>
          <p:cNvSpPr>
            <a:spLocks/>
          </p:cNvSpPr>
          <p:nvPr/>
        </p:nvSpPr>
        <p:spPr bwMode="auto">
          <a:xfrm>
            <a:off x="3779148" y="6118194"/>
            <a:ext cx="1222079" cy="357009"/>
          </a:xfrm>
          <a:prstGeom prst="rect">
            <a:avLst/>
          </a:prstGeom>
          <a:noFill/>
          <a:ln>
            <a:noFill/>
          </a:ln>
        </p:spPr>
        <p:txBody>
          <a:bodyPr lIns="0" tIns="0" rIns="0" bIns="0" anchor="b"/>
          <a:lstStyle/>
          <a:p>
            <a:pPr algn="l"/>
            <a:r>
              <a:rPr lang="en-US" sz="2263" b="1" dirty="0">
                <a:latin typeface="Calibri"/>
                <a:ea typeface="ＭＳ Ｐゴシック" charset="0"/>
                <a:cs typeface="Calibri"/>
                <a:sym typeface="Stag Sans Semibold" charset="0"/>
              </a:rPr>
              <a:t>Windows</a:t>
            </a:r>
          </a:p>
        </p:txBody>
      </p:sp>
      <p:sp>
        <p:nvSpPr>
          <p:cNvPr id="61" name="Rectangle 60">
            <a:extLst>
              <a:ext uri="{FF2B5EF4-FFF2-40B4-BE49-F238E27FC236}">
                <a16:creationId xmlns:a16="http://schemas.microsoft.com/office/drawing/2014/main" id="{FCC8CCB6-9DDD-F848-97C1-50D492F89E1E}"/>
              </a:ext>
            </a:extLst>
          </p:cNvPr>
          <p:cNvSpPr>
            <a:spLocks/>
          </p:cNvSpPr>
          <p:nvPr/>
        </p:nvSpPr>
        <p:spPr bwMode="auto">
          <a:xfrm>
            <a:off x="9111855" y="6097251"/>
            <a:ext cx="1222079" cy="354237"/>
          </a:xfrm>
          <a:prstGeom prst="rect">
            <a:avLst/>
          </a:prstGeom>
          <a:noFill/>
          <a:ln>
            <a:noFill/>
          </a:ln>
        </p:spPr>
        <p:txBody>
          <a:bodyPr lIns="0" tIns="0" rIns="0" bIns="0" anchor="b"/>
          <a:lstStyle/>
          <a:p>
            <a:pPr algn="l"/>
            <a:r>
              <a:rPr lang="en-US" sz="2263" b="1" dirty="0">
                <a:latin typeface="Calibri"/>
                <a:ea typeface="ＭＳ Ｐゴシック" charset="0"/>
                <a:cs typeface="Calibri"/>
                <a:sym typeface="Stag Sans Semibold" charset="0"/>
              </a:rPr>
              <a:t>Android</a:t>
            </a:r>
          </a:p>
        </p:txBody>
      </p:sp>
      <p:sp>
        <p:nvSpPr>
          <p:cNvPr id="62" name="Rectangle 61">
            <a:extLst>
              <a:ext uri="{FF2B5EF4-FFF2-40B4-BE49-F238E27FC236}">
                <a16:creationId xmlns:a16="http://schemas.microsoft.com/office/drawing/2014/main" id="{10266F49-6542-134F-865A-A58E383CE036}"/>
              </a:ext>
            </a:extLst>
          </p:cNvPr>
          <p:cNvSpPr>
            <a:spLocks/>
          </p:cNvSpPr>
          <p:nvPr/>
        </p:nvSpPr>
        <p:spPr bwMode="auto">
          <a:xfrm>
            <a:off x="7667580" y="6041357"/>
            <a:ext cx="1222079" cy="431075"/>
          </a:xfrm>
          <a:prstGeom prst="rect">
            <a:avLst/>
          </a:prstGeom>
          <a:noFill/>
          <a:ln>
            <a:noFill/>
          </a:ln>
        </p:spPr>
        <p:txBody>
          <a:bodyPr lIns="0" tIns="0" rIns="0" bIns="0" anchor="b"/>
          <a:lstStyle/>
          <a:p>
            <a:pPr algn="l"/>
            <a:r>
              <a:rPr lang="en-US" sz="2263" b="1" dirty="0">
                <a:latin typeface="Calibri"/>
                <a:ea typeface="ＭＳ Ｐゴシック" charset="0"/>
                <a:cs typeface="Calibri"/>
                <a:sym typeface="Stag Sans Semibold" charset="0"/>
              </a:rPr>
              <a:t>iOS</a:t>
            </a:r>
          </a:p>
        </p:txBody>
      </p:sp>
      <p:sp>
        <p:nvSpPr>
          <p:cNvPr id="63" name="Rectangle 62">
            <a:extLst>
              <a:ext uri="{FF2B5EF4-FFF2-40B4-BE49-F238E27FC236}">
                <a16:creationId xmlns:a16="http://schemas.microsoft.com/office/drawing/2014/main" id="{41D1FF4C-4A9D-4142-A5F9-435C9A3E9A2C}"/>
              </a:ext>
            </a:extLst>
          </p:cNvPr>
          <p:cNvSpPr>
            <a:spLocks/>
          </p:cNvSpPr>
          <p:nvPr/>
        </p:nvSpPr>
        <p:spPr bwMode="auto">
          <a:xfrm>
            <a:off x="5556718" y="6041357"/>
            <a:ext cx="1222079" cy="431075"/>
          </a:xfrm>
          <a:prstGeom prst="rect">
            <a:avLst/>
          </a:prstGeom>
          <a:noFill/>
          <a:ln>
            <a:noFill/>
          </a:ln>
        </p:spPr>
        <p:txBody>
          <a:bodyPr lIns="0" tIns="0" rIns="0" bIns="0" anchor="b"/>
          <a:lstStyle/>
          <a:p>
            <a:pPr algn="l"/>
            <a:r>
              <a:rPr lang="en-US" sz="2263" b="1" dirty="0">
                <a:latin typeface="Calibri"/>
                <a:ea typeface="ＭＳ Ｐゴシック" charset="0"/>
                <a:cs typeface="Calibri"/>
                <a:sym typeface="Stag Sans Semibold" charset="0"/>
              </a:rPr>
              <a:t>Mac OS X</a:t>
            </a:r>
          </a:p>
        </p:txBody>
      </p:sp>
      <p:sp>
        <p:nvSpPr>
          <p:cNvPr id="64" name="Rectangle 63">
            <a:extLst>
              <a:ext uri="{FF2B5EF4-FFF2-40B4-BE49-F238E27FC236}">
                <a16:creationId xmlns:a16="http://schemas.microsoft.com/office/drawing/2014/main" id="{E1E0F336-8A19-4B46-9D3A-E59358220BE5}"/>
              </a:ext>
            </a:extLst>
          </p:cNvPr>
          <p:cNvSpPr/>
          <p:nvPr/>
        </p:nvSpPr>
        <p:spPr>
          <a:xfrm>
            <a:off x="3775751" y="5747868"/>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65" name="Rectangle 64">
            <a:extLst>
              <a:ext uri="{FF2B5EF4-FFF2-40B4-BE49-F238E27FC236}">
                <a16:creationId xmlns:a16="http://schemas.microsoft.com/office/drawing/2014/main" id="{0B7EC31E-E0BA-8D4C-B113-B6FE379FCA3F}"/>
              </a:ext>
            </a:extLst>
          </p:cNvPr>
          <p:cNvSpPr/>
          <p:nvPr/>
        </p:nvSpPr>
        <p:spPr>
          <a:xfrm>
            <a:off x="3775751" y="5301462"/>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66" name="Rectangle 65">
            <a:extLst>
              <a:ext uri="{FF2B5EF4-FFF2-40B4-BE49-F238E27FC236}">
                <a16:creationId xmlns:a16="http://schemas.microsoft.com/office/drawing/2014/main" id="{67BE6A19-3968-6648-B6CA-DB9257E8CEC3}"/>
              </a:ext>
            </a:extLst>
          </p:cNvPr>
          <p:cNvSpPr/>
          <p:nvPr/>
        </p:nvSpPr>
        <p:spPr>
          <a:xfrm>
            <a:off x="3775751" y="4855060"/>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67" name="Rectangle 66">
            <a:extLst>
              <a:ext uri="{FF2B5EF4-FFF2-40B4-BE49-F238E27FC236}">
                <a16:creationId xmlns:a16="http://schemas.microsoft.com/office/drawing/2014/main" id="{A258A4AA-D6AA-9A4E-90B5-36311B2F9D0F}"/>
              </a:ext>
            </a:extLst>
          </p:cNvPr>
          <p:cNvSpPr/>
          <p:nvPr/>
        </p:nvSpPr>
        <p:spPr>
          <a:xfrm>
            <a:off x="3775751" y="4408656"/>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68" name="Rectangle 67">
            <a:extLst>
              <a:ext uri="{FF2B5EF4-FFF2-40B4-BE49-F238E27FC236}">
                <a16:creationId xmlns:a16="http://schemas.microsoft.com/office/drawing/2014/main" id="{9DC978DD-76FD-754B-A868-E55CBE6E5C12}"/>
              </a:ext>
            </a:extLst>
          </p:cNvPr>
          <p:cNvSpPr/>
          <p:nvPr/>
        </p:nvSpPr>
        <p:spPr>
          <a:xfrm>
            <a:off x="3775751" y="3962253"/>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69" name="Rectangle 68">
            <a:extLst>
              <a:ext uri="{FF2B5EF4-FFF2-40B4-BE49-F238E27FC236}">
                <a16:creationId xmlns:a16="http://schemas.microsoft.com/office/drawing/2014/main" id="{5168C7F8-73E6-D640-BA48-2B338F9371B3}"/>
              </a:ext>
            </a:extLst>
          </p:cNvPr>
          <p:cNvSpPr/>
          <p:nvPr/>
        </p:nvSpPr>
        <p:spPr>
          <a:xfrm>
            <a:off x="3775751" y="3515850"/>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70" name="Rectangle 69">
            <a:extLst>
              <a:ext uri="{FF2B5EF4-FFF2-40B4-BE49-F238E27FC236}">
                <a16:creationId xmlns:a16="http://schemas.microsoft.com/office/drawing/2014/main" id="{7F7CD5CB-171A-154D-8284-52BE66E9C841}"/>
              </a:ext>
            </a:extLst>
          </p:cNvPr>
          <p:cNvSpPr/>
          <p:nvPr/>
        </p:nvSpPr>
        <p:spPr>
          <a:xfrm>
            <a:off x="5556718" y="5747868"/>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71" name="Rectangle 70">
            <a:extLst>
              <a:ext uri="{FF2B5EF4-FFF2-40B4-BE49-F238E27FC236}">
                <a16:creationId xmlns:a16="http://schemas.microsoft.com/office/drawing/2014/main" id="{BC40E1D7-363A-9C48-9879-A23B1D703DAC}"/>
              </a:ext>
            </a:extLst>
          </p:cNvPr>
          <p:cNvSpPr/>
          <p:nvPr/>
        </p:nvSpPr>
        <p:spPr>
          <a:xfrm>
            <a:off x="5556718" y="5302025"/>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72" name="Rectangle 71">
            <a:extLst>
              <a:ext uri="{FF2B5EF4-FFF2-40B4-BE49-F238E27FC236}">
                <a16:creationId xmlns:a16="http://schemas.microsoft.com/office/drawing/2014/main" id="{8E11287E-D6C2-684A-987F-6AF72AB585A6}"/>
              </a:ext>
            </a:extLst>
          </p:cNvPr>
          <p:cNvSpPr/>
          <p:nvPr/>
        </p:nvSpPr>
        <p:spPr>
          <a:xfrm>
            <a:off x="5556718" y="4856182"/>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73" name="Rectangle 72">
            <a:extLst>
              <a:ext uri="{FF2B5EF4-FFF2-40B4-BE49-F238E27FC236}">
                <a16:creationId xmlns:a16="http://schemas.microsoft.com/office/drawing/2014/main" id="{754CA516-02D6-3E4B-ABEA-D1C77C859FB0}"/>
              </a:ext>
            </a:extLst>
          </p:cNvPr>
          <p:cNvSpPr/>
          <p:nvPr/>
        </p:nvSpPr>
        <p:spPr>
          <a:xfrm>
            <a:off x="5556718" y="4410341"/>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74" name="Rectangle 73">
            <a:extLst>
              <a:ext uri="{FF2B5EF4-FFF2-40B4-BE49-F238E27FC236}">
                <a16:creationId xmlns:a16="http://schemas.microsoft.com/office/drawing/2014/main" id="{D14EC090-8523-B34F-85F6-432F014A0270}"/>
              </a:ext>
            </a:extLst>
          </p:cNvPr>
          <p:cNvSpPr/>
          <p:nvPr/>
        </p:nvSpPr>
        <p:spPr>
          <a:xfrm>
            <a:off x="5556718" y="3964498"/>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75" name="Rectangle 74">
            <a:extLst>
              <a:ext uri="{FF2B5EF4-FFF2-40B4-BE49-F238E27FC236}">
                <a16:creationId xmlns:a16="http://schemas.microsoft.com/office/drawing/2014/main" id="{55C73A19-CC17-B64C-97FA-2E5190DEFEF4}"/>
              </a:ext>
            </a:extLst>
          </p:cNvPr>
          <p:cNvSpPr/>
          <p:nvPr/>
        </p:nvSpPr>
        <p:spPr>
          <a:xfrm>
            <a:off x="5556718" y="3518657"/>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76" name="Rectangle 75">
            <a:extLst>
              <a:ext uri="{FF2B5EF4-FFF2-40B4-BE49-F238E27FC236}">
                <a16:creationId xmlns:a16="http://schemas.microsoft.com/office/drawing/2014/main" id="{21AFF488-93C8-3D4F-A9AE-1A2C63D5AFB7}"/>
              </a:ext>
            </a:extLst>
          </p:cNvPr>
          <p:cNvSpPr/>
          <p:nvPr/>
        </p:nvSpPr>
        <p:spPr>
          <a:xfrm>
            <a:off x="5556718" y="3072814"/>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77" name="Rectangle 76">
            <a:extLst>
              <a:ext uri="{FF2B5EF4-FFF2-40B4-BE49-F238E27FC236}">
                <a16:creationId xmlns:a16="http://schemas.microsoft.com/office/drawing/2014/main" id="{3CE6796E-3A3B-CE4E-9989-F39E42021895}"/>
              </a:ext>
            </a:extLst>
          </p:cNvPr>
          <p:cNvSpPr/>
          <p:nvPr/>
        </p:nvSpPr>
        <p:spPr>
          <a:xfrm>
            <a:off x="7297254" y="5741694"/>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78" name="Rectangle 77">
            <a:extLst>
              <a:ext uri="{FF2B5EF4-FFF2-40B4-BE49-F238E27FC236}">
                <a16:creationId xmlns:a16="http://schemas.microsoft.com/office/drawing/2014/main" id="{1BEC2EC0-CA76-F74A-B03D-BC1A456BBE70}"/>
              </a:ext>
            </a:extLst>
          </p:cNvPr>
          <p:cNvSpPr/>
          <p:nvPr/>
        </p:nvSpPr>
        <p:spPr>
          <a:xfrm>
            <a:off x="7297254" y="5295852"/>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79" name="Rectangle 78">
            <a:extLst>
              <a:ext uri="{FF2B5EF4-FFF2-40B4-BE49-F238E27FC236}">
                <a16:creationId xmlns:a16="http://schemas.microsoft.com/office/drawing/2014/main" id="{53B44FE7-310C-B548-9A49-C0F39C6F2C31}"/>
              </a:ext>
            </a:extLst>
          </p:cNvPr>
          <p:cNvSpPr/>
          <p:nvPr/>
        </p:nvSpPr>
        <p:spPr>
          <a:xfrm>
            <a:off x="7297254" y="4850009"/>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80" name="Rectangle 79">
            <a:extLst>
              <a:ext uri="{FF2B5EF4-FFF2-40B4-BE49-F238E27FC236}">
                <a16:creationId xmlns:a16="http://schemas.microsoft.com/office/drawing/2014/main" id="{504CBC45-FBA5-F448-A9C2-323CC82B3DC9}"/>
              </a:ext>
            </a:extLst>
          </p:cNvPr>
          <p:cNvSpPr/>
          <p:nvPr/>
        </p:nvSpPr>
        <p:spPr>
          <a:xfrm>
            <a:off x="7297254" y="4404168"/>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81" name="Rectangle 80">
            <a:extLst>
              <a:ext uri="{FF2B5EF4-FFF2-40B4-BE49-F238E27FC236}">
                <a16:creationId xmlns:a16="http://schemas.microsoft.com/office/drawing/2014/main" id="{59E72088-2117-3D45-AB29-A3043E5D46DF}"/>
              </a:ext>
            </a:extLst>
          </p:cNvPr>
          <p:cNvSpPr/>
          <p:nvPr/>
        </p:nvSpPr>
        <p:spPr>
          <a:xfrm>
            <a:off x="7297254" y="3958325"/>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82" name="Rectangle 81">
            <a:extLst>
              <a:ext uri="{FF2B5EF4-FFF2-40B4-BE49-F238E27FC236}">
                <a16:creationId xmlns:a16="http://schemas.microsoft.com/office/drawing/2014/main" id="{84C1D966-A3B0-2B4B-BB18-5921EF5DE132}"/>
              </a:ext>
            </a:extLst>
          </p:cNvPr>
          <p:cNvSpPr/>
          <p:nvPr/>
        </p:nvSpPr>
        <p:spPr>
          <a:xfrm>
            <a:off x="7297254" y="3512484"/>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83" name="Rectangle 82">
            <a:extLst>
              <a:ext uri="{FF2B5EF4-FFF2-40B4-BE49-F238E27FC236}">
                <a16:creationId xmlns:a16="http://schemas.microsoft.com/office/drawing/2014/main" id="{3907651F-BB19-2541-B506-E5C8D9D1A893}"/>
              </a:ext>
            </a:extLst>
          </p:cNvPr>
          <p:cNvSpPr/>
          <p:nvPr/>
        </p:nvSpPr>
        <p:spPr>
          <a:xfrm>
            <a:off x="7297254" y="3066641"/>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84" name="Rectangle 83">
            <a:extLst>
              <a:ext uri="{FF2B5EF4-FFF2-40B4-BE49-F238E27FC236}">
                <a16:creationId xmlns:a16="http://schemas.microsoft.com/office/drawing/2014/main" id="{13D67BD2-9053-5C49-901B-7E6E65A31212}"/>
              </a:ext>
            </a:extLst>
          </p:cNvPr>
          <p:cNvSpPr/>
          <p:nvPr/>
        </p:nvSpPr>
        <p:spPr>
          <a:xfrm>
            <a:off x="9035050" y="5741694"/>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85" name="Rectangle 84">
            <a:extLst>
              <a:ext uri="{FF2B5EF4-FFF2-40B4-BE49-F238E27FC236}">
                <a16:creationId xmlns:a16="http://schemas.microsoft.com/office/drawing/2014/main" id="{3DD6FBF3-2609-7949-9747-3154A1BCD1D6}"/>
              </a:ext>
            </a:extLst>
          </p:cNvPr>
          <p:cNvSpPr/>
          <p:nvPr/>
        </p:nvSpPr>
        <p:spPr>
          <a:xfrm>
            <a:off x="9035050" y="5295852"/>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86" name="Rectangle 85">
            <a:extLst>
              <a:ext uri="{FF2B5EF4-FFF2-40B4-BE49-F238E27FC236}">
                <a16:creationId xmlns:a16="http://schemas.microsoft.com/office/drawing/2014/main" id="{460A1CD0-8A06-2646-8F3D-D21DCCE54714}"/>
              </a:ext>
            </a:extLst>
          </p:cNvPr>
          <p:cNvSpPr/>
          <p:nvPr/>
        </p:nvSpPr>
        <p:spPr>
          <a:xfrm>
            <a:off x="9035050" y="4850009"/>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87" name="Rectangle 86">
            <a:extLst>
              <a:ext uri="{FF2B5EF4-FFF2-40B4-BE49-F238E27FC236}">
                <a16:creationId xmlns:a16="http://schemas.microsoft.com/office/drawing/2014/main" id="{BAC29856-0A8E-2D43-B3BB-2625C214A2B2}"/>
              </a:ext>
            </a:extLst>
          </p:cNvPr>
          <p:cNvSpPr/>
          <p:nvPr/>
        </p:nvSpPr>
        <p:spPr>
          <a:xfrm>
            <a:off x="9035050" y="4404168"/>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88" name="Rectangle 87">
            <a:extLst>
              <a:ext uri="{FF2B5EF4-FFF2-40B4-BE49-F238E27FC236}">
                <a16:creationId xmlns:a16="http://schemas.microsoft.com/office/drawing/2014/main" id="{4DF03141-A037-C040-8D37-E74177E1999F}"/>
              </a:ext>
            </a:extLst>
          </p:cNvPr>
          <p:cNvSpPr/>
          <p:nvPr/>
        </p:nvSpPr>
        <p:spPr>
          <a:xfrm>
            <a:off x="9035050" y="3958325"/>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89" name="Rectangle 88">
            <a:extLst>
              <a:ext uri="{FF2B5EF4-FFF2-40B4-BE49-F238E27FC236}">
                <a16:creationId xmlns:a16="http://schemas.microsoft.com/office/drawing/2014/main" id="{26DB1AC4-630F-524D-B62A-4870C2B230B3}"/>
              </a:ext>
            </a:extLst>
          </p:cNvPr>
          <p:cNvSpPr/>
          <p:nvPr/>
        </p:nvSpPr>
        <p:spPr>
          <a:xfrm>
            <a:off x="9035050" y="3512484"/>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90" name="Rectangle 89">
            <a:extLst>
              <a:ext uri="{FF2B5EF4-FFF2-40B4-BE49-F238E27FC236}">
                <a16:creationId xmlns:a16="http://schemas.microsoft.com/office/drawing/2014/main" id="{07CEC030-0374-6F4C-BB1F-C667FC9E58BA}"/>
              </a:ext>
            </a:extLst>
          </p:cNvPr>
          <p:cNvSpPr/>
          <p:nvPr/>
        </p:nvSpPr>
        <p:spPr>
          <a:xfrm>
            <a:off x="9035050" y="3066641"/>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91" name="Rectangle 90">
            <a:extLst>
              <a:ext uri="{FF2B5EF4-FFF2-40B4-BE49-F238E27FC236}">
                <a16:creationId xmlns:a16="http://schemas.microsoft.com/office/drawing/2014/main" id="{58375AB8-1146-5647-8F92-665C55366A14}"/>
              </a:ext>
            </a:extLst>
          </p:cNvPr>
          <p:cNvSpPr/>
          <p:nvPr/>
        </p:nvSpPr>
        <p:spPr>
          <a:xfrm>
            <a:off x="3775751" y="3069446"/>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92" name="Rectangle 91">
            <a:extLst>
              <a:ext uri="{FF2B5EF4-FFF2-40B4-BE49-F238E27FC236}">
                <a16:creationId xmlns:a16="http://schemas.microsoft.com/office/drawing/2014/main" id="{529B5F15-70CC-E442-BCDD-832B9F4EA0E4}"/>
              </a:ext>
            </a:extLst>
          </p:cNvPr>
          <p:cNvSpPr>
            <a:spLocks/>
          </p:cNvSpPr>
          <p:nvPr/>
        </p:nvSpPr>
        <p:spPr bwMode="auto">
          <a:xfrm>
            <a:off x="853567" y="2517548"/>
            <a:ext cx="266635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Procure and Provision</a:t>
            </a:r>
          </a:p>
        </p:txBody>
      </p:sp>
      <p:sp>
        <p:nvSpPr>
          <p:cNvPr id="93" name="Rectangle 92">
            <a:extLst>
              <a:ext uri="{FF2B5EF4-FFF2-40B4-BE49-F238E27FC236}">
                <a16:creationId xmlns:a16="http://schemas.microsoft.com/office/drawing/2014/main" id="{82012AA2-6A29-984E-AA5A-02B2992795E3}"/>
              </a:ext>
            </a:extLst>
          </p:cNvPr>
          <p:cNvSpPr/>
          <p:nvPr/>
        </p:nvSpPr>
        <p:spPr>
          <a:xfrm>
            <a:off x="5556718" y="2626973"/>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94" name="Rectangle 93">
            <a:extLst>
              <a:ext uri="{FF2B5EF4-FFF2-40B4-BE49-F238E27FC236}">
                <a16:creationId xmlns:a16="http://schemas.microsoft.com/office/drawing/2014/main" id="{A9016B3B-5C17-4143-BBBF-D4D348E149BB}"/>
              </a:ext>
            </a:extLst>
          </p:cNvPr>
          <p:cNvSpPr/>
          <p:nvPr/>
        </p:nvSpPr>
        <p:spPr>
          <a:xfrm>
            <a:off x="7297254" y="2620800"/>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95" name="Rectangle 94">
            <a:extLst>
              <a:ext uri="{FF2B5EF4-FFF2-40B4-BE49-F238E27FC236}">
                <a16:creationId xmlns:a16="http://schemas.microsoft.com/office/drawing/2014/main" id="{956EE634-7066-9E45-B695-8D03FC0BFDC1}"/>
              </a:ext>
            </a:extLst>
          </p:cNvPr>
          <p:cNvSpPr/>
          <p:nvPr/>
        </p:nvSpPr>
        <p:spPr>
          <a:xfrm>
            <a:off x="9035050" y="2620800"/>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96" name="Rectangle 95">
            <a:extLst>
              <a:ext uri="{FF2B5EF4-FFF2-40B4-BE49-F238E27FC236}">
                <a16:creationId xmlns:a16="http://schemas.microsoft.com/office/drawing/2014/main" id="{E4B0A885-817F-4F4E-A40B-8F55043FA396}"/>
              </a:ext>
            </a:extLst>
          </p:cNvPr>
          <p:cNvSpPr/>
          <p:nvPr/>
        </p:nvSpPr>
        <p:spPr>
          <a:xfrm>
            <a:off x="3775751" y="2623044"/>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97" name="Rectangle 96">
            <a:extLst>
              <a:ext uri="{FF2B5EF4-FFF2-40B4-BE49-F238E27FC236}">
                <a16:creationId xmlns:a16="http://schemas.microsoft.com/office/drawing/2014/main" id="{95CB7A7D-BFB2-5E4F-BC88-392637FB9CB8}"/>
              </a:ext>
            </a:extLst>
          </p:cNvPr>
          <p:cNvSpPr>
            <a:spLocks/>
          </p:cNvSpPr>
          <p:nvPr/>
        </p:nvSpPr>
        <p:spPr bwMode="auto">
          <a:xfrm>
            <a:off x="1702577" y="1180739"/>
            <a:ext cx="1817341"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Remote Access</a:t>
            </a:r>
          </a:p>
        </p:txBody>
      </p:sp>
      <p:sp>
        <p:nvSpPr>
          <p:cNvPr id="98" name="Rectangle 97">
            <a:extLst>
              <a:ext uri="{FF2B5EF4-FFF2-40B4-BE49-F238E27FC236}">
                <a16:creationId xmlns:a16="http://schemas.microsoft.com/office/drawing/2014/main" id="{D31EB6EF-7C1C-4149-84B9-540E30CB1739}"/>
              </a:ext>
            </a:extLst>
          </p:cNvPr>
          <p:cNvSpPr/>
          <p:nvPr/>
        </p:nvSpPr>
        <p:spPr>
          <a:xfrm>
            <a:off x="5556718" y="2181130"/>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99" name="Rectangle 98">
            <a:extLst>
              <a:ext uri="{FF2B5EF4-FFF2-40B4-BE49-F238E27FC236}">
                <a16:creationId xmlns:a16="http://schemas.microsoft.com/office/drawing/2014/main" id="{E39A6A92-1E74-EC47-B11F-93304C02F16C}"/>
              </a:ext>
            </a:extLst>
          </p:cNvPr>
          <p:cNvSpPr/>
          <p:nvPr/>
        </p:nvSpPr>
        <p:spPr>
          <a:xfrm>
            <a:off x="7297254" y="2174957"/>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00" name="Rectangle 99">
            <a:extLst>
              <a:ext uri="{FF2B5EF4-FFF2-40B4-BE49-F238E27FC236}">
                <a16:creationId xmlns:a16="http://schemas.microsoft.com/office/drawing/2014/main" id="{D0D6FEDE-38AD-3C4D-B233-15F126E46F60}"/>
              </a:ext>
            </a:extLst>
          </p:cNvPr>
          <p:cNvSpPr/>
          <p:nvPr/>
        </p:nvSpPr>
        <p:spPr>
          <a:xfrm>
            <a:off x="9035050" y="2174957"/>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01" name="Rectangle 100">
            <a:extLst>
              <a:ext uri="{FF2B5EF4-FFF2-40B4-BE49-F238E27FC236}">
                <a16:creationId xmlns:a16="http://schemas.microsoft.com/office/drawing/2014/main" id="{30763A70-C64F-374A-8379-B7CD393F4F8B}"/>
              </a:ext>
            </a:extLst>
          </p:cNvPr>
          <p:cNvSpPr/>
          <p:nvPr/>
        </p:nvSpPr>
        <p:spPr>
          <a:xfrm>
            <a:off x="3775751" y="2176641"/>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02" name="Rectangle 101">
            <a:extLst>
              <a:ext uri="{FF2B5EF4-FFF2-40B4-BE49-F238E27FC236}">
                <a16:creationId xmlns:a16="http://schemas.microsoft.com/office/drawing/2014/main" id="{869580B6-ECFB-D143-B064-392EF365C09F}"/>
              </a:ext>
            </a:extLst>
          </p:cNvPr>
          <p:cNvSpPr>
            <a:spLocks/>
          </p:cNvSpPr>
          <p:nvPr/>
        </p:nvSpPr>
        <p:spPr bwMode="auto">
          <a:xfrm>
            <a:off x="1056487" y="2071944"/>
            <a:ext cx="246343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r"/>
            <a:r>
              <a:rPr lang="en-US" sz="2263" dirty="0">
                <a:latin typeface="Calibri"/>
                <a:ea typeface="ＭＳ Ｐゴシック" charset="0"/>
                <a:cs typeface="Calibri"/>
                <a:sym typeface="Stag Sans Semibold" charset="0"/>
              </a:rPr>
              <a:t>Security</a:t>
            </a:r>
          </a:p>
        </p:txBody>
      </p:sp>
      <p:sp>
        <p:nvSpPr>
          <p:cNvPr id="103" name="Rectangle 102">
            <a:extLst>
              <a:ext uri="{FF2B5EF4-FFF2-40B4-BE49-F238E27FC236}">
                <a16:creationId xmlns:a16="http://schemas.microsoft.com/office/drawing/2014/main" id="{49838603-969E-DF4E-A86A-AF42C080E517}"/>
              </a:ext>
            </a:extLst>
          </p:cNvPr>
          <p:cNvSpPr/>
          <p:nvPr/>
        </p:nvSpPr>
        <p:spPr>
          <a:xfrm>
            <a:off x="5556718" y="1735289"/>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04" name="Rectangle 103">
            <a:extLst>
              <a:ext uri="{FF2B5EF4-FFF2-40B4-BE49-F238E27FC236}">
                <a16:creationId xmlns:a16="http://schemas.microsoft.com/office/drawing/2014/main" id="{DB643550-C1CD-194E-A097-F582531014D4}"/>
              </a:ext>
            </a:extLst>
          </p:cNvPr>
          <p:cNvSpPr/>
          <p:nvPr/>
        </p:nvSpPr>
        <p:spPr>
          <a:xfrm>
            <a:off x="7297254" y="1729116"/>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07" name="Rectangle 106">
            <a:extLst>
              <a:ext uri="{FF2B5EF4-FFF2-40B4-BE49-F238E27FC236}">
                <a16:creationId xmlns:a16="http://schemas.microsoft.com/office/drawing/2014/main" id="{D3415E77-003B-9048-ACDC-6D05A23A70AA}"/>
              </a:ext>
            </a:extLst>
          </p:cNvPr>
          <p:cNvSpPr/>
          <p:nvPr/>
        </p:nvSpPr>
        <p:spPr>
          <a:xfrm>
            <a:off x="9035050" y="1729116"/>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08" name="Rectangle 107">
            <a:extLst>
              <a:ext uri="{FF2B5EF4-FFF2-40B4-BE49-F238E27FC236}">
                <a16:creationId xmlns:a16="http://schemas.microsoft.com/office/drawing/2014/main" id="{E04DE48C-DE3E-8949-82C8-9F6B0AEB49A6}"/>
              </a:ext>
            </a:extLst>
          </p:cNvPr>
          <p:cNvSpPr/>
          <p:nvPr/>
        </p:nvSpPr>
        <p:spPr>
          <a:xfrm>
            <a:off x="3775751" y="1730237"/>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09" name="Rectangle 108">
            <a:extLst>
              <a:ext uri="{FF2B5EF4-FFF2-40B4-BE49-F238E27FC236}">
                <a16:creationId xmlns:a16="http://schemas.microsoft.com/office/drawing/2014/main" id="{003C1865-7323-A54D-8455-ACE6D0A39565}"/>
              </a:ext>
            </a:extLst>
          </p:cNvPr>
          <p:cNvSpPr>
            <a:spLocks/>
          </p:cNvSpPr>
          <p:nvPr/>
        </p:nvSpPr>
        <p:spPr bwMode="auto">
          <a:xfrm>
            <a:off x="2553670" y="735136"/>
            <a:ext cx="966248"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Identity</a:t>
            </a:r>
          </a:p>
        </p:txBody>
      </p:sp>
      <p:sp>
        <p:nvSpPr>
          <p:cNvPr id="110" name="Rectangle 109">
            <a:extLst>
              <a:ext uri="{FF2B5EF4-FFF2-40B4-BE49-F238E27FC236}">
                <a16:creationId xmlns:a16="http://schemas.microsoft.com/office/drawing/2014/main" id="{4087DECB-F89B-1E44-8F7A-F3CF42EB2849}"/>
              </a:ext>
            </a:extLst>
          </p:cNvPr>
          <p:cNvSpPr/>
          <p:nvPr/>
        </p:nvSpPr>
        <p:spPr>
          <a:xfrm>
            <a:off x="5556718" y="1289446"/>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11" name="Rectangle 110">
            <a:extLst>
              <a:ext uri="{FF2B5EF4-FFF2-40B4-BE49-F238E27FC236}">
                <a16:creationId xmlns:a16="http://schemas.microsoft.com/office/drawing/2014/main" id="{30EB37C4-CCF9-9843-932B-5D9B38BC233F}"/>
              </a:ext>
            </a:extLst>
          </p:cNvPr>
          <p:cNvSpPr/>
          <p:nvPr/>
        </p:nvSpPr>
        <p:spPr>
          <a:xfrm>
            <a:off x="7297254" y="1283273"/>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12" name="Rectangle 111">
            <a:extLst>
              <a:ext uri="{FF2B5EF4-FFF2-40B4-BE49-F238E27FC236}">
                <a16:creationId xmlns:a16="http://schemas.microsoft.com/office/drawing/2014/main" id="{2C29DF63-0ABE-2B47-9A46-F9C3BE7AD350}"/>
              </a:ext>
            </a:extLst>
          </p:cNvPr>
          <p:cNvSpPr/>
          <p:nvPr/>
        </p:nvSpPr>
        <p:spPr>
          <a:xfrm>
            <a:off x="9035050" y="1283273"/>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13" name="Rectangle 112">
            <a:extLst>
              <a:ext uri="{FF2B5EF4-FFF2-40B4-BE49-F238E27FC236}">
                <a16:creationId xmlns:a16="http://schemas.microsoft.com/office/drawing/2014/main" id="{061188D1-E119-5143-AD7B-90E287759D5C}"/>
              </a:ext>
            </a:extLst>
          </p:cNvPr>
          <p:cNvSpPr/>
          <p:nvPr/>
        </p:nvSpPr>
        <p:spPr>
          <a:xfrm>
            <a:off x="3775751" y="1283834"/>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14" name="Rectangle 113">
            <a:extLst>
              <a:ext uri="{FF2B5EF4-FFF2-40B4-BE49-F238E27FC236}">
                <a16:creationId xmlns:a16="http://schemas.microsoft.com/office/drawing/2014/main" id="{B9E94EC0-83D5-8C4D-9BDE-95EB5EC2F7DD}"/>
              </a:ext>
            </a:extLst>
          </p:cNvPr>
          <p:cNvSpPr>
            <a:spLocks/>
          </p:cNvSpPr>
          <p:nvPr/>
        </p:nvSpPr>
        <p:spPr bwMode="auto">
          <a:xfrm>
            <a:off x="1702578" y="1626341"/>
            <a:ext cx="181734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Unified Comms</a:t>
            </a:r>
          </a:p>
        </p:txBody>
      </p:sp>
      <p:sp>
        <p:nvSpPr>
          <p:cNvPr id="115" name="Rectangle 114">
            <a:extLst>
              <a:ext uri="{FF2B5EF4-FFF2-40B4-BE49-F238E27FC236}">
                <a16:creationId xmlns:a16="http://schemas.microsoft.com/office/drawing/2014/main" id="{CE68A160-4C2E-D846-8759-7D16B978689D}"/>
              </a:ext>
            </a:extLst>
          </p:cNvPr>
          <p:cNvSpPr/>
          <p:nvPr/>
        </p:nvSpPr>
        <p:spPr>
          <a:xfrm>
            <a:off x="5556718" y="843605"/>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16" name="Rectangle 115">
            <a:extLst>
              <a:ext uri="{FF2B5EF4-FFF2-40B4-BE49-F238E27FC236}">
                <a16:creationId xmlns:a16="http://schemas.microsoft.com/office/drawing/2014/main" id="{C4ECA82D-7E42-BA47-8A5D-477D7DE2D8F8}"/>
              </a:ext>
            </a:extLst>
          </p:cNvPr>
          <p:cNvSpPr/>
          <p:nvPr/>
        </p:nvSpPr>
        <p:spPr>
          <a:xfrm>
            <a:off x="7297254" y="837432"/>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17" name="Rectangle 116">
            <a:extLst>
              <a:ext uri="{FF2B5EF4-FFF2-40B4-BE49-F238E27FC236}">
                <a16:creationId xmlns:a16="http://schemas.microsoft.com/office/drawing/2014/main" id="{8991E2BC-8316-5C43-B86E-01A0DA44A764}"/>
              </a:ext>
            </a:extLst>
          </p:cNvPr>
          <p:cNvSpPr/>
          <p:nvPr/>
        </p:nvSpPr>
        <p:spPr>
          <a:xfrm>
            <a:off x="9035050" y="837432"/>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18" name="Rectangle 117">
            <a:extLst>
              <a:ext uri="{FF2B5EF4-FFF2-40B4-BE49-F238E27FC236}">
                <a16:creationId xmlns:a16="http://schemas.microsoft.com/office/drawing/2014/main" id="{856A93E6-5B7D-734C-8457-880CE23BEB5B}"/>
              </a:ext>
            </a:extLst>
          </p:cNvPr>
          <p:cNvSpPr/>
          <p:nvPr/>
        </p:nvSpPr>
        <p:spPr>
          <a:xfrm>
            <a:off x="3775751" y="837432"/>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19" name="Rectangle 118">
            <a:extLst>
              <a:ext uri="{FF2B5EF4-FFF2-40B4-BE49-F238E27FC236}">
                <a16:creationId xmlns:a16="http://schemas.microsoft.com/office/drawing/2014/main" id="{44DFB69D-F509-D44C-9D3E-F98F72350CAE}"/>
              </a:ext>
            </a:extLst>
          </p:cNvPr>
          <p:cNvSpPr/>
          <p:nvPr/>
        </p:nvSpPr>
        <p:spPr>
          <a:xfrm>
            <a:off x="5559458" y="408016"/>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20" name="Rectangle 119">
            <a:extLst>
              <a:ext uri="{FF2B5EF4-FFF2-40B4-BE49-F238E27FC236}">
                <a16:creationId xmlns:a16="http://schemas.microsoft.com/office/drawing/2014/main" id="{186F3FB6-4E22-C146-9684-7E7E7AE4ECBD}"/>
              </a:ext>
            </a:extLst>
          </p:cNvPr>
          <p:cNvSpPr/>
          <p:nvPr/>
        </p:nvSpPr>
        <p:spPr>
          <a:xfrm>
            <a:off x="7299994" y="401842"/>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21" name="Rectangle 120">
            <a:extLst>
              <a:ext uri="{FF2B5EF4-FFF2-40B4-BE49-F238E27FC236}">
                <a16:creationId xmlns:a16="http://schemas.microsoft.com/office/drawing/2014/main" id="{D3181813-485B-8640-BE6A-74A20418FA83}"/>
              </a:ext>
            </a:extLst>
          </p:cNvPr>
          <p:cNvSpPr/>
          <p:nvPr/>
        </p:nvSpPr>
        <p:spPr>
          <a:xfrm>
            <a:off x="9037790" y="401842"/>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22" name="Rectangle 121">
            <a:extLst>
              <a:ext uri="{FF2B5EF4-FFF2-40B4-BE49-F238E27FC236}">
                <a16:creationId xmlns:a16="http://schemas.microsoft.com/office/drawing/2014/main" id="{1A514763-6FA2-694B-A574-EAFB3455DD32}"/>
              </a:ext>
            </a:extLst>
          </p:cNvPr>
          <p:cNvSpPr/>
          <p:nvPr/>
        </p:nvSpPr>
        <p:spPr>
          <a:xfrm>
            <a:off x="3778491" y="401842"/>
            <a:ext cx="111098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
              <a:solidFill>
                <a:schemeClr val="tx1"/>
              </a:solidFill>
            </a:endParaRPr>
          </a:p>
        </p:txBody>
      </p:sp>
      <p:sp>
        <p:nvSpPr>
          <p:cNvPr id="123" name="Rectangle 122">
            <a:extLst>
              <a:ext uri="{FF2B5EF4-FFF2-40B4-BE49-F238E27FC236}">
                <a16:creationId xmlns:a16="http://schemas.microsoft.com/office/drawing/2014/main" id="{75C5E56E-A208-4848-8235-D83FA882539B}"/>
              </a:ext>
            </a:extLst>
          </p:cNvPr>
          <p:cNvSpPr>
            <a:spLocks/>
          </p:cNvSpPr>
          <p:nvPr/>
        </p:nvSpPr>
        <p:spPr bwMode="auto">
          <a:xfrm>
            <a:off x="2775868" y="313529"/>
            <a:ext cx="818117"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a:latin typeface="Calibri"/>
                <a:ea typeface="ＭＳ Ｐゴシック" charset="0"/>
                <a:cs typeface="Calibri"/>
                <a:sym typeface="Stag Sans Semibold" charset="0"/>
              </a:rPr>
              <a:t>Social</a:t>
            </a:r>
            <a:endParaRPr lang="en-US" sz="2263" dirty="0">
              <a:latin typeface="Calibri"/>
              <a:ea typeface="ＭＳ Ｐゴシック" charset="0"/>
              <a:cs typeface="Calibri"/>
              <a:sym typeface="Stag Sans Semibold" charset="0"/>
            </a:endParaRPr>
          </a:p>
        </p:txBody>
      </p:sp>
    </p:spTree>
    <p:extLst>
      <p:ext uri="{BB962C8B-B14F-4D97-AF65-F5344CB8AC3E}">
        <p14:creationId xmlns:p14="http://schemas.microsoft.com/office/powerpoint/2010/main" val="2106199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9A869F37-5FE2-4944-9362-2662C38919FE}"/>
              </a:ext>
            </a:extLst>
          </p:cNvPr>
          <p:cNvSpPr>
            <a:spLocks/>
          </p:cNvSpPr>
          <p:nvPr/>
        </p:nvSpPr>
        <p:spPr bwMode="auto">
          <a:xfrm>
            <a:off x="2096471" y="3538151"/>
            <a:ext cx="1518340"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Automation</a:t>
            </a:r>
          </a:p>
        </p:txBody>
      </p:sp>
      <p:sp>
        <p:nvSpPr>
          <p:cNvPr id="54" name="Rectangle 53">
            <a:extLst>
              <a:ext uri="{FF2B5EF4-FFF2-40B4-BE49-F238E27FC236}">
                <a16:creationId xmlns:a16="http://schemas.microsoft.com/office/drawing/2014/main" id="{1E7B4CE7-8438-BC4D-A817-8E5E822038F3}"/>
              </a:ext>
            </a:extLst>
          </p:cNvPr>
          <p:cNvSpPr>
            <a:spLocks/>
          </p:cNvSpPr>
          <p:nvPr/>
        </p:nvSpPr>
        <p:spPr bwMode="auto">
          <a:xfrm>
            <a:off x="948458" y="3983754"/>
            <a:ext cx="266635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Legacy Windows Apps</a:t>
            </a:r>
          </a:p>
        </p:txBody>
      </p:sp>
      <p:sp>
        <p:nvSpPr>
          <p:cNvPr id="55" name="Rectangle 54">
            <a:extLst>
              <a:ext uri="{FF2B5EF4-FFF2-40B4-BE49-F238E27FC236}">
                <a16:creationId xmlns:a16="http://schemas.microsoft.com/office/drawing/2014/main" id="{753E0E95-2F95-5E47-8305-BA24EB53A7DA}"/>
              </a:ext>
            </a:extLst>
          </p:cNvPr>
          <p:cNvSpPr>
            <a:spLocks/>
          </p:cNvSpPr>
          <p:nvPr/>
        </p:nvSpPr>
        <p:spPr bwMode="auto">
          <a:xfrm>
            <a:off x="1466915" y="4429357"/>
            <a:ext cx="2147896"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Productivity Apps</a:t>
            </a:r>
          </a:p>
        </p:txBody>
      </p:sp>
      <p:sp>
        <p:nvSpPr>
          <p:cNvPr id="56" name="Rectangle 55">
            <a:extLst>
              <a:ext uri="{FF2B5EF4-FFF2-40B4-BE49-F238E27FC236}">
                <a16:creationId xmlns:a16="http://schemas.microsoft.com/office/drawing/2014/main" id="{F4B4F5AC-D13A-194A-88CA-02314C2FF8F4}"/>
              </a:ext>
            </a:extLst>
          </p:cNvPr>
          <p:cNvSpPr>
            <a:spLocks/>
          </p:cNvSpPr>
          <p:nvPr/>
        </p:nvSpPr>
        <p:spPr bwMode="auto">
          <a:xfrm>
            <a:off x="2225326" y="4874959"/>
            <a:ext cx="1389485"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r"/>
            <a:r>
              <a:rPr lang="en-US" sz="2263" dirty="0">
                <a:latin typeface="Calibri"/>
                <a:ea typeface="ＭＳ Ｐゴシック" charset="0"/>
                <a:cs typeface="Calibri"/>
                <a:sym typeface="Stag Sans Semibold" charset="0"/>
              </a:rPr>
              <a:t>Print</a:t>
            </a:r>
          </a:p>
        </p:txBody>
      </p:sp>
      <p:sp>
        <p:nvSpPr>
          <p:cNvPr id="57" name="Rectangle 56">
            <a:extLst>
              <a:ext uri="{FF2B5EF4-FFF2-40B4-BE49-F238E27FC236}">
                <a16:creationId xmlns:a16="http://schemas.microsoft.com/office/drawing/2014/main" id="{DBD930E4-9A37-8645-B214-95B4C6028E0C}"/>
              </a:ext>
            </a:extLst>
          </p:cNvPr>
          <p:cNvSpPr>
            <a:spLocks/>
          </p:cNvSpPr>
          <p:nvPr/>
        </p:nvSpPr>
        <p:spPr bwMode="auto">
          <a:xfrm>
            <a:off x="1244719" y="5320562"/>
            <a:ext cx="2370092"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Native Mobile Apps</a:t>
            </a:r>
          </a:p>
        </p:txBody>
      </p:sp>
      <p:sp>
        <p:nvSpPr>
          <p:cNvPr id="58" name="Rectangle 57">
            <a:extLst>
              <a:ext uri="{FF2B5EF4-FFF2-40B4-BE49-F238E27FC236}">
                <a16:creationId xmlns:a16="http://schemas.microsoft.com/office/drawing/2014/main" id="{2973361E-1265-B14D-86D3-0A5A58A08CD9}"/>
              </a:ext>
            </a:extLst>
          </p:cNvPr>
          <p:cNvSpPr>
            <a:spLocks/>
          </p:cNvSpPr>
          <p:nvPr/>
        </p:nvSpPr>
        <p:spPr bwMode="auto">
          <a:xfrm>
            <a:off x="1151378" y="5766166"/>
            <a:ext cx="246343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Device Management</a:t>
            </a:r>
          </a:p>
        </p:txBody>
      </p:sp>
      <p:sp>
        <p:nvSpPr>
          <p:cNvPr id="59" name="Rectangle 58">
            <a:extLst>
              <a:ext uri="{FF2B5EF4-FFF2-40B4-BE49-F238E27FC236}">
                <a16:creationId xmlns:a16="http://schemas.microsoft.com/office/drawing/2014/main" id="{B216D103-5206-CB45-A441-0094672183A3}"/>
              </a:ext>
            </a:extLst>
          </p:cNvPr>
          <p:cNvSpPr>
            <a:spLocks/>
          </p:cNvSpPr>
          <p:nvPr/>
        </p:nvSpPr>
        <p:spPr bwMode="auto">
          <a:xfrm>
            <a:off x="1151377" y="3092549"/>
            <a:ext cx="246343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File Access &amp; Sharing</a:t>
            </a:r>
          </a:p>
        </p:txBody>
      </p:sp>
      <p:sp>
        <p:nvSpPr>
          <p:cNvPr id="60" name="Rectangle 59">
            <a:extLst>
              <a:ext uri="{FF2B5EF4-FFF2-40B4-BE49-F238E27FC236}">
                <a16:creationId xmlns:a16="http://schemas.microsoft.com/office/drawing/2014/main" id="{D5B28C64-71A2-3947-B5E2-042A7C5F412D}"/>
              </a:ext>
            </a:extLst>
          </p:cNvPr>
          <p:cNvSpPr>
            <a:spLocks/>
          </p:cNvSpPr>
          <p:nvPr/>
        </p:nvSpPr>
        <p:spPr bwMode="auto">
          <a:xfrm>
            <a:off x="3874039" y="6247592"/>
            <a:ext cx="1222079" cy="35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Windows</a:t>
            </a:r>
          </a:p>
        </p:txBody>
      </p:sp>
      <p:sp>
        <p:nvSpPr>
          <p:cNvPr id="61" name="Rectangle 60">
            <a:extLst>
              <a:ext uri="{FF2B5EF4-FFF2-40B4-BE49-F238E27FC236}">
                <a16:creationId xmlns:a16="http://schemas.microsoft.com/office/drawing/2014/main" id="{FCC8CCB6-9DDD-F848-97C1-50D492F89E1E}"/>
              </a:ext>
            </a:extLst>
          </p:cNvPr>
          <p:cNvSpPr>
            <a:spLocks/>
          </p:cNvSpPr>
          <p:nvPr/>
        </p:nvSpPr>
        <p:spPr bwMode="auto">
          <a:xfrm>
            <a:off x="9206746" y="6226649"/>
            <a:ext cx="1222079" cy="35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Android</a:t>
            </a:r>
          </a:p>
        </p:txBody>
      </p:sp>
      <p:sp>
        <p:nvSpPr>
          <p:cNvPr id="62" name="Rectangle 61">
            <a:extLst>
              <a:ext uri="{FF2B5EF4-FFF2-40B4-BE49-F238E27FC236}">
                <a16:creationId xmlns:a16="http://schemas.microsoft.com/office/drawing/2014/main" id="{10266F49-6542-134F-865A-A58E383CE036}"/>
              </a:ext>
            </a:extLst>
          </p:cNvPr>
          <p:cNvSpPr>
            <a:spLocks/>
          </p:cNvSpPr>
          <p:nvPr/>
        </p:nvSpPr>
        <p:spPr bwMode="auto">
          <a:xfrm>
            <a:off x="7762471" y="6170755"/>
            <a:ext cx="1222079"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iOS</a:t>
            </a:r>
          </a:p>
        </p:txBody>
      </p:sp>
      <p:sp>
        <p:nvSpPr>
          <p:cNvPr id="63" name="Rectangle 62">
            <a:extLst>
              <a:ext uri="{FF2B5EF4-FFF2-40B4-BE49-F238E27FC236}">
                <a16:creationId xmlns:a16="http://schemas.microsoft.com/office/drawing/2014/main" id="{41D1FF4C-4A9D-4142-A5F9-435C9A3E9A2C}"/>
              </a:ext>
            </a:extLst>
          </p:cNvPr>
          <p:cNvSpPr>
            <a:spLocks/>
          </p:cNvSpPr>
          <p:nvPr/>
        </p:nvSpPr>
        <p:spPr bwMode="auto">
          <a:xfrm>
            <a:off x="5651609" y="6170755"/>
            <a:ext cx="1222079"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Mac OS X</a:t>
            </a:r>
          </a:p>
        </p:txBody>
      </p:sp>
      <p:sp>
        <p:nvSpPr>
          <p:cNvPr id="92" name="Rectangle 91">
            <a:extLst>
              <a:ext uri="{FF2B5EF4-FFF2-40B4-BE49-F238E27FC236}">
                <a16:creationId xmlns:a16="http://schemas.microsoft.com/office/drawing/2014/main" id="{529B5F15-70CC-E442-BCDD-832B9F4EA0E4}"/>
              </a:ext>
            </a:extLst>
          </p:cNvPr>
          <p:cNvSpPr>
            <a:spLocks/>
          </p:cNvSpPr>
          <p:nvPr/>
        </p:nvSpPr>
        <p:spPr bwMode="auto">
          <a:xfrm>
            <a:off x="948458" y="2646946"/>
            <a:ext cx="266635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Procure and Provision</a:t>
            </a:r>
          </a:p>
        </p:txBody>
      </p:sp>
      <p:sp>
        <p:nvSpPr>
          <p:cNvPr id="97" name="Rectangle 96">
            <a:extLst>
              <a:ext uri="{FF2B5EF4-FFF2-40B4-BE49-F238E27FC236}">
                <a16:creationId xmlns:a16="http://schemas.microsoft.com/office/drawing/2014/main" id="{95CB7A7D-BFB2-5E4F-BC88-392637FB9CB8}"/>
              </a:ext>
            </a:extLst>
          </p:cNvPr>
          <p:cNvSpPr>
            <a:spLocks/>
          </p:cNvSpPr>
          <p:nvPr/>
        </p:nvSpPr>
        <p:spPr bwMode="auto">
          <a:xfrm>
            <a:off x="1797468" y="1310137"/>
            <a:ext cx="1817341"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Remote Access</a:t>
            </a:r>
          </a:p>
        </p:txBody>
      </p:sp>
      <p:sp>
        <p:nvSpPr>
          <p:cNvPr id="102" name="Rectangle 101">
            <a:extLst>
              <a:ext uri="{FF2B5EF4-FFF2-40B4-BE49-F238E27FC236}">
                <a16:creationId xmlns:a16="http://schemas.microsoft.com/office/drawing/2014/main" id="{869580B6-ECFB-D143-B064-392EF365C09F}"/>
              </a:ext>
            </a:extLst>
          </p:cNvPr>
          <p:cNvSpPr>
            <a:spLocks/>
          </p:cNvSpPr>
          <p:nvPr/>
        </p:nvSpPr>
        <p:spPr bwMode="auto">
          <a:xfrm>
            <a:off x="1151378" y="2201342"/>
            <a:ext cx="246343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r"/>
            <a:r>
              <a:rPr lang="en-US" sz="2263" dirty="0">
                <a:latin typeface="Calibri"/>
                <a:ea typeface="ＭＳ Ｐゴシック" charset="0"/>
                <a:cs typeface="Calibri"/>
                <a:sym typeface="Stag Sans Semibold" charset="0"/>
              </a:rPr>
              <a:t>Security</a:t>
            </a:r>
          </a:p>
        </p:txBody>
      </p:sp>
      <p:sp>
        <p:nvSpPr>
          <p:cNvPr id="109" name="Rectangle 108">
            <a:extLst>
              <a:ext uri="{FF2B5EF4-FFF2-40B4-BE49-F238E27FC236}">
                <a16:creationId xmlns:a16="http://schemas.microsoft.com/office/drawing/2014/main" id="{003C1865-7323-A54D-8455-ACE6D0A39565}"/>
              </a:ext>
            </a:extLst>
          </p:cNvPr>
          <p:cNvSpPr>
            <a:spLocks/>
          </p:cNvSpPr>
          <p:nvPr/>
        </p:nvSpPr>
        <p:spPr bwMode="auto">
          <a:xfrm>
            <a:off x="2648561" y="864534"/>
            <a:ext cx="966248"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Identity</a:t>
            </a:r>
          </a:p>
        </p:txBody>
      </p:sp>
      <p:sp>
        <p:nvSpPr>
          <p:cNvPr id="114" name="Rectangle 113">
            <a:extLst>
              <a:ext uri="{FF2B5EF4-FFF2-40B4-BE49-F238E27FC236}">
                <a16:creationId xmlns:a16="http://schemas.microsoft.com/office/drawing/2014/main" id="{B9E94EC0-83D5-8C4D-9BDE-95EB5EC2F7DD}"/>
              </a:ext>
            </a:extLst>
          </p:cNvPr>
          <p:cNvSpPr>
            <a:spLocks/>
          </p:cNvSpPr>
          <p:nvPr/>
        </p:nvSpPr>
        <p:spPr bwMode="auto">
          <a:xfrm>
            <a:off x="1797469" y="1755739"/>
            <a:ext cx="1817343"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dirty="0">
                <a:latin typeface="Calibri"/>
                <a:ea typeface="ＭＳ Ｐゴシック" charset="0"/>
                <a:cs typeface="Calibri"/>
                <a:sym typeface="Stag Sans Semibold" charset="0"/>
              </a:rPr>
              <a:t>Unified Comms</a:t>
            </a:r>
          </a:p>
        </p:txBody>
      </p:sp>
      <p:sp>
        <p:nvSpPr>
          <p:cNvPr id="122" name="Rectangle 121">
            <a:extLst>
              <a:ext uri="{FF2B5EF4-FFF2-40B4-BE49-F238E27FC236}">
                <a16:creationId xmlns:a16="http://schemas.microsoft.com/office/drawing/2014/main" id="{1A514763-6FA2-694B-A574-EAFB3455DD32}"/>
              </a:ext>
            </a:extLst>
          </p:cNvPr>
          <p:cNvSpPr/>
          <p:nvPr/>
        </p:nvSpPr>
        <p:spPr>
          <a:xfrm>
            <a:off x="3863421" y="530922"/>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TEAMS</a:t>
            </a:r>
          </a:p>
        </p:txBody>
      </p:sp>
      <p:sp>
        <p:nvSpPr>
          <p:cNvPr id="123" name="Rectangle 122">
            <a:extLst>
              <a:ext uri="{FF2B5EF4-FFF2-40B4-BE49-F238E27FC236}">
                <a16:creationId xmlns:a16="http://schemas.microsoft.com/office/drawing/2014/main" id="{75C5E56E-A208-4848-8235-D83FA882539B}"/>
              </a:ext>
            </a:extLst>
          </p:cNvPr>
          <p:cNvSpPr>
            <a:spLocks/>
          </p:cNvSpPr>
          <p:nvPr/>
        </p:nvSpPr>
        <p:spPr bwMode="auto">
          <a:xfrm>
            <a:off x="2870759" y="442927"/>
            <a:ext cx="818117" cy="4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2263">
                <a:latin typeface="Calibri"/>
                <a:ea typeface="ＭＳ Ｐゴシック" charset="0"/>
                <a:cs typeface="Calibri"/>
                <a:sym typeface="Stag Sans Semibold" charset="0"/>
              </a:rPr>
              <a:t>Social</a:t>
            </a:r>
            <a:endParaRPr lang="en-US" sz="2263" dirty="0">
              <a:latin typeface="Calibri"/>
              <a:ea typeface="ＭＳ Ｐゴシック" charset="0"/>
              <a:cs typeface="Calibri"/>
              <a:sym typeface="Stag Sans Semibold" charset="0"/>
            </a:endParaRPr>
          </a:p>
        </p:txBody>
      </p:sp>
      <p:sp>
        <p:nvSpPr>
          <p:cNvPr id="106" name="Rectangle 105">
            <a:extLst>
              <a:ext uri="{FF2B5EF4-FFF2-40B4-BE49-F238E27FC236}">
                <a16:creationId xmlns:a16="http://schemas.microsoft.com/office/drawing/2014/main" id="{D4543599-C156-FE4C-A7B5-09245943FD64}"/>
              </a:ext>
            </a:extLst>
          </p:cNvPr>
          <p:cNvSpPr/>
          <p:nvPr/>
        </p:nvSpPr>
        <p:spPr>
          <a:xfrm>
            <a:off x="3863421" y="950595"/>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AZURE AD</a:t>
            </a:r>
          </a:p>
        </p:txBody>
      </p:sp>
      <p:sp>
        <p:nvSpPr>
          <p:cNvPr id="124" name="Rectangle 123">
            <a:extLst>
              <a:ext uri="{FF2B5EF4-FFF2-40B4-BE49-F238E27FC236}">
                <a16:creationId xmlns:a16="http://schemas.microsoft.com/office/drawing/2014/main" id="{F0447955-26DA-0640-BD5C-1CE14BC5791E}"/>
              </a:ext>
            </a:extLst>
          </p:cNvPr>
          <p:cNvSpPr/>
          <p:nvPr/>
        </p:nvSpPr>
        <p:spPr>
          <a:xfrm>
            <a:off x="3859995" y="1398731"/>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AOVPN + Azure VPN Client</a:t>
            </a:r>
          </a:p>
        </p:txBody>
      </p:sp>
      <p:sp>
        <p:nvSpPr>
          <p:cNvPr id="127" name="Rectangle 126">
            <a:extLst>
              <a:ext uri="{FF2B5EF4-FFF2-40B4-BE49-F238E27FC236}">
                <a16:creationId xmlns:a16="http://schemas.microsoft.com/office/drawing/2014/main" id="{9EB4F6F7-0DD3-4640-9DA8-51E8971ECC01}"/>
              </a:ext>
            </a:extLst>
          </p:cNvPr>
          <p:cNvSpPr/>
          <p:nvPr/>
        </p:nvSpPr>
        <p:spPr>
          <a:xfrm>
            <a:off x="3859995" y="1846867"/>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UCaaS (Teams Enterprise Voice)</a:t>
            </a:r>
          </a:p>
        </p:txBody>
      </p:sp>
      <p:sp>
        <p:nvSpPr>
          <p:cNvPr id="128" name="Rectangle 127">
            <a:extLst>
              <a:ext uri="{FF2B5EF4-FFF2-40B4-BE49-F238E27FC236}">
                <a16:creationId xmlns:a16="http://schemas.microsoft.com/office/drawing/2014/main" id="{389DD466-B68F-4E42-A488-999ECE822A0C}"/>
              </a:ext>
            </a:extLst>
          </p:cNvPr>
          <p:cNvSpPr/>
          <p:nvPr/>
        </p:nvSpPr>
        <p:spPr>
          <a:xfrm>
            <a:off x="3859995" y="2295003"/>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MS ATP, AIP, Cloud App Security, Bit locker, etc</a:t>
            </a:r>
          </a:p>
        </p:txBody>
      </p:sp>
      <p:sp>
        <p:nvSpPr>
          <p:cNvPr id="129" name="Rectangle 128">
            <a:extLst>
              <a:ext uri="{FF2B5EF4-FFF2-40B4-BE49-F238E27FC236}">
                <a16:creationId xmlns:a16="http://schemas.microsoft.com/office/drawing/2014/main" id="{434F1C23-826F-F94C-843B-5CA22F4CA76B}"/>
              </a:ext>
            </a:extLst>
          </p:cNvPr>
          <p:cNvSpPr/>
          <p:nvPr/>
        </p:nvSpPr>
        <p:spPr>
          <a:xfrm>
            <a:off x="3859995" y="2748384"/>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Reseller &amp; Auto Pilot</a:t>
            </a:r>
          </a:p>
        </p:txBody>
      </p:sp>
      <p:sp>
        <p:nvSpPr>
          <p:cNvPr id="130" name="Rectangle 129">
            <a:extLst>
              <a:ext uri="{FF2B5EF4-FFF2-40B4-BE49-F238E27FC236}">
                <a16:creationId xmlns:a16="http://schemas.microsoft.com/office/drawing/2014/main" id="{0AF49F93-C3F0-F446-A0CE-08C55CA43C71}"/>
              </a:ext>
            </a:extLst>
          </p:cNvPr>
          <p:cNvSpPr/>
          <p:nvPr/>
        </p:nvSpPr>
        <p:spPr>
          <a:xfrm>
            <a:off x="3874039" y="3177292"/>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OneDrive, SharePoint</a:t>
            </a:r>
          </a:p>
        </p:txBody>
      </p:sp>
      <p:sp>
        <p:nvSpPr>
          <p:cNvPr id="131" name="Rectangle 130">
            <a:extLst>
              <a:ext uri="{FF2B5EF4-FFF2-40B4-BE49-F238E27FC236}">
                <a16:creationId xmlns:a16="http://schemas.microsoft.com/office/drawing/2014/main" id="{3D8C0F99-5C68-F647-AB13-FD86ED707231}"/>
              </a:ext>
            </a:extLst>
          </p:cNvPr>
          <p:cNvSpPr/>
          <p:nvPr/>
        </p:nvSpPr>
        <p:spPr>
          <a:xfrm>
            <a:off x="3874039" y="3616440"/>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Intune, Microsoft Flow, Power Automate,  Auto Pilot</a:t>
            </a:r>
          </a:p>
        </p:txBody>
      </p:sp>
      <p:sp>
        <p:nvSpPr>
          <p:cNvPr id="132" name="Rectangle 131">
            <a:extLst>
              <a:ext uri="{FF2B5EF4-FFF2-40B4-BE49-F238E27FC236}">
                <a16:creationId xmlns:a16="http://schemas.microsoft.com/office/drawing/2014/main" id="{922EF4BF-1AC5-8448-8729-8905A6D3ED16}"/>
              </a:ext>
            </a:extLst>
          </p:cNvPr>
          <p:cNvSpPr/>
          <p:nvPr/>
        </p:nvSpPr>
        <p:spPr>
          <a:xfrm>
            <a:off x="3874039" y="4074820"/>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Citrix, VMware, Droplet, Cloud house, etc</a:t>
            </a:r>
          </a:p>
        </p:txBody>
      </p:sp>
      <p:sp>
        <p:nvSpPr>
          <p:cNvPr id="133" name="Rectangle 132">
            <a:extLst>
              <a:ext uri="{FF2B5EF4-FFF2-40B4-BE49-F238E27FC236}">
                <a16:creationId xmlns:a16="http://schemas.microsoft.com/office/drawing/2014/main" id="{B4267CB4-5F7D-CA4F-8942-20C024E310A5}"/>
              </a:ext>
            </a:extLst>
          </p:cNvPr>
          <p:cNvSpPr/>
          <p:nvPr/>
        </p:nvSpPr>
        <p:spPr>
          <a:xfrm>
            <a:off x="3874039" y="4527471"/>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O365</a:t>
            </a:r>
          </a:p>
        </p:txBody>
      </p:sp>
      <p:sp>
        <p:nvSpPr>
          <p:cNvPr id="134" name="Rectangle 133">
            <a:extLst>
              <a:ext uri="{FF2B5EF4-FFF2-40B4-BE49-F238E27FC236}">
                <a16:creationId xmlns:a16="http://schemas.microsoft.com/office/drawing/2014/main" id="{8A7B35E8-81A6-3341-96C1-8595E6253EAB}"/>
              </a:ext>
            </a:extLst>
          </p:cNvPr>
          <p:cNvSpPr/>
          <p:nvPr/>
        </p:nvSpPr>
        <p:spPr>
          <a:xfrm>
            <a:off x="3890306" y="4955854"/>
            <a:ext cx="3285695"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Papercut (Managed Print)</a:t>
            </a:r>
          </a:p>
        </p:txBody>
      </p:sp>
      <p:sp>
        <p:nvSpPr>
          <p:cNvPr id="135" name="Rectangle 134">
            <a:extLst>
              <a:ext uri="{FF2B5EF4-FFF2-40B4-BE49-F238E27FC236}">
                <a16:creationId xmlns:a16="http://schemas.microsoft.com/office/drawing/2014/main" id="{1FF76398-357D-9747-AB21-CAF17361DB39}"/>
              </a:ext>
            </a:extLst>
          </p:cNvPr>
          <p:cNvSpPr/>
          <p:nvPr/>
        </p:nvSpPr>
        <p:spPr>
          <a:xfrm>
            <a:off x="7341702" y="4949026"/>
            <a:ext cx="2758293"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Wireless Print</a:t>
            </a:r>
          </a:p>
        </p:txBody>
      </p:sp>
      <p:sp>
        <p:nvSpPr>
          <p:cNvPr id="136" name="Rectangle 135">
            <a:extLst>
              <a:ext uri="{FF2B5EF4-FFF2-40B4-BE49-F238E27FC236}">
                <a16:creationId xmlns:a16="http://schemas.microsoft.com/office/drawing/2014/main" id="{66BE88AA-8A7E-DE45-BFB9-4BF15C754225}"/>
              </a:ext>
            </a:extLst>
          </p:cNvPr>
          <p:cNvSpPr/>
          <p:nvPr/>
        </p:nvSpPr>
        <p:spPr>
          <a:xfrm>
            <a:off x="3890305" y="5390595"/>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Intune,  App Stores</a:t>
            </a:r>
          </a:p>
        </p:txBody>
      </p:sp>
      <p:sp>
        <p:nvSpPr>
          <p:cNvPr id="137" name="Rectangle 136">
            <a:extLst>
              <a:ext uri="{FF2B5EF4-FFF2-40B4-BE49-F238E27FC236}">
                <a16:creationId xmlns:a16="http://schemas.microsoft.com/office/drawing/2014/main" id="{868A5E32-FA04-864F-8C7D-618A218D176E}"/>
              </a:ext>
            </a:extLst>
          </p:cNvPr>
          <p:cNvSpPr/>
          <p:nvPr/>
        </p:nvSpPr>
        <p:spPr>
          <a:xfrm>
            <a:off x="3890305" y="5810595"/>
            <a:ext cx="6240000" cy="35700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Intune + </a:t>
            </a:r>
            <a:r>
              <a:rPr lang="en-GB" sz="1600" b="1" dirty="0" err="1">
                <a:solidFill>
                  <a:schemeClr val="tx1"/>
                </a:solidFill>
              </a:rPr>
              <a:t>Jamf</a:t>
            </a:r>
            <a:r>
              <a:rPr lang="en-GB" sz="1600" b="1" dirty="0">
                <a:solidFill>
                  <a:schemeClr val="tx1"/>
                </a:solidFill>
              </a:rPr>
              <a:t> Pro</a:t>
            </a:r>
          </a:p>
        </p:txBody>
      </p:sp>
    </p:spTree>
    <p:extLst>
      <p:ext uri="{BB962C8B-B14F-4D97-AF65-F5344CB8AC3E}">
        <p14:creationId xmlns:p14="http://schemas.microsoft.com/office/powerpoint/2010/main" val="3380895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p:nvPr/>
        </p:nvSpPr>
        <p:spPr>
          <a:xfrm>
            <a:off x="-5429" y="247925"/>
            <a:ext cx="6240000" cy="339939"/>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400" dirty="0"/>
          </a:p>
        </p:txBody>
      </p:sp>
      <p:sp>
        <p:nvSpPr>
          <p:cNvPr id="106" name="Shape 106"/>
          <p:cNvSpPr/>
          <p:nvPr/>
        </p:nvSpPr>
        <p:spPr>
          <a:xfrm>
            <a:off x="512816" y="215286"/>
            <a:ext cx="7820405" cy="508935"/>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400" dirty="0"/>
              <a:t>MISTAKES / CHALLENGES</a:t>
            </a:r>
            <a:endParaRPr sz="2400" dirty="0"/>
          </a:p>
        </p:txBody>
      </p:sp>
      <p:pic>
        <p:nvPicPr>
          <p:cNvPr id="4" name="Picture 3" descr="A close up of a brick building&#10;&#10;Description automatically generated">
            <a:extLst>
              <a:ext uri="{FF2B5EF4-FFF2-40B4-BE49-F238E27FC236}">
                <a16:creationId xmlns:a16="http://schemas.microsoft.com/office/drawing/2014/main" id="{0A46343E-C05B-5046-B1E8-7DF6AEDAC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47" name="Group 146">
            <a:extLst>
              <a:ext uri="{FF2B5EF4-FFF2-40B4-BE49-F238E27FC236}">
                <a16:creationId xmlns:a16="http://schemas.microsoft.com/office/drawing/2014/main" id="{0BBB4F98-16C5-CD46-9A1B-DC5534DBFEB5}"/>
              </a:ext>
            </a:extLst>
          </p:cNvPr>
          <p:cNvGrpSpPr/>
          <p:nvPr/>
        </p:nvGrpSpPr>
        <p:grpSpPr>
          <a:xfrm>
            <a:off x="0" y="1239102"/>
            <a:ext cx="12456000" cy="508935"/>
            <a:chOff x="4976999" y="1601279"/>
            <a:chExt cx="5983989" cy="381701"/>
          </a:xfrm>
        </p:grpSpPr>
        <p:sp>
          <p:nvSpPr>
            <p:cNvPr id="148" name="Shape 105">
              <a:extLst>
                <a:ext uri="{FF2B5EF4-FFF2-40B4-BE49-F238E27FC236}">
                  <a16:creationId xmlns:a16="http://schemas.microsoft.com/office/drawing/2014/main" id="{52F82E90-19C1-0A43-8030-BB9D02FAC4F0}"/>
                </a:ext>
              </a:extLst>
            </p:cNvPr>
            <p:cNvSpPr/>
            <p:nvPr/>
          </p:nvSpPr>
          <p:spPr>
            <a:xfrm>
              <a:off x="4976999" y="1625759"/>
              <a:ext cx="3605639" cy="254954"/>
            </a:xfrm>
            <a:prstGeom prst="rect">
              <a:avLst/>
            </a:prstGeom>
            <a:solidFill>
              <a:srgbClr val="C00000"/>
            </a:solidFill>
            <a:ln w="12700">
              <a:noFill/>
              <a:miter lim="400000"/>
            </a:ln>
          </p:spPr>
          <p:txBody>
            <a:bodyPr lIns="60959" rIns="60959"/>
            <a:lstStyle/>
            <a:p>
              <a:pPr algn="ctr">
                <a:defRPr sz="1800">
                  <a:latin typeface="Calibri"/>
                  <a:ea typeface="Calibri"/>
                  <a:cs typeface="Calibri"/>
                  <a:sym typeface="Calibri"/>
                </a:defRPr>
              </a:pPr>
              <a:endParaRPr sz="2667" dirty="0"/>
            </a:p>
          </p:txBody>
        </p:sp>
        <p:sp>
          <p:nvSpPr>
            <p:cNvPr id="149" name="Shape 106">
              <a:extLst>
                <a:ext uri="{FF2B5EF4-FFF2-40B4-BE49-F238E27FC236}">
                  <a16:creationId xmlns:a16="http://schemas.microsoft.com/office/drawing/2014/main" id="{242007F7-8975-2F4F-A7AC-3F9DEA80B99B}"/>
                </a:ext>
              </a:extLst>
            </p:cNvPr>
            <p:cNvSpPr/>
            <p:nvPr/>
          </p:nvSpPr>
          <p:spPr>
            <a:xfrm>
              <a:off x="5095684" y="1601279"/>
              <a:ext cx="5865304"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667" dirty="0">
                  <a:latin typeface="+mn-lt"/>
                </a:rPr>
                <a:t>LACK OF FACTUAL INFORMATION</a:t>
              </a:r>
              <a:endParaRPr sz="2667" dirty="0">
                <a:latin typeface="+mn-lt"/>
              </a:endParaRPr>
            </a:p>
          </p:txBody>
        </p:sp>
      </p:grpSp>
      <p:grpSp>
        <p:nvGrpSpPr>
          <p:cNvPr id="153" name="Group 152">
            <a:extLst>
              <a:ext uri="{FF2B5EF4-FFF2-40B4-BE49-F238E27FC236}">
                <a16:creationId xmlns:a16="http://schemas.microsoft.com/office/drawing/2014/main" id="{6EE7AF6F-2081-4C46-B3C6-4643B438704C}"/>
              </a:ext>
            </a:extLst>
          </p:cNvPr>
          <p:cNvGrpSpPr/>
          <p:nvPr/>
        </p:nvGrpSpPr>
        <p:grpSpPr>
          <a:xfrm>
            <a:off x="18869" y="1940177"/>
            <a:ext cx="12437131" cy="508935"/>
            <a:chOff x="4976999" y="1601279"/>
            <a:chExt cx="5983989" cy="381701"/>
          </a:xfrm>
        </p:grpSpPr>
        <p:sp>
          <p:nvSpPr>
            <p:cNvPr id="154" name="Shape 105">
              <a:extLst>
                <a:ext uri="{FF2B5EF4-FFF2-40B4-BE49-F238E27FC236}">
                  <a16:creationId xmlns:a16="http://schemas.microsoft.com/office/drawing/2014/main" id="{943CC91A-883E-3146-AAC8-9D745F41505A}"/>
                </a:ext>
              </a:extLst>
            </p:cNvPr>
            <p:cNvSpPr/>
            <p:nvPr/>
          </p:nvSpPr>
          <p:spPr>
            <a:xfrm>
              <a:off x="4976999" y="1625759"/>
              <a:ext cx="3605639" cy="254954"/>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667" dirty="0"/>
            </a:p>
          </p:txBody>
        </p:sp>
        <p:sp>
          <p:nvSpPr>
            <p:cNvPr id="155" name="Shape 106">
              <a:extLst>
                <a:ext uri="{FF2B5EF4-FFF2-40B4-BE49-F238E27FC236}">
                  <a16:creationId xmlns:a16="http://schemas.microsoft.com/office/drawing/2014/main" id="{33868CFA-100E-EB4B-A856-EAE0609FB110}"/>
                </a:ext>
              </a:extLst>
            </p:cNvPr>
            <p:cNvSpPr/>
            <p:nvPr/>
          </p:nvSpPr>
          <p:spPr>
            <a:xfrm>
              <a:off x="5095684" y="1601279"/>
              <a:ext cx="5865304"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667" dirty="0">
                  <a:latin typeface="+mn-lt"/>
                </a:rPr>
                <a:t>EXISTING DEVICES WILL WORK FINE</a:t>
              </a:r>
              <a:endParaRPr sz="2667" dirty="0">
                <a:latin typeface="+mn-lt"/>
              </a:endParaRPr>
            </a:p>
          </p:txBody>
        </p:sp>
      </p:grpSp>
      <p:grpSp>
        <p:nvGrpSpPr>
          <p:cNvPr id="156" name="Group 155">
            <a:extLst>
              <a:ext uri="{FF2B5EF4-FFF2-40B4-BE49-F238E27FC236}">
                <a16:creationId xmlns:a16="http://schemas.microsoft.com/office/drawing/2014/main" id="{681AA6D9-41D0-9F4F-A239-F917D9C595F8}"/>
              </a:ext>
            </a:extLst>
          </p:cNvPr>
          <p:cNvGrpSpPr/>
          <p:nvPr/>
        </p:nvGrpSpPr>
        <p:grpSpPr>
          <a:xfrm>
            <a:off x="-3616" y="2641251"/>
            <a:ext cx="12459616" cy="508935"/>
            <a:chOff x="4976999" y="1601279"/>
            <a:chExt cx="5983989" cy="381701"/>
          </a:xfrm>
        </p:grpSpPr>
        <p:sp>
          <p:nvSpPr>
            <p:cNvPr id="157" name="Shape 105">
              <a:extLst>
                <a:ext uri="{FF2B5EF4-FFF2-40B4-BE49-F238E27FC236}">
                  <a16:creationId xmlns:a16="http://schemas.microsoft.com/office/drawing/2014/main" id="{3A74AF65-F67E-5743-8DE3-C625D225CA5B}"/>
                </a:ext>
              </a:extLst>
            </p:cNvPr>
            <p:cNvSpPr/>
            <p:nvPr/>
          </p:nvSpPr>
          <p:spPr>
            <a:xfrm>
              <a:off x="4976999" y="1625759"/>
              <a:ext cx="3605639" cy="254954"/>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667" dirty="0"/>
            </a:p>
          </p:txBody>
        </p:sp>
        <p:sp>
          <p:nvSpPr>
            <p:cNvPr id="158" name="Shape 106">
              <a:extLst>
                <a:ext uri="{FF2B5EF4-FFF2-40B4-BE49-F238E27FC236}">
                  <a16:creationId xmlns:a16="http://schemas.microsoft.com/office/drawing/2014/main" id="{6B52F90F-BB68-0B4B-96AC-61D209290798}"/>
                </a:ext>
              </a:extLst>
            </p:cNvPr>
            <p:cNvSpPr/>
            <p:nvPr/>
          </p:nvSpPr>
          <p:spPr>
            <a:xfrm>
              <a:off x="5095684" y="1601279"/>
              <a:ext cx="5865304"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667" dirty="0">
                  <a:latin typeface="+mn-lt"/>
                </a:rPr>
                <a:t>USER WORKFLOW / REQUIREMENTS</a:t>
              </a:r>
              <a:endParaRPr sz="2667" dirty="0">
                <a:latin typeface="+mn-lt"/>
              </a:endParaRPr>
            </a:p>
          </p:txBody>
        </p:sp>
      </p:grpSp>
      <p:grpSp>
        <p:nvGrpSpPr>
          <p:cNvPr id="159" name="Group 158">
            <a:extLst>
              <a:ext uri="{FF2B5EF4-FFF2-40B4-BE49-F238E27FC236}">
                <a16:creationId xmlns:a16="http://schemas.microsoft.com/office/drawing/2014/main" id="{EF5EBF44-732A-7C41-BDC0-4C2B8522F572}"/>
              </a:ext>
            </a:extLst>
          </p:cNvPr>
          <p:cNvGrpSpPr/>
          <p:nvPr/>
        </p:nvGrpSpPr>
        <p:grpSpPr>
          <a:xfrm>
            <a:off x="15253" y="3342326"/>
            <a:ext cx="12440747" cy="508935"/>
            <a:chOff x="4976999" y="1601279"/>
            <a:chExt cx="5983989" cy="381701"/>
          </a:xfrm>
        </p:grpSpPr>
        <p:sp>
          <p:nvSpPr>
            <p:cNvPr id="160" name="Shape 105">
              <a:extLst>
                <a:ext uri="{FF2B5EF4-FFF2-40B4-BE49-F238E27FC236}">
                  <a16:creationId xmlns:a16="http://schemas.microsoft.com/office/drawing/2014/main" id="{4B65A219-5C7F-B14D-B687-9459DCA76D97}"/>
                </a:ext>
              </a:extLst>
            </p:cNvPr>
            <p:cNvSpPr/>
            <p:nvPr/>
          </p:nvSpPr>
          <p:spPr>
            <a:xfrm>
              <a:off x="4976999" y="1625759"/>
              <a:ext cx="3605639" cy="254954"/>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667" dirty="0"/>
            </a:p>
          </p:txBody>
        </p:sp>
        <p:sp>
          <p:nvSpPr>
            <p:cNvPr id="161" name="Shape 106">
              <a:extLst>
                <a:ext uri="{FF2B5EF4-FFF2-40B4-BE49-F238E27FC236}">
                  <a16:creationId xmlns:a16="http://schemas.microsoft.com/office/drawing/2014/main" id="{93A013C0-6AE1-B54F-B89D-B8BD5811023A}"/>
                </a:ext>
              </a:extLst>
            </p:cNvPr>
            <p:cNvSpPr/>
            <p:nvPr/>
          </p:nvSpPr>
          <p:spPr>
            <a:xfrm>
              <a:off x="5095684" y="1601279"/>
              <a:ext cx="5865304"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667" dirty="0">
                  <a:latin typeface="+mn-lt"/>
                </a:rPr>
                <a:t>MODERN MGMT IS THE ONLY WAY</a:t>
              </a:r>
              <a:endParaRPr sz="2667" dirty="0">
                <a:latin typeface="+mn-lt"/>
              </a:endParaRPr>
            </a:p>
          </p:txBody>
        </p:sp>
      </p:grpSp>
      <p:grpSp>
        <p:nvGrpSpPr>
          <p:cNvPr id="162" name="Group 161">
            <a:extLst>
              <a:ext uri="{FF2B5EF4-FFF2-40B4-BE49-F238E27FC236}">
                <a16:creationId xmlns:a16="http://schemas.microsoft.com/office/drawing/2014/main" id="{FB5E9630-2B83-764D-BE59-EB5B1017C936}"/>
              </a:ext>
            </a:extLst>
          </p:cNvPr>
          <p:cNvGrpSpPr/>
          <p:nvPr/>
        </p:nvGrpSpPr>
        <p:grpSpPr>
          <a:xfrm>
            <a:off x="22720" y="4068233"/>
            <a:ext cx="12433280" cy="508935"/>
            <a:chOff x="4976999" y="1601279"/>
            <a:chExt cx="5983989" cy="381701"/>
          </a:xfrm>
        </p:grpSpPr>
        <p:sp>
          <p:nvSpPr>
            <p:cNvPr id="163" name="Shape 105">
              <a:extLst>
                <a:ext uri="{FF2B5EF4-FFF2-40B4-BE49-F238E27FC236}">
                  <a16:creationId xmlns:a16="http://schemas.microsoft.com/office/drawing/2014/main" id="{6BD1F6F4-7808-344C-84B6-C137D0F168F5}"/>
                </a:ext>
              </a:extLst>
            </p:cNvPr>
            <p:cNvSpPr/>
            <p:nvPr/>
          </p:nvSpPr>
          <p:spPr>
            <a:xfrm>
              <a:off x="4976999" y="1625759"/>
              <a:ext cx="3605639" cy="254954"/>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667" dirty="0"/>
            </a:p>
          </p:txBody>
        </p:sp>
        <p:sp>
          <p:nvSpPr>
            <p:cNvPr id="164" name="Shape 106">
              <a:extLst>
                <a:ext uri="{FF2B5EF4-FFF2-40B4-BE49-F238E27FC236}">
                  <a16:creationId xmlns:a16="http://schemas.microsoft.com/office/drawing/2014/main" id="{31507AC1-B009-694F-9E4A-4EDE66996CA5}"/>
                </a:ext>
              </a:extLst>
            </p:cNvPr>
            <p:cNvSpPr/>
            <p:nvPr/>
          </p:nvSpPr>
          <p:spPr>
            <a:xfrm>
              <a:off x="5095684" y="1601279"/>
              <a:ext cx="5865304"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667" dirty="0">
                  <a:latin typeface="+mn-lt"/>
                </a:rPr>
                <a:t>INNOVATION CADENCE PLANNING</a:t>
              </a:r>
              <a:endParaRPr sz="2667" dirty="0">
                <a:latin typeface="+mn-lt"/>
              </a:endParaRPr>
            </a:p>
          </p:txBody>
        </p:sp>
      </p:grpSp>
      <p:grpSp>
        <p:nvGrpSpPr>
          <p:cNvPr id="168" name="Group 167">
            <a:extLst>
              <a:ext uri="{FF2B5EF4-FFF2-40B4-BE49-F238E27FC236}">
                <a16:creationId xmlns:a16="http://schemas.microsoft.com/office/drawing/2014/main" id="{C3234441-3F84-684A-9231-81F7F297A286}"/>
              </a:ext>
            </a:extLst>
          </p:cNvPr>
          <p:cNvGrpSpPr/>
          <p:nvPr/>
        </p:nvGrpSpPr>
        <p:grpSpPr>
          <a:xfrm>
            <a:off x="15253" y="4720066"/>
            <a:ext cx="12433280" cy="508935"/>
            <a:chOff x="4976999" y="1601279"/>
            <a:chExt cx="5983989" cy="381701"/>
          </a:xfrm>
        </p:grpSpPr>
        <p:sp>
          <p:nvSpPr>
            <p:cNvPr id="169" name="Shape 105">
              <a:extLst>
                <a:ext uri="{FF2B5EF4-FFF2-40B4-BE49-F238E27FC236}">
                  <a16:creationId xmlns:a16="http://schemas.microsoft.com/office/drawing/2014/main" id="{41522251-32DD-1E44-9BE9-1F7B3C9A14F0}"/>
                </a:ext>
              </a:extLst>
            </p:cNvPr>
            <p:cNvSpPr/>
            <p:nvPr/>
          </p:nvSpPr>
          <p:spPr>
            <a:xfrm>
              <a:off x="4976999" y="1625759"/>
              <a:ext cx="3605639" cy="254954"/>
            </a:xfrm>
            <a:prstGeom prst="rect">
              <a:avLst/>
            </a:prstGeom>
            <a:solidFill>
              <a:srgbClr val="C00000"/>
            </a:solidFill>
            <a:ln w="12700">
              <a:solidFill>
                <a:srgbClr val="C00000"/>
              </a:solidFill>
              <a:miter lim="400000"/>
            </a:ln>
          </p:spPr>
          <p:txBody>
            <a:bodyPr lIns="60959" rIns="60959"/>
            <a:lstStyle/>
            <a:p>
              <a:pPr algn="ctr">
                <a:defRPr sz="1800">
                  <a:latin typeface="Calibri"/>
                  <a:ea typeface="Calibri"/>
                  <a:cs typeface="Calibri"/>
                  <a:sym typeface="Calibri"/>
                </a:defRPr>
              </a:pPr>
              <a:endParaRPr sz="2667" dirty="0"/>
            </a:p>
          </p:txBody>
        </p:sp>
        <p:sp>
          <p:nvSpPr>
            <p:cNvPr id="170" name="Shape 106">
              <a:extLst>
                <a:ext uri="{FF2B5EF4-FFF2-40B4-BE49-F238E27FC236}">
                  <a16:creationId xmlns:a16="http://schemas.microsoft.com/office/drawing/2014/main" id="{4438AA4B-AD25-5C4C-93FC-B87C0DEDAC8C}"/>
                </a:ext>
              </a:extLst>
            </p:cNvPr>
            <p:cNvSpPr/>
            <p:nvPr/>
          </p:nvSpPr>
          <p:spPr>
            <a:xfrm>
              <a:off x="5095684" y="1601279"/>
              <a:ext cx="5865304" cy="381701"/>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lIns="0" tIns="0" rIns="0" bIns="0">
              <a:normAutofit/>
            </a:bodyPr>
            <a:lstStyle>
              <a:lvl1pPr>
                <a:defRPr sz="1800" b="1">
                  <a:solidFill>
                    <a:srgbClr val="FFFFFF"/>
                  </a:solidFill>
                  <a:latin typeface="Verdana"/>
                  <a:ea typeface="Verdana"/>
                  <a:cs typeface="Verdana"/>
                  <a:sym typeface="Verdana"/>
                </a:defRPr>
              </a:lvl1pPr>
            </a:lstStyle>
            <a:p>
              <a:r>
                <a:rPr lang="en-GB" sz="2667" dirty="0">
                  <a:latin typeface="+mn-lt"/>
                </a:rPr>
                <a:t>TECHNICAL CAPABILITY</a:t>
              </a:r>
              <a:endParaRPr sz="2667" dirty="0">
                <a:latin typeface="+mn-lt"/>
              </a:endParaRPr>
            </a:p>
          </p:txBody>
        </p:sp>
      </p:grpSp>
    </p:spTree>
    <p:extLst>
      <p:ext uri="{BB962C8B-B14F-4D97-AF65-F5344CB8AC3E}">
        <p14:creationId xmlns:p14="http://schemas.microsoft.com/office/powerpoint/2010/main" val="900885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3A89EA-6A2E-EB47-A8DA-304581AA987E}"/>
              </a:ext>
            </a:extLst>
          </p:cNvPr>
          <p:cNvPicPr/>
          <p:nvPr/>
        </p:nvPicPr>
        <p:blipFill>
          <a:blip r:embed="rId3"/>
          <a:stretch>
            <a:fillRect/>
          </a:stretch>
        </p:blipFill>
        <p:spPr>
          <a:xfrm>
            <a:off x="1356000" y="703478"/>
            <a:ext cx="9240000" cy="5557055"/>
          </a:xfrm>
          <a:prstGeom prst="rect">
            <a:avLst/>
          </a:prstGeom>
        </p:spPr>
      </p:pic>
      <p:sp>
        <p:nvSpPr>
          <p:cNvPr id="2" name="Rectangle 1">
            <a:extLst>
              <a:ext uri="{FF2B5EF4-FFF2-40B4-BE49-F238E27FC236}">
                <a16:creationId xmlns:a16="http://schemas.microsoft.com/office/drawing/2014/main" id="{B7441824-54DC-7D45-8259-121073D4F4BF}"/>
              </a:ext>
            </a:extLst>
          </p:cNvPr>
          <p:cNvSpPr/>
          <p:nvPr/>
        </p:nvSpPr>
        <p:spPr>
          <a:xfrm>
            <a:off x="66571" y="6372079"/>
            <a:ext cx="7349429" cy="318100"/>
          </a:xfrm>
          <a:prstGeom prst="rect">
            <a:avLst/>
          </a:prstGeom>
        </p:spPr>
        <p:txBody>
          <a:bodyPr wrap="square">
            <a:spAutoFit/>
          </a:bodyPr>
          <a:lstStyle/>
          <a:p>
            <a:r>
              <a:rPr lang="en-GB" sz="1467" dirty="0">
                <a:hlinkClick r:id="rId4"/>
              </a:rPr>
              <a:t>https://www.go-euc.com/moores-law-of-windows-10-1903/</a:t>
            </a:r>
            <a:endParaRPr lang="en-US" sz="1467" dirty="0"/>
          </a:p>
        </p:txBody>
      </p:sp>
    </p:spTree>
    <p:extLst>
      <p:ext uri="{BB962C8B-B14F-4D97-AF65-F5344CB8AC3E}">
        <p14:creationId xmlns:p14="http://schemas.microsoft.com/office/powerpoint/2010/main" val="498567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51A568-7807-9946-AB16-076875495766}"/>
              </a:ext>
            </a:extLst>
          </p:cNvPr>
          <p:cNvPicPr/>
          <p:nvPr/>
        </p:nvPicPr>
        <p:blipFill rotWithShape="1">
          <a:blip r:embed="rId3"/>
          <a:srcRect b="66812"/>
          <a:stretch/>
        </p:blipFill>
        <p:spPr>
          <a:xfrm>
            <a:off x="1656000" y="1554976"/>
            <a:ext cx="8880000" cy="3748049"/>
          </a:xfrm>
          <a:prstGeom prst="rect">
            <a:avLst/>
          </a:prstGeom>
        </p:spPr>
      </p:pic>
      <p:pic>
        <p:nvPicPr>
          <p:cNvPr id="7" name="Picture 6">
            <a:extLst>
              <a:ext uri="{FF2B5EF4-FFF2-40B4-BE49-F238E27FC236}">
                <a16:creationId xmlns:a16="http://schemas.microsoft.com/office/drawing/2014/main" id="{E1482173-0ADC-DF48-838A-CD35AD797B41}"/>
              </a:ext>
            </a:extLst>
          </p:cNvPr>
          <p:cNvPicPr/>
          <p:nvPr/>
        </p:nvPicPr>
        <p:blipFill rotWithShape="1">
          <a:blip r:embed="rId3"/>
          <a:srcRect t="34322" b="32563"/>
          <a:stretch/>
        </p:blipFill>
        <p:spPr>
          <a:xfrm>
            <a:off x="1629705" y="1554974"/>
            <a:ext cx="8906295" cy="3748049"/>
          </a:xfrm>
          <a:prstGeom prst="rect">
            <a:avLst/>
          </a:prstGeom>
        </p:spPr>
      </p:pic>
      <p:pic>
        <p:nvPicPr>
          <p:cNvPr id="8" name="Picture 7">
            <a:extLst>
              <a:ext uri="{FF2B5EF4-FFF2-40B4-BE49-F238E27FC236}">
                <a16:creationId xmlns:a16="http://schemas.microsoft.com/office/drawing/2014/main" id="{50784110-4DD8-B14F-A670-4DA3CC67C246}"/>
              </a:ext>
            </a:extLst>
          </p:cNvPr>
          <p:cNvPicPr/>
          <p:nvPr/>
        </p:nvPicPr>
        <p:blipFill rotWithShape="1">
          <a:blip r:embed="rId3"/>
          <a:srcRect t="67436"/>
          <a:stretch/>
        </p:blipFill>
        <p:spPr>
          <a:xfrm>
            <a:off x="1628515" y="1554973"/>
            <a:ext cx="8933780" cy="3748049"/>
          </a:xfrm>
          <a:prstGeom prst="rect">
            <a:avLst/>
          </a:prstGeom>
        </p:spPr>
      </p:pic>
      <p:sp>
        <p:nvSpPr>
          <p:cNvPr id="9" name="Rectangle 8">
            <a:extLst>
              <a:ext uri="{FF2B5EF4-FFF2-40B4-BE49-F238E27FC236}">
                <a16:creationId xmlns:a16="http://schemas.microsoft.com/office/drawing/2014/main" id="{CA0EB293-10DC-C24D-8BF2-5468C33E752F}"/>
              </a:ext>
            </a:extLst>
          </p:cNvPr>
          <p:cNvSpPr/>
          <p:nvPr/>
        </p:nvSpPr>
        <p:spPr>
          <a:xfrm>
            <a:off x="66571" y="6372079"/>
            <a:ext cx="7349429" cy="318100"/>
          </a:xfrm>
          <a:prstGeom prst="rect">
            <a:avLst/>
          </a:prstGeom>
        </p:spPr>
        <p:txBody>
          <a:bodyPr wrap="square">
            <a:spAutoFit/>
          </a:bodyPr>
          <a:lstStyle/>
          <a:p>
            <a:r>
              <a:rPr lang="en-GB" sz="1467" dirty="0">
                <a:hlinkClick r:id="rId4"/>
              </a:rPr>
              <a:t>https://www.go-euc.com/moores-law-of-windows-10-1903/</a:t>
            </a:r>
            <a:endParaRPr lang="en-US" sz="1467" dirty="0"/>
          </a:p>
        </p:txBody>
      </p:sp>
    </p:spTree>
    <p:extLst>
      <p:ext uri="{BB962C8B-B14F-4D97-AF65-F5344CB8AC3E}">
        <p14:creationId xmlns:p14="http://schemas.microsoft.com/office/powerpoint/2010/main" val="126746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PART 1 – WIN10 MU FAQ</a:t>
            </a:r>
          </a:p>
        </p:txBody>
      </p:sp>
    </p:spTree>
    <p:extLst>
      <p:ext uri="{BB962C8B-B14F-4D97-AF65-F5344CB8AC3E}">
        <p14:creationId xmlns:p14="http://schemas.microsoft.com/office/powerpoint/2010/main" val="1571308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150FF5-5CBB-5A43-A58F-5390CD4D9192}"/>
              </a:ext>
            </a:extLst>
          </p:cNvPr>
          <p:cNvSpPr/>
          <p:nvPr/>
        </p:nvSpPr>
        <p:spPr>
          <a:xfrm>
            <a:off x="1000125" y="1720721"/>
            <a:ext cx="10658475" cy="5016758"/>
          </a:xfrm>
          <a:prstGeom prst="rect">
            <a:avLst/>
          </a:prstGeom>
        </p:spPr>
        <p:txBody>
          <a:bodyPr wrap="square" numCol="2">
            <a:spAutoFit/>
          </a:bodyPr>
          <a:lstStyle/>
          <a:p>
            <a:r>
              <a:rPr lang="en-US" sz="3200" dirty="0"/>
              <a:t>WHAT IS IT?</a:t>
            </a:r>
          </a:p>
          <a:p>
            <a:r>
              <a:rPr lang="en-US" sz="3200" dirty="0"/>
              <a:t>HOW MANY USERS?</a:t>
            </a:r>
          </a:p>
          <a:p>
            <a:r>
              <a:rPr lang="en-US" sz="3200" dirty="0"/>
              <a:t>REPORTS AS A SERVER?</a:t>
            </a:r>
          </a:p>
          <a:p>
            <a:r>
              <a:rPr lang="en-US" sz="3200" dirty="0"/>
              <a:t>CAN IT RUN ON PREMISES?</a:t>
            </a:r>
          </a:p>
          <a:p>
            <a:r>
              <a:rPr lang="en-US" sz="3200" dirty="0"/>
              <a:t>WHY THIS OVER RDS?</a:t>
            </a:r>
          </a:p>
          <a:p>
            <a:endParaRPr lang="en-US" sz="3200" dirty="0"/>
          </a:p>
          <a:p>
            <a:endParaRPr lang="en-US" sz="3200" dirty="0"/>
          </a:p>
          <a:p>
            <a:endParaRPr lang="en-US" sz="3200" dirty="0"/>
          </a:p>
          <a:p>
            <a:endParaRPr lang="en-US" sz="3200" dirty="0"/>
          </a:p>
          <a:p>
            <a:endParaRPr lang="en-US" sz="3200" dirty="0"/>
          </a:p>
          <a:p>
            <a:r>
              <a:rPr lang="en-US" sz="3200" dirty="0"/>
              <a:t>HOW DO I CUSTOMISE AN IMAGE?</a:t>
            </a:r>
          </a:p>
          <a:p>
            <a:r>
              <a:rPr lang="en-US" sz="3200" dirty="0"/>
              <a:t>HOW DO I MANAGE IT?</a:t>
            </a:r>
          </a:p>
          <a:p>
            <a:r>
              <a:rPr lang="en-US" sz="3200" dirty="0"/>
              <a:t>CAN I USE AAD?</a:t>
            </a:r>
          </a:p>
          <a:p>
            <a:r>
              <a:rPr lang="en-US" sz="3200" dirty="0"/>
              <a:t>03 or 09 RELEASE?</a:t>
            </a:r>
          </a:p>
          <a:p>
            <a:endParaRPr lang="en-US" sz="3200" dirty="0"/>
          </a:p>
          <a:p>
            <a:endParaRPr lang="en-US" sz="3200" dirty="0"/>
          </a:p>
        </p:txBody>
      </p:sp>
    </p:spTree>
    <p:extLst>
      <p:ext uri="{BB962C8B-B14F-4D97-AF65-F5344CB8AC3E}">
        <p14:creationId xmlns:p14="http://schemas.microsoft.com/office/powerpoint/2010/main" val="2810194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PART 1 – COMMERCIALS</a:t>
            </a:r>
          </a:p>
        </p:txBody>
      </p:sp>
    </p:spTree>
    <p:extLst>
      <p:ext uri="{BB962C8B-B14F-4D97-AF65-F5344CB8AC3E}">
        <p14:creationId xmlns:p14="http://schemas.microsoft.com/office/powerpoint/2010/main" val="584659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2323CD-7B4B-4E4B-A6C8-2F093BBF729A}"/>
              </a:ext>
            </a:extLst>
          </p:cNvPr>
          <p:cNvSpPr/>
          <p:nvPr/>
        </p:nvSpPr>
        <p:spPr>
          <a:xfrm>
            <a:off x="1142999" y="2967335"/>
            <a:ext cx="10029825" cy="646331"/>
          </a:xfrm>
          <a:prstGeom prst="rect">
            <a:avLst/>
          </a:prstGeom>
        </p:spPr>
        <p:txBody>
          <a:bodyPr wrap="square">
            <a:spAutoFit/>
          </a:bodyPr>
          <a:lstStyle/>
          <a:p>
            <a:r>
              <a:rPr lang="en-GB" dirty="0">
                <a:hlinkClick r:id="rId2"/>
              </a:rPr>
              <a:t>https://azure.microsoft.com/en-gb/pricing/calculator/?service=virtual-desktop#virtual-desktop73e97fb9-cc64-4817-8b93-a9afbff76f00</a:t>
            </a:r>
            <a:endParaRPr lang="en-US" dirty="0"/>
          </a:p>
        </p:txBody>
      </p:sp>
    </p:spTree>
    <p:extLst>
      <p:ext uri="{BB962C8B-B14F-4D97-AF65-F5344CB8AC3E}">
        <p14:creationId xmlns:p14="http://schemas.microsoft.com/office/powerpoint/2010/main" val="3894991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BREAK </a:t>
            </a:r>
          </a:p>
        </p:txBody>
      </p:sp>
    </p:spTree>
    <p:extLst>
      <p:ext uri="{BB962C8B-B14F-4D97-AF65-F5344CB8AC3E}">
        <p14:creationId xmlns:p14="http://schemas.microsoft.com/office/powerpoint/2010/main" val="213800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24443" y="2800350"/>
            <a:ext cx="10353762" cy="1257300"/>
          </a:xfrm>
        </p:spPr>
        <p:txBody>
          <a:bodyPr/>
          <a:lstStyle/>
          <a:p>
            <a:r>
              <a:rPr lang="en-US" dirty="0"/>
              <a:t>PART 1 – WORKPLACE OVERVIEW</a:t>
            </a:r>
          </a:p>
        </p:txBody>
      </p:sp>
      <p:sp>
        <p:nvSpPr>
          <p:cNvPr id="3" name="Content Placeholder 2">
            <a:extLst>
              <a:ext uri="{FF2B5EF4-FFF2-40B4-BE49-F238E27FC236}">
                <a16:creationId xmlns:a16="http://schemas.microsoft.com/office/drawing/2014/main" id="{91DEE7AB-8E54-B64C-B7EA-22BA710031F5}"/>
              </a:ext>
            </a:extLst>
          </p:cNvPr>
          <p:cNvSpPr>
            <a:spLocks noGrp="1"/>
          </p:cNvSpPr>
          <p:nvPr>
            <p:ph idx="1"/>
          </p:nvPr>
        </p:nvSpPr>
        <p:spPr>
          <a:xfrm>
            <a:off x="913795" y="1866900"/>
            <a:ext cx="10353762" cy="4698492"/>
          </a:xfrm>
        </p:spPr>
        <p:txBody>
          <a:bodyPr numCol="2">
            <a:normAutofit/>
          </a:bodyPr>
          <a:lstStyle/>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04582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PART 2 – DEPLOYMENT</a:t>
            </a:r>
          </a:p>
        </p:txBody>
      </p:sp>
    </p:spTree>
    <p:extLst>
      <p:ext uri="{BB962C8B-B14F-4D97-AF65-F5344CB8AC3E}">
        <p14:creationId xmlns:p14="http://schemas.microsoft.com/office/powerpoint/2010/main" val="180460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2885-81B6-B14D-A2DB-F829CE1ACF9B}"/>
              </a:ext>
            </a:extLst>
          </p:cNvPr>
          <p:cNvSpPr txBox="1">
            <a:spLocks/>
          </p:cNvSpPr>
          <p:nvPr/>
        </p:nvSpPr>
        <p:spPr>
          <a:xfrm>
            <a:off x="426424" y="440498"/>
            <a:ext cx="11336039" cy="739343"/>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User Connection Flow</a:t>
            </a:r>
          </a:p>
        </p:txBody>
      </p:sp>
      <p:sp>
        <p:nvSpPr>
          <p:cNvPr id="3" name="Rectangle 2">
            <a:extLst>
              <a:ext uri="{FF2B5EF4-FFF2-40B4-BE49-F238E27FC236}">
                <a16:creationId xmlns:a16="http://schemas.microsoft.com/office/drawing/2014/main" id="{2D585114-C747-854B-BCB0-502791EFC97D}"/>
              </a:ext>
            </a:extLst>
          </p:cNvPr>
          <p:cNvSpPr/>
          <p:nvPr/>
        </p:nvSpPr>
        <p:spPr bwMode="auto">
          <a:xfrm>
            <a:off x="449866" y="2569558"/>
            <a:ext cx="2207855"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chemeClr val="tx1"/>
              </a:solidFill>
              <a:latin typeface="+mj-lt"/>
              <a:cs typeface="Segoe UI Light"/>
            </a:endParaRPr>
          </a:p>
        </p:txBody>
      </p:sp>
      <p:sp>
        <p:nvSpPr>
          <p:cNvPr id="4" name="Rectangle 3">
            <a:extLst>
              <a:ext uri="{FF2B5EF4-FFF2-40B4-BE49-F238E27FC236}">
                <a16:creationId xmlns:a16="http://schemas.microsoft.com/office/drawing/2014/main" id="{F2AEBEAB-5360-7D45-9B5C-0D0F83A4D679}"/>
              </a:ext>
            </a:extLst>
          </p:cNvPr>
          <p:cNvSpPr/>
          <p:nvPr/>
        </p:nvSpPr>
        <p:spPr bwMode="auto">
          <a:xfrm>
            <a:off x="7472385" y="2569558"/>
            <a:ext cx="430097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chemeClr val="tx1"/>
              </a:solidFill>
              <a:latin typeface="+mj-lt"/>
              <a:cs typeface="Segoe UI Light"/>
            </a:endParaRPr>
          </a:p>
        </p:txBody>
      </p:sp>
      <p:sp>
        <p:nvSpPr>
          <p:cNvPr id="5" name="Rectangle 4">
            <a:extLst>
              <a:ext uri="{FF2B5EF4-FFF2-40B4-BE49-F238E27FC236}">
                <a16:creationId xmlns:a16="http://schemas.microsoft.com/office/drawing/2014/main" id="{F89C9622-493B-2648-85AF-D12582C6DDDA}"/>
              </a:ext>
            </a:extLst>
          </p:cNvPr>
          <p:cNvSpPr/>
          <p:nvPr/>
        </p:nvSpPr>
        <p:spPr bwMode="auto">
          <a:xfrm>
            <a:off x="3110192" y="2569558"/>
            <a:ext cx="390972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chemeClr val="tx1"/>
                </a:solidFill>
                <a:latin typeface="+mj-lt"/>
                <a:cs typeface="Segoe UI Light"/>
              </a:rPr>
              <a:t>Windows Virtual Desktop </a:t>
            </a:r>
            <a:br>
              <a:rPr lang="en-US" sz="1568" dirty="0">
                <a:solidFill>
                  <a:schemeClr val="tx1"/>
                </a:solidFill>
                <a:latin typeface="+mj-lt"/>
                <a:cs typeface="Segoe UI Light"/>
              </a:rPr>
            </a:br>
            <a:r>
              <a:rPr lang="en-US" sz="1568" dirty="0">
                <a:solidFill>
                  <a:schemeClr val="tx1"/>
                </a:solidFill>
                <a:latin typeface="+mj-lt"/>
                <a:cs typeface="Segoe UI Light"/>
              </a:rPr>
              <a:t>Microsoft-managed Azure services</a:t>
            </a:r>
          </a:p>
        </p:txBody>
      </p:sp>
      <p:sp>
        <p:nvSpPr>
          <p:cNvPr id="6" name="Rectangle 5">
            <a:extLst>
              <a:ext uri="{FF2B5EF4-FFF2-40B4-BE49-F238E27FC236}">
                <a16:creationId xmlns:a16="http://schemas.microsoft.com/office/drawing/2014/main" id="{B5E8F2D9-BF68-9F43-B73F-DA9B1959847F}"/>
              </a:ext>
            </a:extLst>
          </p:cNvPr>
          <p:cNvSpPr/>
          <p:nvPr/>
        </p:nvSpPr>
        <p:spPr bwMode="auto">
          <a:xfrm>
            <a:off x="3094092" y="2512256"/>
            <a:ext cx="3909723" cy="3809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chemeClr val="tx1"/>
              </a:solidFill>
              <a:latin typeface="Segoe UI Semibold"/>
              <a:cs typeface="Segoe UI Light"/>
            </a:endParaRPr>
          </a:p>
        </p:txBody>
      </p:sp>
      <p:sp>
        <p:nvSpPr>
          <p:cNvPr id="7" name="Rectangle 6">
            <a:extLst>
              <a:ext uri="{FF2B5EF4-FFF2-40B4-BE49-F238E27FC236}">
                <a16:creationId xmlns:a16="http://schemas.microsoft.com/office/drawing/2014/main" id="{B3781C9D-6D28-AE4B-99FC-B2877B676959}"/>
              </a:ext>
            </a:extLst>
          </p:cNvPr>
          <p:cNvSpPr/>
          <p:nvPr/>
        </p:nvSpPr>
        <p:spPr bwMode="auto">
          <a:xfrm>
            <a:off x="3208941" y="3511969"/>
            <a:ext cx="3680025" cy="2636647"/>
          </a:xfrm>
          <a:prstGeom prst="rect">
            <a:avLst/>
          </a:prstGeom>
          <a:solidFill>
            <a:schemeClr val="bg1">
              <a:lumMod val="50000"/>
              <a:lumOff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a:latin typeface="Segoe Pro Semibold" panose="020B0702040504020203" pitchFamily="34" charset="0"/>
              <a:cs typeface="Segoe UI Light"/>
            </a:endParaRPr>
          </a:p>
        </p:txBody>
      </p:sp>
      <p:grpSp>
        <p:nvGrpSpPr>
          <p:cNvPr id="8" name="Group 7">
            <a:extLst>
              <a:ext uri="{FF2B5EF4-FFF2-40B4-BE49-F238E27FC236}">
                <a16:creationId xmlns:a16="http://schemas.microsoft.com/office/drawing/2014/main" id="{E5646E29-55E9-CB41-AC39-D8793488ADAC}"/>
              </a:ext>
            </a:extLst>
          </p:cNvPr>
          <p:cNvGrpSpPr/>
          <p:nvPr/>
        </p:nvGrpSpPr>
        <p:grpSpPr>
          <a:xfrm>
            <a:off x="2790181" y="2572257"/>
            <a:ext cx="187551" cy="3804258"/>
            <a:chOff x="2849277" y="1648178"/>
            <a:chExt cx="187578" cy="3892279"/>
          </a:xfrm>
        </p:grpSpPr>
        <p:cxnSp>
          <p:nvCxnSpPr>
            <p:cNvPr id="9" name="Straight Connector 8">
              <a:extLst>
                <a:ext uri="{FF2B5EF4-FFF2-40B4-BE49-F238E27FC236}">
                  <a16:creationId xmlns:a16="http://schemas.microsoft.com/office/drawing/2014/main" id="{C523C785-D2C0-4E4A-97B5-1D70CCE95F5D}"/>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9">
              <a:extLst>
                <a:ext uri="{FF2B5EF4-FFF2-40B4-BE49-F238E27FC236}">
                  <a16:creationId xmlns:a16="http://schemas.microsoft.com/office/drawing/2014/main" id="{78B643F9-76D9-4A48-B0AC-9D7292EF1B90}"/>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latin typeface="Segoe UI Semibold"/>
                  <a:cs typeface="Segoe UI Light"/>
                </a:rPr>
                <a:t>FIREWALL</a:t>
              </a:r>
              <a:endParaRPr lang="en-US" sz="1176" dirty="0">
                <a:latin typeface="Segoe UI Semibold"/>
              </a:endParaRPr>
            </a:p>
          </p:txBody>
        </p:sp>
      </p:grpSp>
      <p:sp>
        <p:nvSpPr>
          <p:cNvPr id="11" name="Rectangle 10">
            <a:extLst>
              <a:ext uri="{FF2B5EF4-FFF2-40B4-BE49-F238E27FC236}">
                <a16:creationId xmlns:a16="http://schemas.microsoft.com/office/drawing/2014/main" id="{80C6BEBB-1321-AB4B-9B70-F62065CF14AF}"/>
              </a:ext>
            </a:extLst>
          </p:cNvPr>
          <p:cNvSpPr/>
          <p:nvPr/>
        </p:nvSpPr>
        <p:spPr bwMode="auto">
          <a:xfrm>
            <a:off x="7427598" y="2569557"/>
            <a:ext cx="4356827" cy="375102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79285" rIns="182854" bIns="46630" numCol="1" rtlCol="0" anchor="t" anchorCtr="0" compatLnSpc="1">
            <a:prstTxWarp prst="textNoShape">
              <a:avLst/>
            </a:prstTxWarp>
          </a:bodyPr>
          <a:lstStyle/>
          <a:p>
            <a:pPr algn="ctr" defTabSz="860922">
              <a:defRPr/>
            </a:pPr>
            <a:r>
              <a:rPr lang="en-US" sz="1568" dirty="0">
                <a:solidFill>
                  <a:schemeClr val="tx1"/>
                </a:solidFill>
                <a:latin typeface="Segoe UI Semibold"/>
                <a:cs typeface="Segoe UI Light"/>
              </a:rPr>
              <a:t>Customer-managed</a:t>
            </a:r>
            <a:br>
              <a:rPr lang="en-US" sz="1568" dirty="0">
                <a:solidFill>
                  <a:schemeClr val="tx1"/>
                </a:solidFill>
                <a:latin typeface="Segoe UI Semibold"/>
                <a:cs typeface="Segoe UI Light"/>
              </a:rPr>
            </a:br>
            <a:r>
              <a:rPr lang="en-US" sz="1568" dirty="0">
                <a:solidFill>
                  <a:schemeClr val="tx1"/>
                </a:solidFill>
                <a:latin typeface="Segoe UI Semibold"/>
                <a:cs typeface="Segoe UI Light"/>
              </a:rPr>
              <a:t>Azure VMs &amp; services</a:t>
            </a:r>
          </a:p>
        </p:txBody>
      </p:sp>
      <p:sp>
        <p:nvSpPr>
          <p:cNvPr id="12" name="Rectangle 11">
            <a:extLst>
              <a:ext uri="{FF2B5EF4-FFF2-40B4-BE49-F238E27FC236}">
                <a16:creationId xmlns:a16="http://schemas.microsoft.com/office/drawing/2014/main" id="{88BCA4B0-3B96-8F4D-97B9-E6E1B35D21FB}"/>
              </a:ext>
            </a:extLst>
          </p:cNvPr>
          <p:cNvSpPr/>
          <p:nvPr/>
        </p:nvSpPr>
        <p:spPr bwMode="auto">
          <a:xfrm>
            <a:off x="434207" y="2564185"/>
            <a:ext cx="2236101" cy="37577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chemeClr val="tx1"/>
                </a:solidFill>
                <a:latin typeface="Segoe UI Semibold"/>
                <a:cs typeface="Segoe UI Light"/>
              </a:rPr>
              <a:t> RD clients</a:t>
            </a:r>
          </a:p>
          <a:p>
            <a:pPr algn="ctr" defTabSz="860922">
              <a:lnSpc>
                <a:spcPct val="90000"/>
              </a:lnSpc>
              <a:defRPr/>
            </a:pPr>
            <a:r>
              <a:rPr lang="en-US" sz="1568" dirty="0">
                <a:solidFill>
                  <a:schemeClr val="tx1"/>
                </a:solidFill>
                <a:latin typeface="Segoe UI Semibold"/>
                <a:cs typeface="Segoe UI Light"/>
              </a:rPr>
              <a:t>Customer-managed</a:t>
            </a:r>
          </a:p>
        </p:txBody>
      </p:sp>
      <p:grpSp>
        <p:nvGrpSpPr>
          <p:cNvPr id="13" name="Group 12">
            <a:extLst>
              <a:ext uri="{FF2B5EF4-FFF2-40B4-BE49-F238E27FC236}">
                <a16:creationId xmlns:a16="http://schemas.microsoft.com/office/drawing/2014/main" id="{C699F7EF-B573-5646-B35F-00C0328B8F1C}"/>
              </a:ext>
            </a:extLst>
          </p:cNvPr>
          <p:cNvGrpSpPr/>
          <p:nvPr/>
        </p:nvGrpSpPr>
        <p:grpSpPr>
          <a:xfrm>
            <a:off x="5093504" y="3816331"/>
            <a:ext cx="1702827" cy="587598"/>
            <a:chOff x="4908037" y="3834996"/>
            <a:chExt cx="1703068" cy="587682"/>
          </a:xfrm>
        </p:grpSpPr>
        <p:sp>
          <p:nvSpPr>
            <p:cNvPr id="14" name="Rectangle: Rounded Corners 132">
              <a:extLst>
                <a:ext uri="{FF2B5EF4-FFF2-40B4-BE49-F238E27FC236}">
                  <a16:creationId xmlns:a16="http://schemas.microsoft.com/office/drawing/2014/main" id="{8FB5D5DF-D369-734F-9C40-B455EC9FC8B0}"/>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sp>
          <p:nvSpPr>
            <p:cNvPr id="15" name="Rectangle: Rounded Corners 146">
              <a:extLst>
                <a:ext uri="{FF2B5EF4-FFF2-40B4-BE49-F238E27FC236}">
                  <a16:creationId xmlns:a16="http://schemas.microsoft.com/office/drawing/2014/main" id="{E0BE4DA5-9F87-DF42-B5E5-6484FCB95226}"/>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sp>
          <p:nvSpPr>
            <p:cNvPr id="16" name="Rectangle: Rounded Corners 147">
              <a:extLst>
                <a:ext uri="{FF2B5EF4-FFF2-40B4-BE49-F238E27FC236}">
                  <a16:creationId xmlns:a16="http://schemas.microsoft.com/office/drawing/2014/main" id="{430EC254-A773-7540-AD19-57941D44D0DC}"/>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latin typeface="+mj-lt"/>
                </a:rPr>
                <a:t>Diagnostics</a:t>
              </a:r>
            </a:p>
          </p:txBody>
        </p:sp>
        <p:sp>
          <p:nvSpPr>
            <p:cNvPr id="17" name="algorithm" title="Icon of a heartbeat">
              <a:extLst>
                <a:ext uri="{FF2B5EF4-FFF2-40B4-BE49-F238E27FC236}">
                  <a16:creationId xmlns:a16="http://schemas.microsoft.com/office/drawing/2014/main" id="{570A709D-44FC-F842-A31B-CAC634FABF15}"/>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latin typeface="+mj-lt"/>
              </a:endParaRPr>
            </a:p>
          </p:txBody>
        </p:sp>
      </p:grpSp>
      <p:grpSp>
        <p:nvGrpSpPr>
          <p:cNvPr id="18" name="Group 17">
            <a:extLst>
              <a:ext uri="{FF2B5EF4-FFF2-40B4-BE49-F238E27FC236}">
                <a16:creationId xmlns:a16="http://schemas.microsoft.com/office/drawing/2014/main" id="{0A76224B-A25A-1841-8B7B-7F8BB568C0E6}"/>
              </a:ext>
            </a:extLst>
          </p:cNvPr>
          <p:cNvGrpSpPr/>
          <p:nvPr/>
        </p:nvGrpSpPr>
        <p:grpSpPr>
          <a:xfrm>
            <a:off x="5093504" y="4681174"/>
            <a:ext cx="1702827" cy="587598"/>
            <a:chOff x="4908037" y="4699961"/>
            <a:chExt cx="1703068" cy="587682"/>
          </a:xfrm>
        </p:grpSpPr>
        <p:sp>
          <p:nvSpPr>
            <p:cNvPr id="19" name="Rectangle: Rounded Corners 150">
              <a:extLst>
                <a:ext uri="{FF2B5EF4-FFF2-40B4-BE49-F238E27FC236}">
                  <a16:creationId xmlns:a16="http://schemas.microsoft.com/office/drawing/2014/main" id="{F469C062-9FD6-4F47-AF2A-374F0CBA2C95}"/>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sp>
          <p:nvSpPr>
            <p:cNvPr id="20" name="Rectangle: Rounded Corners 151">
              <a:extLst>
                <a:ext uri="{FF2B5EF4-FFF2-40B4-BE49-F238E27FC236}">
                  <a16:creationId xmlns:a16="http://schemas.microsoft.com/office/drawing/2014/main" id="{8AC19750-41B8-754B-B3DF-27ADDD6E3F84}"/>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sp>
          <p:nvSpPr>
            <p:cNvPr id="21" name="Rectangle: Rounded Corners 152">
              <a:extLst>
                <a:ext uri="{FF2B5EF4-FFF2-40B4-BE49-F238E27FC236}">
                  <a16:creationId xmlns:a16="http://schemas.microsoft.com/office/drawing/2014/main" id="{1780183E-86A7-D04D-8B09-9657C8343A64}"/>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latin typeface="+mj-lt"/>
                </a:rPr>
                <a:t>Broker</a:t>
              </a:r>
            </a:p>
          </p:txBody>
        </p:sp>
        <p:cxnSp>
          <p:nvCxnSpPr>
            <p:cNvPr id="22" name="Straight Connector 21">
              <a:extLst>
                <a:ext uri="{FF2B5EF4-FFF2-40B4-BE49-F238E27FC236}">
                  <a16:creationId xmlns:a16="http://schemas.microsoft.com/office/drawing/2014/main" id="{8A128A78-8DC7-D544-B49E-CDB8D13DA64A}"/>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276972-EBB5-0F4A-88AF-90BC2F81785C}"/>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FC12DF-E866-E344-8420-6B1DCA396406}"/>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49A8F3B-C162-9E41-BBA5-706DB08CB1F2}"/>
              </a:ext>
            </a:extLst>
          </p:cNvPr>
          <p:cNvGrpSpPr/>
          <p:nvPr/>
        </p:nvGrpSpPr>
        <p:grpSpPr>
          <a:xfrm>
            <a:off x="664493" y="3298753"/>
            <a:ext cx="1626190" cy="2908190"/>
            <a:chOff x="899303" y="2229846"/>
            <a:chExt cx="1626420" cy="2908602"/>
          </a:xfrm>
        </p:grpSpPr>
        <p:sp>
          <p:nvSpPr>
            <p:cNvPr id="26" name="Oval 25">
              <a:extLst>
                <a:ext uri="{FF2B5EF4-FFF2-40B4-BE49-F238E27FC236}">
                  <a16:creationId xmlns:a16="http://schemas.microsoft.com/office/drawing/2014/main" id="{20DF00CD-1D6B-6B4A-9D39-2B2D4E5E8912}"/>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latin typeface="Segoe Pro Semibold" panose="020B0702040504020203" pitchFamily="34" charset="0"/>
                <a:cs typeface="Segoe UI Light"/>
              </a:endParaRPr>
            </a:p>
          </p:txBody>
        </p:sp>
        <p:sp>
          <p:nvSpPr>
            <p:cNvPr id="27" name="Oval 26">
              <a:extLst>
                <a:ext uri="{FF2B5EF4-FFF2-40B4-BE49-F238E27FC236}">
                  <a16:creationId xmlns:a16="http://schemas.microsoft.com/office/drawing/2014/main" id="{C96B7A28-32B7-D84A-AD42-81D7319A26BC}"/>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latin typeface="Segoe Pro Semibold" panose="020B0702040504020203" pitchFamily="34" charset="0"/>
                <a:cs typeface="Segoe UI Light"/>
              </a:endParaRPr>
            </a:p>
          </p:txBody>
        </p:sp>
        <p:sp>
          <p:nvSpPr>
            <p:cNvPr id="28" name="Oval 27">
              <a:extLst>
                <a:ext uri="{FF2B5EF4-FFF2-40B4-BE49-F238E27FC236}">
                  <a16:creationId xmlns:a16="http://schemas.microsoft.com/office/drawing/2014/main" id="{08473E76-4CBE-404C-9AD7-A29DCA9050B6}"/>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latin typeface="Segoe Pro Semibold" panose="020B0702040504020203" pitchFamily="34" charset="0"/>
                <a:cs typeface="Segoe UI Light"/>
              </a:endParaRPr>
            </a:p>
          </p:txBody>
        </p:sp>
        <p:grpSp>
          <p:nvGrpSpPr>
            <p:cNvPr id="29" name="Group 28">
              <a:extLst>
                <a:ext uri="{FF2B5EF4-FFF2-40B4-BE49-F238E27FC236}">
                  <a16:creationId xmlns:a16="http://schemas.microsoft.com/office/drawing/2014/main" id="{D30B7F3E-6F1D-CB46-9FF0-AB20F74417FA}"/>
                </a:ext>
              </a:extLst>
            </p:cNvPr>
            <p:cNvGrpSpPr/>
            <p:nvPr/>
          </p:nvGrpSpPr>
          <p:grpSpPr>
            <a:xfrm>
              <a:off x="2043658" y="2532747"/>
              <a:ext cx="482065" cy="2255907"/>
              <a:chOff x="2224274" y="2338191"/>
              <a:chExt cx="482065" cy="2255907"/>
            </a:xfrm>
          </p:grpSpPr>
          <p:grpSp>
            <p:nvGrpSpPr>
              <p:cNvPr id="33" name="Group 32">
                <a:extLst>
                  <a:ext uri="{FF2B5EF4-FFF2-40B4-BE49-F238E27FC236}">
                    <a16:creationId xmlns:a16="http://schemas.microsoft.com/office/drawing/2014/main" id="{FF1C429B-352F-594E-A62F-FBE654F02C25}"/>
                  </a:ext>
                </a:extLst>
              </p:cNvPr>
              <p:cNvGrpSpPr/>
              <p:nvPr/>
            </p:nvGrpSpPr>
            <p:grpSpPr>
              <a:xfrm>
                <a:off x="2281302" y="3639439"/>
                <a:ext cx="319498" cy="414180"/>
                <a:chOff x="5866856" y="4829242"/>
                <a:chExt cx="702675" cy="865083"/>
              </a:xfrm>
            </p:grpSpPr>
            <p:sp>
              <p:nvSpPr>
                <p:cNvPr id="41" name="Freeform 12">
                  <a:extLst>
                    <a:ext uri="{FF2B5EF4-FFF2-40B4-BE49-F238E27FC236}">
                      <a16:creationId xmlns:a16="http://schemas.microsoft.com/office/drawing/2014/main" id="{5B1540FA-9779-9F4A-BD24-F6BFDC93FAAB}"/>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latin typeface="Segoe UI"/>
                  </a:endParaRPr>
                </a:p>
              </p:txBody>
            </p:sp>
            <p:sp>
              <p:nvSpPr>
                <p:cNvPr id="42" name="Freeform 13">
                  <a:extLst>
                    <a:ext uri="{FF2B5EF4-FFF2-40B4-BE49-F238E27FC236}">
                      <a16:creationId xmlns:a16="http://schemas.microsoft.com/office/drawing/2014/main" id="{BD6B77B0-232E-5D46-BCE8-781811165D10}"/>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latin typeface="Segoe UI"/>
                  </a:endParaRPr>
                </a:p>
              </p:txBody>
            </p:sp>
          </p:grpSp>
          <p:grpSp>
            <p:nvGrpSpPr>
              <p:cNvPr id="34" name="Group 33">
                <a:extLst>
                  <a:ext uri="{FF2B5EF4-FFF2-40B4-BE49-F238E27FC236}">
                    <a16:creationId xmlns:a16="http://schemas.microsoft.com/office/drawing/2014/main" id="{E50A5AE9-7F71-364F-9951-ACCAF679F895}"/>
                  </a:ext>
                </a:extLst>
              </p:cNvPr>
              <p:cNvGrpSpPr/>
              <p:nvPr/>
            </p:nvGrpSpPr>
            <p:grpSpPr>
              <a:xfrm>
                <a:off x="2286418" y="3019895"/>
                <a:ext cx="335350" cy="419905"/>
                <a:chOff x="13987161" y="3323588"/>
                <a:chExt cx="2047876" cy="2435225"/>
              </a:xfrm>
              <a:solidFill>
                <a:schemeClr val="bg1"/>
              </a:solidFill>
            </p:grpSpPr>
            <p:sp>
              <p:nvSpPr>
                <p:cNvPr id="37" name="Freeform 50">
                  <a:extLst>
                    <a:ext uri="{FF2B5EF4-FFF2-40B4-BE49-F238E27FC236}">
                      <a16:creationId xmlns:a16="http://schemas.microsoft.com/office/drawing/2014/main" id="{DD1C8630-D12B-1846-A9B7-8C8427C5E8C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latin typeface="Segoe UI"/>
                  </a:endParaRPr>
                </a:p>
              </p:txBody>
            </p:sp>
            <p:sp>
              <p:nvSpPr>
                <p:cNvPr id="38" name="Freeform 51">
                  <a:extLst>
                    <a:ext uri="{FF2B5EF4-FFF2-40B4-BE49-F238E27FC236}">
                      <a16:creationId xmlns:a16="http://schemas.microsoft.com/office/drawing/2014/main" id="{72626A13-AC31-0D4D-93F3-4C7E8ABD9F2B}"/>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latin typeface="Segoe UI"/>
                  </a:endParaRPr>
                </a:p>
              </p:txBody>
            </p:sp>
            <p:sp>
              <p:nvSpPr>
                <p:cNvPr id="39" name="Freeform 52">
                  <a:extLst>
                    <a:ext uri="{FF2B5EF4-FFF2-40B4-BE49-F238E27FC236}">
                      <a16:creationId xmlns:a16="http://schemas.microsoft.com/office/drawing/2014/main" id="{2492C117-9B2B-AA42-B6B4-746B46E821D2}"/>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latin typeface="Segoe UI"/>
                  </a:endParaRPr>
                </a:p>
              </p:txBody>
            </p:sp>
            <p:sp>
              <p:nvSpPr>
                <p:cNvPr id="40" name="Freeform 53">
                  <a:extLst>
                    <a:ext uri="{FF2B5EF4-FFF2-40B4-BE49-F238E27FC236}">
                      <a16:creationId xmlns:a16="http://schemas.microsoft.com/office/drawing/2014/main" id="{ECD00692-D8DA-2048-B0EC-95103021345C}"/>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latin typeface="Segoe UI"/>
                  </a:endParaRPr>
                </a:p>
              </p:txBody>
            </p:sp>
          </p:grpSp>
          <p:pic>
            <p:nvPicPr>
              <p:cNvPr id="35" name="Picture 34">
                <a:extLst>
                  <a:ext uri="{FF2B5EF4-FFF2-40B4-BE49-F238E27FC236}">
                    <a16:creationId xmlns:a16="http://schemas.microsoft.com/office/drawing/2014/main" id="{81EDDECE-9438-304D-97C0-2E9D18C48FEF}"/>
                  </a:ext>
                </a:extLst>
              </p:cNvPr>
              <p:cNvPicPr>
                <a:picLocks noChangeAspect="1"/>
              </p:cNvPicPr>
              <p:nvPr/>
            </p:nvPicPr>
            <p:blipFill rotWithShape="1">
              <a:blip r:embed="rId2" cstate="print">
                <a:duotone>
                  <a:prstClr val="black"/>
                  <a:schemeClr val="tx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36" name="Picture 35">
                <a:extLst>
                  <a:ext uri="{FF2B5EF4-FFF2-40B4-BE49-F238E27FC236}">
                    <a16:creationId xmlns:a16="http://schemas.microsoft.com/office/drawing/2014/main" id="{778D5F74-ED6A-2844-9190-6E699986DF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30" name="CellPhone_E8EA" title="Icon of a cellphone">
              <a:extLst>
                <a:ext uri="{FF2B5EF4-FFF2-40B4-BE49-F238E27FC236}">
                  <a16:creationId xmlns:a16="http://schemas.microsoft.com/office/drawing/2014/main" id="{15302C55-3F13-9944-B841-C2F18F9CD278}"/>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latin typeface="Segoe UI"/>
              </a:endParaRPr>
            </a:p>
          </p:txBody>
        </p:sp>
        <p:sp>
          <p:nvSpPr>
            <p:cNvPr id="31" name="Laptop_E770" title="Icon of a laptop">
              <a:extLst>
                <a:ext uri="{FF2B5EF4-FFF2-40B4-BE49-F238E27FC236}">
                  <a16:creationId xmlns:a16="http://schemas.microsoft.com/office/drawing/2014/main" id="{30A8A3C6-7FC6-D24F-9411-AF78355EDC85}"/>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latin typeface="Segoe UI"/>
              </a:endParaRPr>
            </a:p>
          </p:txBody>
        </p:sp>
        <p:sp>
          <p:nvSpPr>
            <p:cNvPr id="32" name="Tablet_E70A" title="Icon of a tablet">
              <a:extLst>
                <a:ext uri="{FF2B5EF4-FFF2-40B4-BE49-F238E27FC236}">
                  <a16:creationId xmlns:a16="http://schemas.microsoft.com/office/drawing/2014/main" id="{A53F6E06-904D-904D-AACC-C7EF80288C8A}"/>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latin typeface="Segoe UI"/>
              </a:endParaRPr>
            </a:p>
          </p:txBody>
        </p:sp>
      </p:grpSp>
      <p:sp>
        <p:nvSpPr>
          <p:cNvPr id="43" name="Right Bracket 42">
            <a:extLst>
              <a:ext uri="{FF2B5EF4-FFF2-40B4-BE49-F238E27FC236}">
                <a16:creationId xmlns:a16="http://schemas.microsoft.com/office/drawing/2014/main" id="{F1832997-B881-BC46-8E2D-6161479E0D37}"/>
              </a:ext>
            </a:extLst>
          </p:cNvPr>
          <p:cNvSpPr/>
          <p:nvPr/>
        </p:nvSpPr>
        <p:spPr>
          <a:xfrm>
            <a:off x="2286177" y="3568665"/>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3528">
              <a:latin typeface="Segoe UI"/>
            </a:endParaRPr>
          </a:p>
        </p:txBody>
      </p:sp>
      <p:grpSp>
        <p:nvGrpSpPr>
          <p:cNvPr id="44" name="Group 43">
            <a:extLst>
              <a:ext uri="{FF2B5EF4-FFF2-40B4-BE49-F238E27FC236}">
                <a16:creationId xmlns:a16="http://schemas.microsoft.com/office/drawing/2014/main" id="{8D543374-BB0D-AE4B-9D3E-D45589D32E90}"/>
              </a:ext>
            </a:extLst>
          </p:cNvPr>
          <p:cNvGrpSpPr/>
          <p:nvPr/>
        </p:nvGrpSpPr>
        <p:grpSpPr>
          <a:xfrm>
            <a:off x="3293622" y="4681174"/>
            <a:ext cx="1702827" cy="587598"/>
            <a:chOff x="3204969" y="4699961"/>
            <a:chExt cx="1703068" cy="587682"/>
          </a:xfrm>
        </p:grpSpPr>
        <p:sp>
          <p:nvSpPr>
            <p:cNvPr id="45" name="Rectangle: Rounded Corners 208">
              <a:extLst>
                <a:ext uri="{FF2B5EF4-FFF2-40B4-BE49-F238E27FC236}">
                  <a16:creationId xmlns:a16="http://schemas.microsoft.com/office/drawing/2014/main" id="{FC66E1B1-26C1-9841-B250-D4626B9F8802}"/>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sp>
          <p:nvSpPr>
            <p:cNvPr id="46" name="Rectangle: Rounded Corners 209">
              <a:extLst>
                <a:ext uri="{FF2B5EF4-FFF2-40B4-BE49-F238E27FC236}">
                  <a16:creationId xmlns:a16="http://schemas.microsoft.com/office/drawing/2014/main" id="{FBEE0494-05AE-0143-832E-CCA7DF0D71F6}"/>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sp>
          <p:nvSpPr>
            <p:cNvPr id="47" name="Rectangle: Rounded Corners 217">
              <a:extLst>
                <a:ext uri="{FF2B5EF4-FFF2-40B4-BE49-F238E27FC236}">
                  <a16:creationId xmlns:a16="http://schemas.microsoft.com/office/drawing/2014/main" id="{38F7EFA7-0807-F147-813F-B94983F5DB0F}"/>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latin typeface="+mj-lt"/>
                </a:rPr>
                <a:t>Gateway</a:t>
              </a:r>
            </a:p>
          </p:txBody>
        </p:sp>
        <p:sp>
          <p:nvSpPr>
            <p:cNvPr id="48" name="Move_E7C2" title="Icon of four arrows pointing away from eachother">
              <a:extLst>
                <a:ext uri="{FF2B5EF4-FFF2-40B4-BE49-F238E27FC236}">
                  <a16:creationId xmlns:a16="http://schemas.microsoft.com/office/drawing/2014/main" id="{CE40C3A4-871A-2846-A8C1-1C935D1303DF}"/>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42" tIns="44804" rIns="89606" bIns="44804" numCol="1" anchor="t" anchorCtr="0" compatLnSpc="1">
              <a:prstTxWarp prst="textNoShape">
                <a:avLst/>
              </a:prstTxWarp>
            </a:bodyPr>
            <a:lstStyle/>
            <a:p>
              <a:pPr algn="ctr" defTabSz="896030" fontAlgn="base">
                <a:defRPr/>
              </a:pPr>
              <a:endParaRPr lang="en-US" sz="1176">
                <a:latin typeface="+mj-lt"/>
              </a:endParaRPr>
            </a:p>
          </p:txBody>
        </p:sp>
      </p:grpSp>
      <p:grpSp>
        <p:nvGrpSpPr>
          <p:cNvPr id="49" name="Group 48">
            <a:extLst>
              <a:ext uri="{FF2B5EF4-FFF2-40B4-BE49-F238E27FC236}">
                <a16:creationId xmlns:a16="http://schemas.microsoft.com/office/drawing/2014/main" id="{27CCF075-DAB5-8244-B29E-75C53ED9A2E1}"/>
              </a:ext>
            </a:extLst>
          </p:cNvPr>
          <p:cNvGrpSpPr/>
          <p:nvPr/>
        </p:nvGrpSpPr>
        <p:grpSpPr>
          <a:xfrm>
            <a:off x="3293622" y="3816331"/>
            <a:ext cx="1702827" cy="587598"/>
            <a:chOff x="3204969" y="3834996"/>
            <a:chExt cx="1703068" cy="587682"/>
          </a:xfrm>
        </p:grpSpPr>
        <p:sp>
          <p:nvSpPr>
            <p:cNvPr id="50" name="Rectangle: Rounded Corners 220">
              <a:extLst>
                <a:ext uri="{FF2B5EF4-FFF2-40B4-BE49-F238E27FC236}">
                  <a16:creationId xmlns:a16="http://schemas.microsoft.com/office/drawing/2014/main" id="{5EFE875B-7889-7842-A043-F04DBD61E0DF}"/>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sp>
          <p:nvSpPr>
            <p:cNvPr id="51" name="Rectangle: Rounded Corners 221">
              <a:extLst>
                <a:ext uri="{FF2B5EF4-FFF2-40B4-BE49-F238E27FC236}">
                  <a16:creationId xmlns:a16="http://schemas.microsoft.com/office/drawing/2014/main" id="{9D5837F2-AF2A-4D4B-874C-12D72A22D472}"/>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sp>
          <p:nvSpPr>
            <p:cNvPr id="52" name="Rectangle: Rounded Corners 222">
              <a:extLst>
                <a:ext uri="{FF2B5EF4-FFF2-40B4-BE49-F238E27FC236}">
                  <a16:creationId xmlns:a16="http://schemas.microsoft.com/office/drawing/2014/main" id="{FD904A1C-8B6C-0147-A1E1-8EB739CB4C5B}"/>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latin typeface="+mj-lt"/>
                </a:rPr>
                <a:t>Web Access</a:t>
              </a:r>
            </a:p>
          </p:txBody>
        </p:sp>
        <p:sp>
          <p:nvSpPr>
            <p:cNvPr id="53" name="globe_2" title="Icon of a sphere made of lines">
              <a:extLst>
                <a:ext uri="{FF2B5EF4-FFF2-40B4-BE49-F238E27FC236}">
                  <a16:creationId xmlns:a16="http://schemas.microsoft.com/office/drawing/2014/main" id="{B769862D-B889-1243-8D57-C542429FB173}"/>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latin typeface="+mj-lt"/>
              </a:endParaRPr>
            </a:p>
          </p:txBody>
        </p:sp>
      </p:grpSp>
      <p:sp>
        <p:nvSpPr>
          <p:cNvPr id="54" name="Rectangle 53">
            <a:extLst>
              <a:ext uri="{FF2B5EF4-FFF2-40B4-BE49-F238E27FC236}">
                <a16:creationId xmlns:a16="http://schemas.microsoft.com/office/drawing/2014/main" id="{D81FD2A0-B784-B048-9C6F-54E604FC7E09}"/>
              </a:ext>
            </a:extLst>
          </p:cNvPr>
          <p:cNvSpPr/>
          <p:nvPr/>
        </p:nvSpPr>
        <p:spPr bwMode="auto">
          <a:xfrm>
            <a:off x="7574090" y="3424332"/>
            <a:ext cx="4101843" cy="2527420"/>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latin typeface="Segoe Pro Semibold" panose="020B0702040504020203" pitchFamily="34" charset="0"/>
              <a:cs typeface="Segoe UI Light"/>
            </a:endParaRPr>
          </a:p>
        </p:txBody>
      </p:sp>
      <p:sp>
        <p:nvSpPr>
          <p:cNvPr id="55" name="Rectangle 54">
            <a:extLst>
              <a:ext uri="{FF2B5EF4-FFF2-40B4-BE49-F238E27FC236}">
                <a16:creationId xmlns:a16="http://schemas.microsoft.com/office/drawing/2014/main" id="{F3E6152B-AEC9-2446-8BA3-5D8BB9E19D4C}"/>
              </a:ext>
            </a:extLst>
          </p:cNvPr>
          <p:cNvSpPr/>
          <p:nvPr/>
        </p:nvSpPr>
        <p:spPr>
          <a:xfrm>
            <a:off x="10808221" y="3615155"/>
            <a:ext cx="592810" cy="331899"/>
          </a:xfrm>
          <a:prstGeom prst="rect">
            <a:avLst/>
          </a:prstGeom>
        </p:spPr>
        <p:txBody>
          <a:bodyPr wrap="square" anchor="ctr">
            <a:spAutoFit/>
          </a:bodyPr>
          <a:lstStyle/>
          <a:p>
            <a:pPr algn="r" defTabSz="860922">
              <a:defRPr/>
            </a:pPr>
            <a:r>
              <a:rPr lang="en-US" sz="1568" dirty="0">
                <a:latin typeface="Segoe UI Semibold"/>
                <a:cs typeface="Segoe UI Light"/>
              </a:rPr>
              <a:t>VMs</a:t>
            </a:r>
          </a:p>
        </p:txBody>
      </p:sp>
      <p:sp>
        <p:nvSpPr>
          <p:cNvPr id="56" name="TextBox 55">
            <a:extLst>
              <a:ext uri="{FF2B5EF4-FFF2-40B4-BE49-F238E27FC236}">
                <a16:creationId xmlns:a16="http://schemas.microsoft.com/office/drawing/2014/main" id="{6EAEE273-BFDF-BD4F-982C-65FB580A0726}"/>
              </a:ext>
            </a:extLst>
          </p:cNvPr>
          <p:cNvSpPr txBox="1"/>
          <p:nvPr/>
        </p:nvSpPr>
        <p:spPr>
          <a:xfrm>
            <a:off x="7893261" y="3660415"/>
            <a:ext cx="1219027" cy="241381"/>
          </a:xfrm>
          <a:prstGeom prst="rect">
            <a:avLst/>
          </a:prstGeom>
          <a:noFill/>
        </p:spPr>
        <p:txBody>
          <a:bodyPr wrap="square" lIns="0" tIns="0" rIns="0" bIns="0" rtlCol="0">
            <a:spAutoFit/>
          </a:bodyPr>
          <a:lstStyle/>
          <a:p>
            <a:pPr defTabSz="914192">
              <a:defRPr/>
            </a:pPr>
            <a:r>
              <a:rPr lang="en-US" sz="1568" dirty="0">
                <a:latin typeface="Segoe UI Semibold"/>
                <a:cs typeface="Segoe UI Light"/>
              </a:rPr>
              <a:t>Azure AD</a:t>
            </a:r>
          </a:p>
        </p:txBody>
      </p:sp>
      <p:grpSp>
        <p:nvGrpSpPr>
          <p:cNvPr id="57" name="Group 56">
            <a:extLst>
              <a:ext uri="{FF2B5EF4-FFF2-40B4-BE49-F238E27FC236}">
                <a16:creationId xmlns:a16="http://schemas.microsoft.com/office/drawing/2014/main" id="{26DCF3C2-EEBA-C44B-A6FC-CBE3CB95FD1C}"/>
              </a:ext>
            </a:extLst>
          </p:cNvPr>
          <p:cNvGrpSpPr/>
          <p:nvPr/>
        </p:nvGrpSpPr>
        <p:grpSpPr>
          <a:xfrm>
            <a:off x="7854523" y="3996135"/>
            <a:ext cx="3539629" cy="587598"/>
            <a:chOff x="3385136" y="2542018"/>
            <a:chExt cx="3540131" cy="587682"/>
          </a:xfrm>
        </p:grpSpPr>
        <p:grpSp>
          <p:nvGrpSpPr>
            <p:cNvPr id="58" name="Group 57">
              <a:extLst>
                <a:ext uri="{FF2B5EF4-FFF2-40B4-BE49-F238E27FC236}">
                  <a16:creationId xmlns:a16="http://schemas.microsoft.com/office/drawing/2014/main" id="{15CAAF46-A117-3648-9258-80F30A5C04EA}"/>
                </a:ext>
              </a:extLst>
            </p:cNvPr>
            <p:cNvGrpSpPr/>
            <p:nvPr/>
          </p:nvGrpSpPr>
          <p:grpSpPr>
            <a:xfrm>
              <a:off x="3385136" y="2542018"/>
              <a:ext cx="3468213" cy="498768"/>
              <a:chOff x="7703975" y="2542018"/>
              <a:chExt cx="3468213" cy="498768"/>
            </a:xfrm>
          </p:grpSpPr>
          <p:sp>
            <p:nvSpPr>
              <p:cNvPr id="65" name="Rectangle: Rounded Corners 242">
                <a:extLst>
                  <a:ext uri="{FF2B5EF4-FFF2-40B4-BE49-F238E27FC236}">
                    <a16:creationId xmlns:a16="http://schemas.microsoft.com/office/drawing/2014/main" id="{416F57F6-06A1-DA48-AAC8-A41530099C0C}"/>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latin typeface="+mj-lt"/>
                </a:endParaRPr>
              </a:p>
            </p:txBody>
          </p:sp>
          <p:sp>
            <p:nvSpPr>
              <p:cNvPr id="66" name="Rectangle: Rounded Corners 243">
                <a:extLst>
                  <a:ext uri="{FF2B5EF4-FFF2-40B4-BE49-F238E27FC236}">
                    <a16:creationId xmlns:a16="http://schemas.microsoft.com/office/drawing/2014/main" id="{B6B0ADE3-EDE0-EA49-A9EC-7524A1D3C61C}"/>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latin typeface="+mj-lt"/>
                </a:endParaRPr>
              </a:p>
            </p:txBody>
          </p:sp>
        </p:grpSp>
        <p:grpSp>
          <p:nvGrpSpPr>
            <p:cNvPr id="59" name="Group 58">
              <a:extLst>
                <a:ext uri="{FF2B5EF4-FFF2-40B4-BE49-F238E27FC236}">
                  <a16:creationId xmlns:a16="http://schemas.microsoft.com/office/drawing/2014/main" id="{10F9E75C-FF50-AE45-ACA0-8124162AF811}"/>
                </a:ext>
              </a:extLst>
            </p:cNvPr>
            <p:cNvGrpSpPr/>
            <p:nvPr/>
          </p:nvGrpSpPr>
          <p:grpSpPr>
            <a:xfrm>
              <a:off x="3421094" y="2586475"/>
              <a:ext cx="3468214" cy="498768"/>
              <a:chOff x="7703974" y="2542018"/>
              <a:chExt cx="3468214" cy="498768"/>
            </a:xfrm>
          </p:grpSpPr>
          <p:sp>
            <p:nvSpPr>
              <p:cNvPr id="63" name="Rectangle: Rounded Corners 240">
                <a:extLst>
                  <a:ext uri="{FF2B5EF4-FFF2-40B4-BE49-F238E27FC236}">
                    <a16:creationId xmlns:a16="http://schemas.microsoft.com/office/drawing/2014/main" id="{896CB2C4-CE2E-DE46-8778-B6D2C93F00FF}"/>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sp>
            <p:nvSpPr>
              <p:cNvPr id="64" name="Rectangle: Rounded Corners 241">
                <a:extLst>
                  <a:ext uri="{FF2B5EF4-FFF2-40B4-BE49-F238E27FC236}">
                    <a16:creationId xmlns:a16="http://schemas.microsoft.com/office/drawing/2014/main" id="{6AB367E6-C8AC-ED44-BD2E-9C13BBDC6008}"/>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grpSp>
        <p:grpSp>
          <p:nvGrpSpPr>
            <p:cNvPr id="60" name="Group 59">
              <a:extLst>
                <a:ext uri="{FF2B5EF4-FFF2-40B4-BE49-F238E27FC236}">
                  <a16:creationId xmlns:a16="http://schemas.microsoft.com/office/drawing/2014/main" id="{BB8B0A12-3964-7B4A-A8C4-B2565B03794A}"/>
                </a:ext>
              </a:extLst>
            </p:cNvPr>
            <p:cNvGrpSpPr/>
            <p:nvPr/>
          </p:nvGrpSpPr>
          <p:grpSpPr>
            <a:xfrm>
              <a:off x="3457053" y="2630932"/>
              <a:ext cx="3468214" cy="498768"/>
              <a:chOff x="7703974" y="2542018"/>
              <a:chExt cx="3468214" cy="498768"/>
            </a:xfrm>
          </p:grpSpPr>
          <p:sp>
            <p:nvSpPr>
              <p:cNvPr id="61" name="Rectangle: Rounded Corners 238">
                <a:extLst>
                  <a:ext uri="{FF2B5EF4-FFF2-40B4-BE49-F238E27FC236}">
                    <a16:creationId xmlns:a16="http://schemas.microsoft.com/office/drawing/2014/main" id="{FA340E15-B5EF-DA4C-8A3E-DD842E3802B8}"/>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latin typeface="+mj-lt"/>
                  </a:rPr>
                  <a:t>Desktops</a:t>
                </a:r>
              </a:p>
            </p:txBody>
          </p:sp>
          <p:sp>
            <p:nvSpPr>
              <p:cNvPr id="62" name="Rectangle: Rounded Corners 239">
                <a:extLst>
                  <a:ext uri="{FF2B5EF4-FFF2-40B4-BE49-F238E27FC236}">
                    <a16:creationId xmlns:a16="http://schemas.microsoft.com/office/drawing/2014/main" id="{188C10FF-1C15-7B4E-909F-74BCD72B42B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latin typeface="+mj-lt"/>
                  </a:rPr>
                  <a:t>Apps</a:t>
                </a:r>
              </a:p>
            </p:txBody>
          </p:sp>
        </p:grpSp>
      </p:grpSp>
      <p:sp>
        <p:nvSpPr>
          <p:cNvPr id="67" name="desktop" title="a desktop PC">
            <a:extLst>
              <a:ext uri="{FF2B5EF4-FFF2-40B4-BE49-F238E27FC236}">
                <a16:creationId xmlns:a16="http://schemas.microsoft.com/office/drawing/2014/main" id="{B0BC7B3F-4781-3148-9020-8429B083DC80}"/>
              </a:ext>
            </a:extLst>
          </p:cNvPr>
          <p:cNvSpPr>
            <a:spLocks noChangeAspect="1" noEditPoints="1"/>
          </p:cNvSpPr>
          <p:nvPr/>
        </p:nvSpPr>
        <p:spPr bwMode="auto">
          <a:xfrm>
            <a:off x="9004458" y="4184393"/>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latin typeface="Segoe UI"/>
            </a:endParaRPr>
          </a:p>
        </p:txBody>
      </p:sp>
      <p:sp>
        <p:nvSpPr>
          <p:cNvPr id="68" name="GenericApp_EB3B" title="Icon of an app window">
            <a:extLst>
              <a:ext uri="{FF2B5EF4-FFF2-40B4-BE49-F238E27FC236}">
                <a16:creationId xmlns:a16="http://schemas.microsoft.com/office/drawing/2014/main" id="{EB0AFC94-73AA-8442-957A-6F43C51DE4EB}"/>
              </a:ext>
            </a:extLst>
          </p:cNvPr>
          <p:cNvSpPr>
            <a:spLocks noChangeAspect="1" noEditPoints="1"/>
          </p:cNvSpPr>
          <p:nvPr/>
        </p:nvSpPr>
        <p:spPr bwMode="auto">
          <a:xfrm>
            <a:off x="10762051" y="4194194"/>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latin typeface="Segoe UI"/>
            </a:endParaRPr>
          </a:p>
        </p:txBody>
      </p:sp>
      <p:sp>
        <p:nvSpPr>
          <p:cNvPr id="69" name="Oval 68">
            <a:extLst>
              <a:ext uri="{FF2B5EF4-FFF2-40B4-BE49-F238E27FC236}">
                <a16:creationId xmlns:a16="http://schemas.microsoft.com/office/drawing/2014/main" id="{877AFE0B-DEDB-2C43-98BA-CAC04E628E6C}"/>
              </a:ext>
            </a:extLst>
          </p:cNvPr>
          <p:cNvSpPr/>
          <p:nvPr/>
        </p:nvSpPr>
        <p:spPr bwMode="auto">
          <a:xfrm>
            <a:off x="9367267"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a:solidFill>
                  <a:schemeClr val="tx1"/>
                </a:solidFill>
                <a:latin typeface="Segoe UI"/>
              </a:rPr>
              <a:t>A</a:t>
            </a:r>
          </a:p>
        </p:txBody>
      </p:sp>
      <p:grpSp>
        <p:nvGrpSpPr>
          <p:cNvPr id="70" name="Group 69">
            <a:extLst>
              <a:ext uri="{FF2B5EF4-FFF2-40B4-BE49-F238E27FC236}">
                <a16:creationId xmlns:a16="http://schemas.microsoft.com/office/drawing/2014/main" id="{242CBDBA-1A8D-0E48-8AE2-EEE62EA4B385}"/>
              </a:ext>
            </a:extLst>
          </p:cNvPr>
          <p:cNvGrpSpPr/>
          <p:nvPr/>
        </p:nvGrpSpPr>
        <p:grpSpPr>
          <a:xfrm>
            <a:off x="7849471" y="5053562"/>
            <a:ext cx="3544680" cy="587599"/>
            <a:chOff x="7648458" y="5258366"/>
            <a:chExt cx="3545183" cy="587682"/>
          </a:xfrm>
        </p:grpSpPr>
        <p:grpSp>
          <p:nvGrpSpPr>
            <p:cNvPr id="71" name="Group 70">
              <a:extLst>
                <a:ext uri="{FF2B5EF4-FFF2-40B4-BE49-F238E27FC236}">
                  <a16:creationId xmlns:a16="http://schemas.microsoft.com/office/drawing/2014/main" id="{6F30DD8C-829E-8849-8728-C3B150DB24BC}"/>
                </a:ext>
              </a:extLst>
            </p:cNvPr>
            <p:cNvGrpSpPr/>
            <p:nvPr/>
          </p:nvGrpSpPr>
          <p:grpSpPr>
            <a:xfrm>
              <a:off x="7648458" y="5258366"/>
              <a:ext cx="3545183" cy="587682"/>
              <a:chOff x="3380084" y="2542018"/>
              <a:chExt cx="3545183" cy="587682"/>
            </a:xfrm>
          </p:grpSpPr>
          <p:grpSp>
            <p:nvGrpSpPr>
              <p:cNvPr id="78" name="Group 77">
                <a:extLst>
                  <a:ext uri="{FF2B5EF4-FFF2-40B4-BE49-F238E27FC236}">
                    <a16:creationId xmlns:a16="http://schemas.microsoft.com/office/drawing/2014/main" id="{6B78F5CC-3820-0F49-A5C0-4B3FEE4C0BDD}"/>
                  </a:ext>
                </a:extLst>
              </p:cNvPr>
              <p:cNvGrpSpPr/>
              <p:nvPr/>
            </p:nvGrpSpPr>
            <p:grpSpPr>
              <a:xfrm>
                <a:off x="3380084" y="2542018"/>
                <a:ext cx="3473265" cy="498768"/>
                <a:chOff x="7698923" y="2542018"/>
                <a:chExt cx="3473265" cy="498768"/>
              </a:xfrm>
            </p:grpSpPr>
            <p:sp>
              <p:nvSpPr>
                <p:cNvPr id="85" name="Rectangle: Rounded Corners 300">
                  <a:extLst>
                    <a:ext uri="{FF2B5EF4-FFF2-40B4-BE49-F238E27FC236}">
                      <a16:creationId xmlns:a16="http://schemas.microsoft.com/office/drawing/2014/main" id="{5E09AF74-3A7C-C946-B91A-006022764973}"/>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sp>
              <p:nvSpPr>
                <p:cNvPr id="86" name="Rectangle: Rounded Corners 309">
                  <a:extLst>
                    <a:ext uri="{FF2B5EF4-FFF2-40B4-BE49-F238E27FC236}">
                      <a16:creationId xmlns:a16="http://schemas.microsoft.com/office/drawing/2014/main" id="{DED961E8-1E79-EA44-9216-5391F56AF4CA}"/>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grpSp>
          <p:grpSp>
            <p:nvGrpSpPr>
              <p:cNvPr id="79" name="Group 78">
                <a:extLst>
                  <a:ext uri="{FF2B5EF4-FFF2-40B4-BE49-F238E27FC236}">
                    <a16:creationId xmlns:a16="http://schemas.microsoft.com/office/drawing/2014/main" id="{4D4EF8F8-008B-054D-B127-ECF5C6DC255C}"/>
                  </a:ext>
                </a:extLst>
              </p:cNvPr>
              <p:cNvGrpSpPr/>
              <p:nvPr/>
            </p:nvGrpSpPr>
            <p:grpSpPr>
              <a:xfrm>
                <a:off x="3416043" y="2586475"/>
                <a:ext cx="3473265" cy="498768"/>
                <a:chOff x="7698923" y="2542018"/>
                <a:chExt cx="3473265" cy="498768"/>
              </a:xfrm>
            </p:grpSpPr>
            <p:sp>
              <p:nvSpPr>
                <p:cNvPr id="83" name="Rectangle: Rounded Corners 260">
                  <a:extLst>
                    <a:ext uri="{FF2B5EF4-FFF2-40B4-BE49-F238E27FC236}">
                      <a16:creationId xmlns:a16="http://schemas.microsoft.com/office/drawing/2014/main" id="{BDB46D90-5C9D-894B-81E5-F54BAB86B9A3}"/>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latin typeface="+mj-lt"/>
                  </a:endParaRPr>
                </a:p>
              </p:txBody>
            </p:sp>
            <p:sp>
              <p:nvSpPr>
                <p:cNvPr id="84" name="Rectangle: Rounded Corners 299">
                  <a:extLst>
                    <a:ext uri="{FF2B5EF4-FFF2-40B4-BE49-F238E27FC236}">
                      <a16:creationId xmlns:a16="http://schemas.microsoft.com/office/drawing/2014/main" id="{C6A6E760-58A0-624E-AC32-36795C733897}"/>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latin typeface="+mj-lt"/>
                  </a:endParaRPr>
                </a:p>
              </p:txBody>
            </p:sp>
          </p:grpSp>
          <p:grpSp>
            <p:nvGrpSpPr>
              <p:cNvPr id="80" name="Group 79">
                <a:extLst>
                  <a:ext uri="{FF2B5EF4-FFF2-40B4-BE49-F238E27FC236}">
                    <a16:creationId xmlns:a16="http://schemas.microsoft.com/office/drawing/2014/main" id="{97115B42-132E-7149-BD12-7974A298CCC8}"/>
                  </a:ext>
                </a:extLst>
              </p:cNvPr>
              <p:cNvGrpSpPr/>
              <p:nvPr/>
            </p:nvGrpSpPr>
            <p:grpSpPr>
              <a:xfrm>
                <a:off x="3452002" y="2630932"/>
                <a:ext cx="3473265" cy="498768"/>
                <a:chOff x="7698923" y="2542018"/>
                <a:chExt cx="3473265" cy="498768"/>
              </a:xfrm>
            </p:grpSpPr>
            <p:sp>
              <p:nvSpPr>
                <p:cNvPr id="81" name="Rectangle: Rounded Corners 258">
                  <a:extLst>
                    <a:ext uri="{FF2B5EF4-FFF2-40B4-BE49-F238E27FC236}">
                      <a16:creationId xmlns:a16="http://schemas.microsoft.com/office/drawing/2014/main" id="{2F635AC9-692E-2D40-9910-B457FD4C4C1C}"/>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latin typeface="+mj-lt"/>
                    </a:rPr>
                    <a:t>Active </a:t>
                  </a:r>
                </a:p>
                <a:p>
                  <a:pPr defTabSz="932114" fontAlgn="base">
                    <a:lnSpc>
                      <a:spcPct val="80000"/>
                    </a:lnSpc>
                    <a:spcBef>
                      <a:spcPct val="0"/>
                    </a:spcBef>
                    <a:spcAft>
                      <a:spcPct val="0"/>
                    </a:spcAft>
                    <a:defRPr/>
                  </a:pPr>
                  <a:r>
                    <a:rPr lang="en-US" sz="1176" kern="0" dirty="0">
                      <a:latin typeface="+mj-lt"/>
                    </a:rPr>
                    <a:t>Directory</a:t>
                  </a:r>
                </a:p>
              </p:txBody>
            </p:sp>
            <p:sp>
              <p:nvSpPr>
                <p:cNvPr id="82" name="Rectangle: Rounded Corners 259">
                  <a:extLst>
                    <a:ext uri="{FF2B5EF4-FFF2-40B4-BE49-F238E27FC236}">
                      <a16:creationId xmlns:a16="http://schemas.microsoft.com/office/drawing/2014/main" id="{F5DF54DE-4AF0-5946-8996-7AC23E314FD6}"/>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latin typeface="+mj-lt"/>
                    </a:rPr>
                    <a:t>User Profile</a:t>
                  </a:r>
                </a:p>
                <a:p>
                  <a:pPr defTabSz="932114" fontAlgn="base">
                    <a:lnSpc>
                      <a:spcPct val="80000"/>
                    </a:lnSpc>
                    <a:spcBef>
                      <a:spcPct val="0"/>
                    </a:spcBef>
                    <a:spcAft>
                      <a:spcPct val="0"/>
                    </a:spcAft>
                    <a:defRPr/>
                  </a:pPr>
                  <a:r>
                    <a:rPr lang="en-US" sz="1176" kern="0">
                      <a:latin typeface="+mj-lt"/>
                    </a:rPr>
                    <a:t>File Server</a:t>
                  </a:r>
                </a:p>
              </p:txBody>
            </p:sp>
          </p:grpSp>
        </p:grpSp>
        <p:grpSp>
          <p:nvGrpSpPr>
            <p:cNvPr id="72" name="Group 71">
              <a:extLst>
                <a:ext uri="{FF2B5EF4-FFF2-40B4-BE49-F238E27FC236}">
                  <a16:creationId xmlns:a16="http://schemas.microsoft.com/office/drawing/2014/main" id="{96F6509D-1326-5C44-A66D-A43C47CC66E5}"/>
                </a:ext>
              </a:extLst>
            </p:cNvPr>
            <p:cNvGrpSpPr/>
            <p:nvPr/>
          </p:nvGrpSpPr>
          <p:grpSpPr>
            <a:xfrm>
              <a:off x="8883848" y="5390849"/>
              <a:ext cx="378819" cy="378819"/>
              <a:chOff x="5564125" y="2107972"/>
              <a:chExt cx="501718" cy="501718"/>
            </a:xfrm>
          </p:grpSpPr>
          <p:sp>
            <p:nvSpPr>
              <p:cNvPr id="76" name="Diamond 75">
                <a:extLst>
                  <a:ext uri="{FF2B5EF4-FFF2-40B4-BE49-F238E27FC236}">
                    <a16:creationId xmlns:a16="http://schemas.microsoft.com/office/drawing/2014/main" id="{8815C86D-0F8E-AD4E-AEA5-DF10A82BC8C9}"/>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6" err="1">
                  <a:solidFill>
                    <a:schemeClr val="tx1"/>
                  </a:solidFill>
                  <a:latin typeface="+mj-lt"/>
                  <a:ea typeface="Segoe UI" pitchFamily="34" charset="0"/>
                  <a:cs typeface="Segoe UI" pitchFamily="34" charset="0"/>
                </a:endParaRPr>
              </a:p>
            </p:txBody>
          </p:sp>
          <p:pic>
            <p:nvPicPr>
              <p:cNvPr id="77" name="Graphic 76">
                <a:extLst>
                  <a:ext uri="{FF2B5EF4-FFF2-40B4-BE49-F238E27FC236}">
                    <a16:creationId xmlns:a16="http://schemas.microsoft.com/office/drawing/2014/main" id="{90526AD8-9595-D443-9CAE-2F2238441A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4125" y="2107972"/>
                <a:ext cx="501718" cy="501718"/>
              </a:xfrm>
              <a:prstGeom prst="rect">
                <a:avLst/>
              </a:prstGeom>
            </p:spPr>
          </p:pic>
        </p:grpSp>
        <p:grpSp>
          <p:nvGrpSpPr>
            <p:cNvPr id="73" name="Group 72">
              <a:extLst>
                <a:ext uri="{FF2B5EF4-FFF2-40B4-BE49-F238E27FC236}">
                  <a16:creationId xmlns:a16="http://schemas.microsoft.com/office/drawing/2014/main" id="{B485AE89-BDF4-F947-9E42-A8F2A07B176E}"/>
                </a:ext>
              </a:extLst>
            </p:cNvPr>
            <p:cNvGrpSpPr/>
            <p:nvPr/>
          </p:nvGrpSpPr>
          <p:grpSpPr>
            <a:xfrm>
              <a:off x="10659519" y="5402721"/>
              <a:ext cx="396950" cy="355079"/>
              <a:chOff x="10723874" y="3514287"/>
              <a:chExt cx="396950" cy="355079"/>
            </a:xfrm>
          </p:grpSpPr>
          <p:sp>
            <p:nvSpPr>
              <p:cNvPr id="74" name="Hexagon 73">
                <a:extLst>
                  <a:ext uri="{FF2B5EF4-FFF2-40B4-BE49-F238E27FC236}">
                    <a16:creationId xmlns:a16="http://schemas.microsoft.com/office/drawing/2014/main" id="{F9B1DC53-8A21-BF4F-842C-2F000DB07B5B}"/>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42" rtlCol="0" anchor="ctr"/>
              <a:lstStyle/>
              <a:p>
                <a:pPr algn="ctr" defTabSz="914016">
                  <a:defRPr/>
                </a:pPr>
                <a:endParaRPr lang="en-US" sz="1176">
                  <a:solidFill>
                    <a:schemeClr val="tx1"/>
                  </a:solidFill>
                  <a:latin typeface="+mj-lt"/>
                </a:endParaRPr>
              </a:p>
            </p:txBody>
          </p:sp>
          <p:pic>
            <p:nvPicPr>
              <p:cNvPr id="75" name="Picture 74">
                <a:extLst>
                  <a:ext uri="{FF2B5EF4-FFF2-40B4-BE49-F238E27FC236}">
                    <a16:creationId xmlns:a16="http://schemas.microsoft.com/office/drawing/2014/main" id="{2044AB92-52AF-6D4D-BE2B-6824D447B071}"/>
                  </a:ext>
                </a:extLst>
              </p:cNvPr>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87" name="Oval 86">
            <a:extLst>
              <a:ext uri="{FF2B5EF4-FFF2-40B4-BE49-F238E27FC236}">
                <a16:creationId xmlns:a16="http://schemas.microsoft.com/office/drawing/2014/main" id="{DBF374AC-99B3-D540-B054-9D08E635122B}"/>
              </a:ext>
            </a:extLst>
          </p:cNvPr>
          <p:cNvSpPr/>
          <p:nvPr/>
        </p:nvSpPr>
        <p:spPr bwMode="auto">
          <a:xfrm>
            <a:off x="11205724"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dirty="0">
                <a:solidFill>
                  <a:schemeClr val="tx1"/>
                </a:solidFill>
                <a:latin typeface="Segoe UI"/>
              </a:rPr>
              <a:t>A</a:t>
            </a:r>
          </a:p>
        </p:txBody>
      </p:sp>
      <p:grpSp>
        <p:nvGrpSpPr>
          <p:cNvPr id="88" name="Group 87">
            <a:extLst>
              <a:ext uri="{FF2B5EF4-FFF2-40B4-BE49-F238E27FC236}">
                <a16:creationId xmlns:a16="http://schemas.microsoft.com/office/drawing/2014/main" id="{2B5E94BE-9CA4-AF49-A03B-FDD58C0ED8A6}"/>
              </a:ext>
            </a:extLst>
          </p:cNvPr>
          <p:cNvGrpSpPr/>
          <p:nvPr/>
        </p:nvGrpSpPr>
        <p:grpSpPr>
          <a:xfrm>
            <a:off x="7515670" y="3215014"/>
            <a:ext cx="378766" cy="378765"/>
            <a:chOff x="5564119" y="2081144"/>
            <a:chExt cx="501718" cy="501718"/>
          </a:xfrm>
        </p:grpSpPr>
        <p:sp>
          <p:nvSpPr>
            <p:cNvPr id="89" name="Diamond 88">
              <a:extLst>
                <a:ext uri="{FF2B5EF4-FFF2-40B4-BE49-F238E27FC236}">
                  <a16:creationId xmlns:a16="http://schemas.microsoft.com/office/drawing/2014/main" id="{74616254-E482-854C-A8DA-8D9E06DB5B4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chemeClr val="tx1"/>
                </a:solidFill>
                <a:latin typeface="Segoe UI Semilight"/>
                <a:ea typeface="Segoe UI" pitchFamily="34" charset="0"/>
                <a:cs typeface="Segoe UI" pitchFamily="34" charset="0"/>
              </a:endParaRPr>
            </a:p>
          </p:txBody>
        </p:sp>
        <p:pic>
          <p:nvPicPr>
            <p:cNvPr id="90" name="Graphic 89">
              <a:extLst>
                <a:ext uri="{FF2B5EF4-FFF2-40B4-BE49-F238E27FC236}">
                  <a16:creationId xmlns:a16="http://schemas.microsoft.com/office/drawing/2014/main" id="{D22DF06A-1758-5746-B91B-3EA1B5B54C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4119" y="2081144"/>
              <a:ext cx="501718" cy="501718"/>
            </a:xfrm>
            <a:prstGeom prst="rect">
              <a:avLst/>
            </a:prstGeom>
          </p:spPr>
        </p:pic>
      </p:grpSp>
      <p:grpSp>
        <p:nvGrpSpPr>
          <p:cNvPr id="91" name="Group 90">
            <a:extLst>
              <a:ext uri="{FF2B5EF4-FFF2-40B4-BE49-F238E27FC236}">
                <a16:creationId xmlns:a16="http://schemas.microsoft.com/office/drawing/2014/main" id="{110B0686-58A0-8844-A5C1-7DE86CAE0D01}"/>
              </a:ext>
            </a:extLst>
          </p:cNvPr>
          <p:cNvGrpSpPr/>
          <p:nvPr/>
        </p:nvGrpSpPr>
        <p:grpSpPr>
          <a:xfrm>
            <a:off x="2427921" y="3270919"/>
            <a:ext cx="4999677" cy="686141"/>
            <a:chOff x="2417735" y="3359354"/>
            <a:chExt cx="5000387" cy="686239"/>
          </a:xfrm>
        </p:grpSpPr>
        <p:cxnSp>
          <p:nvCxnSpPr>
            <p:cNvPr id="92" name="Straight Arrow Connector 91">
              <a:extLst>
                <a:ext uri="{FF2B5EF4-FFF2-40B4-BE49-F238E27FC236}">
                  <a16:creationId xmlns:a16="http://schemas.microsoft.com/office/drawing/2014/main" id="{968C5D8C-0941-BB47-9812-444B574DA970}"/>
                </a:ext>
              </a:extLst>
            </p:cNvPr>
            <p:cNvCxnSpPr>
              <a:cxnSpLocks/>
              <a:stCxn id="94" idx="6"/>
            </p:cNvCxnSpPr>
            <p:nvPr/>
          </p:nvCxnSpPr>
          <p:spPr>
            <a:xfrm flipV="1">
              <a:off x="3175393" y="3476350"/>
              <a:ext cx="4242729" cy="11197"/>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D9FC78-7C5A-4B4C-8F99-C6179003C203}"/>
                </a:ext>
              </a:extLst>
            </p:cNvPr>
            <p:cNvCxnSpPr>
              <a:cxnSpLocks/>
            </p:cNvCxnSpPr>
            <p:nvPr/>
          </p:nvCxnSpPr>
          <p:spPr>
            <a:xfrm flipH="1">
              <a:off x="2417735" y="3486547"/>
              <a:ext cx="632895" cy="559046"/>
            </a:xfrm>
            <a:prstGeom prst="straightConnector1">
              <a:avLst/>
            </a:prstGeom>
            <a:ln w="22225">
              <a:solidFill>
                <a:schemeClr val="accent2"/>
              </a:solidFill>
              <a:headEnd type="none"/>
              <a:tailEnd type="none" w="lg" len="med"/>
            </a:ln>
            <a:effectLst/>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1512F93A-C1A7-8548-948C-F41F77B4CF4A}"/>
                </a:ext>
              </a:extLst>
            </p:cNvPr>
            <p:cNvSpPr/>
            <p:nvPr/>
          </p:nvSpPr>
          <p:spPr bwMode="auto">
            <a:xfrm>
              <a:off x="2919008"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latin typeface="Segoe Pro Semibold" panose="020B0702040504020203" pitchFamily="34" charset="0"/>
                  <a:cs typeface="Segoe UI Light"/>
                </a:rPr>
                <a:t>1</a:t>
              </a:r>
            </a:p>
          </p:txBody>
        </p:sp>
      </p:grpSp>
      <p:sp>
        <p:nvSpPr>
          <p:cNvPr id="95" name="Rectangle: Rounded Corners 318">
            <a:extLst>
              <a:ext uri="{FF2B5EF4-FFF2-40B4-BE49-F238E27FC236}">
                <a16:creationId xmlns:a16="http://schemas.microsoft.com/office/drawing/2014/main" id="{3C507D35-BACA-BB40-854E-CF49EF80DEC6}"/>
              </a:ext>
            </a:extLst>
          </p:cNvPr>
          <p:cNvSpPr/>
          <p:nvPr/>
        </p:nvSpPr>
        <p:spPr bwMode="auto">
          <a:xfrm>
            <a:off x="5274993" y="557564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200" kern="0">
                <a:latin typeface="Segoe UI Semibold"/>
              </a:rPr>
              <a:t>Azure SQL DB</a:t>
            </a:r>
          </a:p>
        </p:txBody>
      </p:sp>
      <p:pic>
        <p:nvPicPr>
          <p:cNvPr id="96" name="Picture 2">
            <a:extLst>
              <a:ext uri="{FF2B5EF4-FFF2-40B4-BE49-F238E27FC236}">
                <a16:creationId xmlns:a16="http://schemas.microsoft.com/office/drawing/2014/main" id="{1BD6FF3F-57E0-1540-90BB-6FABE8D229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0935" y="5583424"/>
            <a:ext cx="399559" cy="422176"/>
          </a:xfrm>
          <a:prstGeom prst="rect">
            <a:avLst/>
          </a:prstGeom>
          <a:noFill/>
        </p:spPr>
      </p:pic>
      <p:grpSp>
        <p:nvGrpSpPr>
          <p:cNvPr id="97" name="Group 96">
            <a:extLst>
              <a:ext uri="{FF2B5EF4-FFF2-40B4-BE49-F238E27FC236}">
                <a16:creationId xmlns:a16="http://schemas.microsoft.com/office/drawing/2014/main" id="{F962CA96-D8D9-524E-976F-C217D045AC31}"/>
              </a:ext>
            </a:extLst>
          </p:cNvPr>
          <p:cNvGrpSpPr/>
          <p:nvPr/>
        </p:nvGrpSpPr>
        <p:grpSpPr>
          <a:xfrm>
            <a:off x="2713237" y="3890272"/>
            <a:ext cx="492143" cy="256349"/>
            <a:chOff x="2712756" y="3990529"/>
            <a:chExt cx="492213" cy="256385"/>
          </a:xfrm>
        </p:grpSpPr>
        <p:cxnSp>
          <p:nvCxnSpPr>
            <p:cNvPr id="98" name="Straight Arrow Connector 97">
              <a:extLst>
                <a:ext uri="{FF2B5EF4-FFF2-40B4-BE49-F238E27FC236}">
                  <a16:creationId xmlns:a16="http://schemas.microsoft.com/office/drawing/2014/main" id="{D240EE70-59C2-D844-A762-1CEBDC3C95EF}"/>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F0610E2E-781D-1A43-89C9-48ADEAA43A7E}"/>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latin typeface="Segoe Pro Semibold" panose="020B0702040504020203" pitchFamily="34" charset="0"/>
                  <a:cs typeface="Segoe UI Light"/>
                </a:rPr>
                <a:t>2</a:t>
              </a:r>
            </a:p>
          </p:txBody>
        </p:sp>
      </p:grpSp>
      <p:grpSp>
        <p:nvGrpSpPr>
          <p:cNvPr id="100" name="Group 99">
            <a:extLst>
              <a:ext uri="{FF2B5EF4-FFF2-40B4-BE49-F238E27FC236}">
                <a16:creationId xmlns:a16="http://schemas.microsoft.com/office/drawing/2014/main" id="{BC3E755B-04E4-C342-9F58-AB5A273121CF}"/>
              </a:ext>
            </a:extLst>
          </p:cNvPr>
          <p:cNvGrpSpPr/>
          <p:nvPr/>
        </p:nvGrpSpPr>
        <p:grpSpPr>
          <a:xfrm>
            <a:off x="2713237" y="4863555"/>
            <a:ext cx="492143" cy="256349"/>
            <a:chOff x="2712756" y="3990529"/>
            <a:chExt cx="492213" cy="256385"/>
          </a:xfrm>
        </p:grpSpPr>
        <p:cxnSp>
          <p:nvCxnSpPr>
            <p:cNvPr id="101" name="Straight Arrow Connector 100">
              <a:extLst>
                <a:ext uri="{FF2B5EF4-FFF2-40B4-BE49-F238E27FC236}">
                  <a16:creationId xmlns:a16="http://schemas.microsoft.com/office/drawing/2014/main" id="{995C033F-0912-2149-BFA5-A8ED42121A12}"/>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EA71EE55-6981-774F-AF23-0FF3FEE60BDA}"/>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latin typeface="Segoe Pro Semibold" panose="020B0702040504020203" pitchFamily="34" charset="0"/>
                  <a:cs typeface="Segoe UI Light"/>
                </a:rPr>
                <a:t>3</a:t>
              </a:r>
            </a:p>
          </p:txBody>
        </p:sp>
      </p:grpSp>
      <p:grpSp>
        <p:nvGrpSpPr>
          <p:cNvPr id="103" name="Group 102">
            <a:extLst>
              <a:ext uri="{FF2B5EF4-FFF2-40B4-BE49-F238E27FC236}">
                <a16:creationId xmlns:a16="http://schemas.microsoft.com/office/drawing/2014/main" id="{1E881C77-DA28-3F4D-8B6C-F7FBC21EFAD6}"/>
              </a:ext>
            </a:extLst>
          </p:cNvPr>
          <p:cNvGrpSpPr/>
          <p:nvPr/>
        </p:nvGrpSpPr>
        <p:grpSpPr>
          <a:xfrm>
            <a:off x="4798367" y="4018105"/>
            <a:ext cx="3169574" cy="979849"/>
            <a:chOff x="4653442" y="3990201"/>
            <a:chExt cx="3170024" cy="979988"/>
          </a:xfrm>
        </p:grpSpPr>
        <p:cxnSp>
          <p:nvCxnSpPr>
            <p:cNvPr id="104" name="Straight Arrow Connector 103">
              <a:extLst>
                <a:ext uri="{FF2B5EF4-FFF2-40B4-BE49-F238E27FC236}">
                  <a16:creationId xmlns:a16="http://schemas.microsoft.com/office/drawing/2014/main" id="{DCFDFD9F-30BF-154E-AD0D-CD89CEC3288E}"/>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3134B740-E740-984B-8334-551E362954AD}"/>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latin typeface="Segoe Pro Semibold" panose="020B0702040504020203" pitchFamily="34" charset="0"/>
                  <a:cs typeface="Segoe UI Light"/>
                </a:rPr>
                <a:t>4</a:t>
              </a:r>
            </a:p>
          </p:txBody>
        </p:sp>
      </p:grpSp>
      <p:grpSp>
        <p:nvGrpSpPr>
          <p:cNvPr id="106" name="Group 105">
            <a:extLst>
              <a:ext uri="{FF2B5EF4-FFF2-40B4-BE49-F238E27FC236}">
                <a16:creationId xmlns:a16="http://schemas.microsoft.com/office/drawing/2014/main" id="{7EBBE395-512B-E64A-A358-F4AE32BEA49A}"/>
              </a:ext>
            </a:extLst>
          </p:cNvPr>
          <p:cNvGrpSpPr/>
          <p:nvPr/>
        </p:nvGrpSpPr>
        <p:grpSpPr>
          <a:xfrm>
            <a:off x="6796331" y="4397153"/>
            <a:ext cx="1273956" cy="622271"/>
            <a:chOff x="6679353" y="4411624"/>
            <a:chExt cx="1274136" cy="622360"/>
          </a:xfrm>
        </p:grpSpPr>
        <p:cxnSp>
          <p:nvCxnSpPr>
            <p:cNvPr id="107" name="Straight Arrow Connector 106">
              <a:extLst>
                <a:ext uri="{FF2B5EF4-FFF2-40B4-BE49-F238E27FC236}">
                  <a16:creationId xmlns:a16="http://schemas.microsoft.com/office/drawing/2014/main" id="{8ABBF26E-1B6D-2347-8E68-2C88B3793224}"/>
                </a:ext>
              </a:extLst>
            </p:cNvPr>
            <p:cNvCxnSpPr>
              <a:cxnSpLocks/>
              <a:endCxn id="21"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D247909A-14FA-F046-B953-CD11BE382EBE}"/>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latin typeface="Segoe Pro Semibold" panose="020B0702040504020203" pitchFamily="34" charset="0"/>
                  <a:cs typeface="Segoe UI Light"/>
                </a:rPr>
                <a:t>0</a:t>
              </a:r>
            </a:p>
          </p:txBody>
        </p:sp>
      </p:grpSp>
      <p:grpSp>
        <p:nvGrpSpPr>
          <p:cNvPr id="109" name="Group 108">
            <a:extLst>
              <a:ext uri="{FF2B5EF4-FFF2-40B4-BE49-F238E27FC236}">
                <a16:creationId xmlns:a16="http://schemas.microsoft.com/office/drawing/2014/main" id="{F3422119-1A3E-BB40-8020-B743B0E9EDB8}"/>
              </a:ext>
            </a:extLst>
          </p:cNvPr>
          <p:cNvGrpSpPr/>
          <p:nvPr/>
        </p:nvGrpSpPr>
        <p:grpSpPr>
          <a:xfrm>
            <a:off x="7152375" y="2574587"/>
            <a:ext cx="187551" cy="3799596"/>
            <a:chOff x="2849277" y="1648178"/>
            <a:chExt cx="187578" cy="3892279"/>
          </a:xfrm>
        </p:grpSpPr>
        <p:cxnSp>
          <p:nvCxnSpPr>
            <p:cNvPr id="110" name="Straight Connector 109">
              <a:extLst>
                <a:ext uri="{FF2B5EF4-FFF2-40B4-BE49-F238E27FC236}">
                  <a16:creationId xmlns:a16="http://schemas.microsoft.com/office/drawing/2014/main" id="{9F0FA986-5FA4-4141-A55E-3CA6D860999D}"/>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1" name="Rectangle 110">
              <a:extLst>
                <a:ext uri="{FF2B5EF4-FFF2-40B4-BE49-F238E27FC236}">
                  <a16:creationId xmlns:a16="http://schemas.microsoft.com/office/drawing/2014/main" id="{6D0B3654-34DA-1648-AC77-48AFD0A31B80}"/>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latin typeface="Segoe UI Semibold"/>
                  <a:cs typeface="Segoe UI Light"/>
                </a:rPr>
                <a:t>FIREWALL</a:t>
              </a:r>
              <a:endParaRPr lang="en-US" sz="1176" dirty="0">
                <a:latin typeface="Segoe UI Semibold"/>
              </a:endParaRPr>
            </a:p>
          </p:txBody>
        </p:sp>
      </p:grpSp>
      <p:sp>
        <p:nvSpPr>
          <p:cNvPr id="112" name="TextBox 111">
            <a:extLst>
              <a:ext uri="{FF2B5EF4-FFF2-40B4-BE49-F238E27FC236}">
                <a16:creationId xmlns:a16="http://schemas.microsoft.com/office/drawing/2014/main" id="{0D709F7E-5447-A142-9B01-683E782DD7EA}"/>
              </a:ext>
            </a:extLst>
          </p:cNvPr>
          <p:cNvSpPr txBox="1"/>
          <p:nvPr/>
        </p:nvSpPr>
        <p:spPr>
          <a:xfrm>
            <a:off x="447271" y="979007"/>
            <a:ext cx="11177007" cy="1557893"/>
          </a:xfrm>
          <a:prstGeom prst="rect">
            <a:avLst/>
          </a:prstGeom>
          <a:noFill/>
        </p:spPr>
        <p:txBody>
          <a:bodyPr wrap="square" lIns="0" tIns="179285" rIns="179259" bIns="143407" rtlCol="0">
            <a:spAutoFit/>
          </a:bodyPr>
          <a:lstStyle/>
          <a:p>
            <a:pPr marL="268916" indent="-268916" defTabSz="914192">
              <a:spcAft>
                <a:spcPts val="196"/>
              </a:spcAft>
              <a:buFont typeface="+mj-lt"/>
              <a:buAutoNum type="arabicPeriod"/>
              <a:defRPr/>
            </a:pPr>
            <a:r>
              <a:rPr lang="en-US" sz="1372" dirty="0">
                <a:latin typeface="Segoe UI"/>
              </a:rPr>
              <a:t>User launches RD client which connects to Azure AD, user signs in, and Azure AD returns token</a:t>
            </a:r>
          </a:p>
          <a:p>
            <a:pPr marL="268916" indent="-268916" defTabSz="914192">
              <a:spcAft>
                <a:spcPts val="196"/>
              </a:spcAft>
              <a:buFont typeface="+mj-lt"/>
              <a:buAutoNum type="arabicPeriod"/>
              <a:defRPr/>
            </a:pPr>
            <a:r>
              <a:rPr lang="en-US" sz="1372" dirty="0">
                <a:latin typeface="Segoe UI"/>
              </a:rPr>
              <a:t>RD client presents token to Web Access, Broker queries DB to determine resources authorized for user</a:t>
            </a:r>
          </a:p>
          <a:p>
            <a:pPr marL="268916" indent="-268916" defTabSz="914192">
              <a:spcAft>
                <a:spcPts val="196"/>
              </a:spcAft>
              <a:buFont typeface="+mj-lt"/>
              <a:buAutoNum type="arabicPeriod"/>
              <a:defRPr/>
            </a:pPr>
            <a:r>
              <a:rPr lang="en-US" sz="1372" dirty="0">
                <a:latin typeface="Segoe UI"/>
              </a:rPr>
              <a:t>User selects resource, RD client connects to Gateway</a:t>
            </a:r>
          </a:p>
          <a:p>
            <a:pPr marL="268916" indent="-268916" defTabSz="914192">
              <a:spcAft>
                <a:spcPts val="196"/>
              </a:spcAft>
              <a:buFont typeface="+mj-lt"/>
              <a:buAutoNum type="arabicPeriod"/>
              <a:defRPr/>
            </a:pPr>
            <a:r>
              <a:rPr lang="en-US" sz="1372" dirty="0">
                <a:latin typeface="Segoe UI"/>
              </a:rPr>
              <a:t>Broker orchestrates connection from host agent to Gateway</a:t>
            </a:r>
          </a:p>
          <a:p>
            <a:pPr defTabSz="914192">
              <a:spcBef>
                <a:spcPts val="588"/>
              </a:spcBef>
              <a:defRPr/>
            </a:pPr>
            <a:r>
              <a:rPr lang="en-US" sz="1372" dirty="0">
                <a:latin typeface="Segoe UI"/>
              </a:rPr>
              <a:t>RDP traffic now flows between RD client and session host VM over connections 3 and 4</a:t>
            </a:r>
          </a:p>
        </p:txBody>
      </p:sp>
      <p:sp>
        <p:nvSpPr>
          <p:cNvPr id="113" name="Oval 112">
            <a:extLst>
              <a:ext uri="{FF2B5EF4-FFF2-40B4-BE49-F238E27FC236}">
                <a16:creationId xmlns:a16="http://schemas.microsoft.com/office/drawing/2014/main" id="{7EAB0919-3A1F-3040-9B0F-C0377818FE2F}"/>
              </a:ext>
            </a:extLst>
          </p:cNvPr>
          <p:cNvSpPr/>
          <p:nvPr/>
        </p:nvSpPr>
        <p:spPr bwMode="auto">
          <a:xfrm>
            <a:off x="426425" y="1161485"/>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latin typeface="Segoe Pro Semibold" panose="020B0702040504020203" pitchFamily="34" charset="0"/>
                <a:cs typeface="Segoe UI Light"/>
              </a:rPr>
              <a:t>1</a:t>
            </a:r>
          </a:p>
        </p:txBody>
      </p:sp>
      <p:sp>
        <p:nvSpPr>
          <p:cNvPr id="114" name="Oval 113">
            <a:extLst>
              <a:ext uri="{FF2B5EF4-FFF2-40B4-BE49-F238E27FC236}">
                <a16:creationId xmlns:a16="http://schemas.microsoft.com/office/drawing/2014/main" id="{3309BB03-E0A7-694D-881E-D1EB73F368E2}"/>
              </a:ext>
            </a:extLst>
          </p:cNvPr>
          <p:cNvSpPr/>
          <p:nvPr/>
        </p:nvSpPr>
        <p:spPr bwMode="auto">
          <a:xfrm>
            <a:off x="426425" y="1396682"/>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latin typeface="Segoe Pro Semibold" panose="020B0702040504020203" pitchFamily="34" charset="0"/>
                <a:cs typeface="Segoe UI Light"/>
              </a:rPr>
              <a:t>2</a:t>
            </a:r>
          </a:p>
        </p:txBody>
      </p:sp>
      <p:sp>
        <p:nvSpPr>
          <p:cNvPr id="115" name="Oval 114">
            <a:extLst>
              <a:ext uri="{FF2B5EF4-FFF2-40B4-BE49-F238E27FC236}">
                <a16:creationId xmlns:a16="http://schemas.microsoft.com/office/drawing/2014/main" id="{E3B25364-1B79-8246-9DC3-E4B784E27FDF}"/>
              </a:ext>
            </a:extLst>
          </p:cNvPr>
          <p:cNvSpPr/>
          <p:nvPr/>
        </p:nvSpPr>
        <p:spPr bwMode="auto">
          <a:xfrm>
            <a:off x="426425" y="1631880"/>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latin typeface="Segoe Pro Semibold" panose="020B0702040504020203" pitchFamily="34" charset="0"/>
                <a:cs typeface="Segoe UI Light"/>
              </a:rPr>
              <a:t>3</a:t>
            </a:r>
          </a:p>
        </p:txBody>
      </p:sp>
      <p:sp>
        <p:nvSpPr>
          <p:cNvPr id="116" name="Oval 115">
            <a:extLst>
              <a:ext uri="{FF2B5EF4-FFF2-40B4-BE49-F238E27FC236}">
                <a16:creationId xmlns:a16="http://schemas.microsoft.com/office/drawing/2014/main" id="{2B5039FB-882E-0E46-9CAA-F20FCB8E9FF6}"/>
              </a:ext>
            </a:extLst>
          </p:cNvPr>
          <p:cNvSpPr/>
          <p:nvPr/>
        </p:nvSpPr>
        <p:spPr bwMode="auto">
          <a:xfrm>
            <a:off x="426425" y="1867078"/>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latin typeface="Segoe Pro Semibold" panose="020B0702040504020203" pitchFamily="34" charset="0"/>
                <a:cs typeface="Segoe UI Light"/>
              </a:rPr>
              <a:t>4</a:t>
            </a:r>
          </a:p>
        </p:txBody>
      </p:sp>
    </p:spTree>
    <p:extLst>
      <p:ext uri="{BB962C8B-B14F-4D97-AF65-F5344CB8AC3E}">
        <p14:creationId xmlns:p14="http://schemas.microsoft.com/office/powerpoint/2010/main" val="271825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
                                            <p:txEl>
                                              <p:pRg st="0" end="0"/>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1"/>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par>
                                <p:cTn id="20" presetID="1" presetClass="entr" presetSubtype="0" fill="hold" nodeType="withEffect">
                                  <p:stCondLst>
                                    <p:cond delay="0"/>
                                  </p:stCondLst>
                                  <p:childTnLst>
                                    <p:set>
                                      <p:cBhvr>
                                        <p:cTn id="21" dur="1" fill="hold">
                                          <p:stCondLst>
                                            <p:cond delay="0"/>
                                          </p:stCondLst>
                                        </p:cTn>
                                        <p:tgtEl>
                                          <p:spTgt spid="112">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97"/>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fade">
                                      <p:cBhvr>
                                        <p:cTn id="30" dur="500"/>
                                        <p:tgtEl>
                                          <p:spTgt spid="100"/>
                                        </p:tgtEl>
                                      </p:cBhvr>
                                    </p:animEffect>
                                  </p:childTnLst>
                                </p:cTn>
                              </p:par>
                              <p:par>
                                <p:cTn id="31" presetID="1" presetClass="entr" presetSubtype="0" fill="hold" nodeType="withEffect">
                                  <p:stCondLst>
                                    <p:cond delay="0"/>
                                  </p:stCondLst>
                                  <p:childTnLst>
                                    <p:set>
                                      <p:cBhvr>
                                        <p:cTn id="32" dur="1" fill="hold">
                                          <p:stCondLst>
                                            <p:cond delay="0"/>
                                          </p:stCondLst>
                                        </p:cTn>
                                        <p:tgtEl>
                                          <p:spTgt spid="112">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2">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5" grpId="0" animBg="1"/>
      <p:bldP spid="1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30B7-D539-714B-9B67-8501D8CB21DF}"/>
              </a:ext>
            </a:extLst>
          </p:cNvPr>
          <p:cNvSpPr txBox="1">
            <a:spLocks/>
          </p:cNvSpPr>
          <p:nvPr/>
        </p:nvSpPr>
        <p:spPr>
          <a:xfrm>
            <a:off x="426424" y="440498"/>
            <a:ext cx="11336039" cy="739343"/>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Improved Isolation: Reverse Connect</a:t>
            </a:r>
          </a:p>
        </p:txBody>
      </p:sp>
      <p:sp>
        <p:nvSpPr>
          <p:cNvPr id="3" name="TextBox 2">
            <a:extLst>
              <a:ext uri="{FF2B5EF4-FFF2-40B4-BE49-F238E27FC236}">
                <a16:creationId xmlns:a16="http://schemas.microsoft.com/office/drawing/2014/main" id="{385FF533-662E-E341-99E2-33676E4648DF}"/>
              </a:ext>
            </a:extLst>
          </p:cNvPr>
          <p:cNvSpPr txBox="1"/>
          <p:nvPr/>
        </p:nvSpPr>
        <p:spPr>
          <a:xfrm>
            <a:off x="451514" y="1197880"/>
            <a:ext cx="10821770" cy="1161604"/>
          </a:xfrm>
          <a:prstGeom prst="rect">
            <a:avLst/>
          </a:prstGeom>
          <a:noFill/>
        </p:spPr>
        <p:txBody>
          <a:bodyPr wrap="square" lIns="0" tIns="143407" rIns="179259" bIns="143407" rtlCol="0" anchor="t">
            <a:spAutoFit/>
          </a:bodyPr>
          <a:lstStyle/>
          <a:p>
            <a:pPr defTabSz="914192">
              <a:lnSpc>
                <a:spcPct val="90000"/>
              </a:lnSpc>
              <a:spcAft>
                <a:spcPts val="1200"/>
              </a:spcAft>
              <a:defRPr/>
            </a:pPr>
            <a:r>
              <a:rPr lang="en-US" sz="1372" dirty="0">
                <a:latin typeface="Segoe UI"/>
              </a:rPr>
              <a:t>Outbound WebSocket connections from VMs to Broker and Gateway</a:t>
            </a:r>
          </a:p>
          <a:p>
            <a:pPr defTabSz="914192">
              <a:lnSpc>
                <a:spcPct val="90000"/>
              </a:lnSpc>
              <a:spcAft>
                <a:spcPts val="1200"/>
              </a:spcAft>
              <a:defRPr/>
            </a:pPr>
            <a:r>
              <a:rPr lang="en-US" sz="1372" dirty="0">
                <a:latin typeface="Segoe UI"/>
              </a:rPr>
              <a:t>Bidirectional communications between VMs and RD infra over https (443)</a:t>
            </a:r>
            <a:endParaRPr lang="en-US" sz="1372" dirty="0">
              <a:latin typeface="Segoe UI"/>
              <a:cs typeface="Segoe UI"/>
            </a:endParaRPr>
          </a:p>
          <a:p>
            <a:pPr defTabSz="914192">
              <a:lnSpc>
                <a:spcPct val="90000"/>
              </a:lnSpc>
              <a:spcAft>
                <a:spcPts val="1200"/>
              </a:spcAft>
              <a:defRPr/>
            </a:pPr>
            <a:r>
              <a:rPr lang="en-US" sz="1372" dirty="0">
                <a:latin typeface="Segoe UI"/>
              </a:rPr>
              <a:t>No inbound ports need be opened on the VM.	</a:t>
            </a:r>
          </a:p>
        </p:txBody>
      </p:sp>
      <p:sp>
        <p:nvSpPr>
          <p:cNvPr id="4" name="Rectangle 3">
            <a:extLst>
              <a:ext uri="{FF2B5EF4-FFF2-40B4-BE49-F238E27FC236}">
                <a16:creationId xmlns:a16="http://schemas.microsoft.com/office/drawing/2014/main" id="{BC97BF09-7A2A-414C-9D30-599C2F60BBA2}"/>
              </a:ext>
            </a:extLst>
          </p:cNvPr>
          <p:cNvSpPr/>
          <p:nvPr/>
        </p:nvSpPr>
        <p:spPr bwMode="auto">
          <a:xfrm>
            <a:off x="449866" y="2569558"/>
            <a:ext cx="2207855"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chemeClr val="tx1"/>
              </a:solidFill>
              <a:latin typeface="+mj-lt"/>
              <a:cs typeface="Segoe UI Light"/>
            </a:endParaRPr>
          </a:p>
        </p:txBody>
      </p:sp>
      <p:sp>
        <p:nvSpPr>
          <p:cNvPr id="5" name="Rectangle 4">
            <a:extLst>
              <a:ext uri="{FF2B5EF4-FFF2-40B4-BE49-F238E27FC236}">
                <a16:creationId xmlns:a16="http://schemas.microsoft.com/office/drawing/2014/main" id="{16B9A1D1-2031-964D-8413-2974F1FAA2E9}"/>
              </a:ext>
            </a:extLst>
          </p:cNvPr>
          <p:cNvSpPr/>
          <p:nvPr/>
        </p:nvSpPr>
        <p:spPr bwMode="auto">
          <a:xfrm>
            <a:off x="7472385" y="2569558"/>
            <a:ext cx="430097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chemeClr val="tx1"/>
              </a:solidFill>
              <a:latin typeface="+mj-lt"/>
              <a:cs typeface="Segoe UI Light"/>
            </a:endParaRPr>
          </a:p>
        </p:txBody>
      </p:sp>
      <p:sp>
        <p:nvSpPr>
          <p:cNvPr id="6" name="Rectangle 5">
            <a:extLst>
              <a:ext uri="{FF2B5EF4-FFF2-40B4-BE49-F238E27FC236}">
                <a16:creationId xmlns:a16="http://schemas.microsoft.com/office/drawing/2014/main" id="{587B4713-0AE3-9147-8E72-CD37BF7B1AD0}"/>
              </a:ext>
            </a:extLst>
          </p:cNvPr>
          <p:cNvSpPr/>
          <p:nvPr/>
        </p:nvSpPr>
        <p:spPr bwMode="auto">
          <a:xfrm>
            <a:off x="3110192" y="2569558"/>
            <a:ext cx="390972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chemeClr val="tx1"/>
                </a:solidFill>
                <a:latin typeface="+mj-lt"/>
                <a:cs typeface="Segoe UI Light"/>
              </a:rPr>
              <a:t>Windows Virtual Desktop </a:t>
            </a:r>
            <a:br>
              <a:rPr lang="en-US" sz="1568" dirty="0">
                <a:solidFill>
                  <a:schemeClr val="tx1"/>
                </a:solidFill>
                <a:latin typeface="+mj-lt"/>
                <a:cs typeface="Segoe UI Light"/>
              </a:rPr>
            </a:br>
            <a:r>
              <a:rPr lang="en-US" sz="1568" dirty="0">
                <a:solidFill>
                  <a:schemeClr val="tx1"/>
                </a:solidFill>
                <a:latin typeface="+mj-lt"/>
                <a:cs typeface="Segoe UI Light"/>
              </a:rPr>
              <a:t>Microsoft-managed Azure services</a:t>
            </a:r>
          </a:p>
        </p:txBody>
      </p:sp>
      <p:sp>
        <p:nvSpPr>
          <p:cNvPr id="7" name="Rectangle 6">
            <a:extLst>
              <a:ext uri="{FF2B5EF4-FFF2-40B4-BE49-F238E27FC236}">
                <a16:creationId xmlns:a16="http://schemas.microsoft.com/office/drawing/2014/main" id="{D6D64A9D-4E6D-694D-BEF7-4A38F5B4C3B5}"/>
              </a:ext>
            </a:extLst>
          </p:cNvPr>
          <p:cNvSpPr/>
          <p:nvPr/>
        </p:nvSpPr>
        <p:spPr bwMode="auto">
          <a:xfrm>
            <a:off x="3094092" y="2512256"/>
            <a:ext cx="3909723" cy="3809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chemeClr val="tx1"/>
              </a:solidFill>
              <a:latin typeface="Segoe UI Semibold"/>
              <a:cs typeface="Segoe UI Light"/>
            </a:endParaRPr>
          </a:p>
        </p:txBody>
      </p:sp>
      <p:sp>
        <p:nvSpPr>
          <p:cNvPr id="8" name="Rectangle 7">
            <a:extLst>
              <a:ext uri="{FF2B5EF4-FFF2-40B4-BE49-F238E27FC236}">
                <a16:creationId xmlns:a16="http://schemas.microsoft.com/office/drawing/2014/main" id="{4C212BEA-567D-E54C-8095-32643828112D}"/>
              </a:ext>
            </a:extLst>
          </p:cNvPr>
          <p:cNvSpPr/>
          <p:nvPr/>
        </p:nvSpPr>
        <p:spPr bwMode="auto">
          <a:xfrm>
            <a:off x="3208941" y="3511969"/>
            <a:ext cx="3680025" cy="2636647"/>
          </a:xfrm>
          <a:prstGeom prst="rect">
            <a:avLst/>
          </a:prstGeom>
          <a:solidFill>
            <a:schemeClr val="bg1">
              <a:lumMod val="50000"/>
              <a:lumOff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a:solidFill>
                <a:srgbClr val="505050"/>
              </a:solidFill>
              <a:latin typeface="Segoe Pro Semibold" panose="020B0702040504020203" pitchFamily="34" charset="0"/>
              <a:cs typeface="Segoe UI Light"/>
            </a:endParaRPr>
          </a:p>
        </p:txBody>
      </p:sp>
      <p:grpSp>
        <p:nvGrpSpPr>
          <p:cNvPr id="9" name="Group 8">
            <a:extLst>
              <a:ext uri="{FF2B5EF4-FFF2-40B4-BE49-F238E27FC236}">
                <a16:creationId xmlns:a16="http://schemas.microsoft.com/office/drawing/2014/main" id="{1729F17E-01AC-F646-9625-5E14B8696756}"/>
              </a:ext>
            </a:extLst>
          </p:cNvPr>
          <p:cNvGrpSpPr/>
          <p:nvPr/>
        </p:nvGrpSpPr>
        <p:grpSpPr>
          <a:xfrm>
            <a:off x="2790181" y="2572257"/>
            <a:ext cx="187551" cy="3804258"/>
            <a:chOff x="2849277" y="1648178"/>
            <a:chExt cx="187578" cy="3892279"/>
          </a:xfrm>
        </p:grpSpPr>
        <p:cxnSp>
          <p:nvCxnSpPr>
            <p:cNvPr id="10" name="Straight Connector 9">
              <a:extLst>
                <a:ext uri="{FF2B5EF4-FFF2-40B4-BE49-F238E27FC236}">
                  <a16:creationId xmlns:a16="http://schemas.microsoft.com/office/drawing/2014/main" id="{F694B3A1-F3BF-B646-8DE3-C7EBDC9A65C0}"/>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Rectangle 10">
              <a:extLst>
                <a:ext uri="{FF2B5EF4-FFF2-40B4-BE49-F238E27FC236}">
                  <a16:creationId xmlns:a16="http://schemas.microsoft.com/office/drawing/2014/main" id="{1C5890EF-31F9-4C41-92DB-3D822795443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latin typeface="Segoe UI Semibold"/>
                  <a:cs typeface="Segoe UI Light"/>
                </a:rPr>
                <a:t>FIREWALL</a:t>
              </a:r>
              <a:endParaRPr lang="en-US" sz="1176" dirty="0">
                <a:latin typeface="Segoe UI Semibold"/>
              </a:endParaRPr>
            </a:p>
          </p:txBody>
        </p:sp>
      </p:grpSp>
      <p:sp>
        <p:nvSpPr>
          <p:cNvPr id="12" name="Rectangle 11">
            <a:extLst>
              <a:ext uri="{FF2B5EF4-FFF2-40B4-BE49-F238E27FC236}">
                <a16:creationId xmlns:a16="http://schemas.microsoft.com/office/drawing/2014/main" id="{C793873D-4EDB-E24E-B907-647EAA82A894}"/>
              </a:ext>
            </a:extLst>
          </p:cNvPr>
          <p:cNvSpPr/>
          <p:nvPr/>
        </p:nvSpPr>
        <p:spPr bwMode="auto">
          <a:xfrm>
            <a:off x="7427598" y="2569557"/>
            <a:ext cx="4356827" cy="375102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79285" rIns="182854" bIns="46630" numCol="1" rtlCol="0" anchor="t" anchorCtr="0" compatLnSpc="1">
            <a:prstTxWarp prst="textNoShape">
              <a:avLst/>
            </a:prstTxWarp>
          </a:bodyPr>
          <a:lstStyle/>
          <a:p>
            <a:pPr algn="ctr" defTabSz="860922">
              <a:defRPr/>
            </a:pPr>
            <a:r>
              <a:rPr lang="en-US" sz="1568" dirty="0">
                <a:solidFill>
                  <a:schemeClr val="tx1"/>
                </a:solidFill>
                <a:latin typeface="Segoe UI Semibold"/>
                <a:cs typeface="Segoe UI Light"/>
              </a:rPr>
              <a:t>Customer-managed</a:t>
            </a:r>
            <a:br>
              <a:rPr lang="en-US" sz="1568" dirty="0">
                <a:solidFill>
                  <a:schemeClr val="tx1"/>
                </a:solidFill>
                <a:latin typeface="Segoe UI Semibold"/>
                <a:cs typeface="Segoe UI Light"/>
              </a:rPr>
            </a:br>
            <a:r>
              <a:rPr lang="en-US" sz="1568" dirty="0">
                <a:solidFill>
                  <a:schemeClr val="tx1"/>
                </a:solidFill>
                <a:latin typeface="Segoe UI Semibold"/>
                <a:cs typeface="Segoe UI Light"/>
              </a:rPr>
              <a:t>Azure VMs &amp; services</a:t>
            </a:r>
          </a:p>
        </p:txBody>
      </p:sp>
      <p:sp>
        <p:nvSpPr>
          <p:cNvPr id="13" name="Rectangle 12">
            <a:extLst>
              <a:ext uri="{FF2B5EF4-FFF2-40B4-BE49-F238E27FC236}">
                <a16:creationId xmlns:a16="http://schemas.microsoft.com/office/drawing/2014/main" id="{BBFB43FC-1B4A-DA48-806D-04EC6AEC6A0B}"/>
              </a:ext>
            </a:extLst>
          </p:cNvPr>
          <p:cNvSpPr/>
          <p:nvPr/>
        </p:nvSpPr>
        <p:spPr bwMode="auto">
          <a:xfrm>
            <a:off x="434207" y="2564185"/>
            <a:ext cx="2236101" cy="37577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chemeClr val="tx1"/>
                </a:solidFill>
                <a:latin typeface="Segoe UI Semibold"/>
                <a:cs typeface="Segoe UI Light"/>
              </a:rPr>
              <a:t> RD clients</a:t>
            </a:r>
          </a:p>
          <a:p>
            <a:pPr algn="ctr" defTabSz="860922">
              <a:lnSpc>
                <a:spcPct val="90000"/>
              </a:lnSpc>
              <a:defRPr/>
            </a:pPr>
            <a:r>
              <a:rPr lang="en-US" sz="1568" dirty="0">
                <a:solidFill>
                  <a:schemeClr val="tx1"/>
                </a:solidFill>
                <a:latin typeface="Segoe UI Semibold"/>
                <a:cs typeface="Segoe UI Light"/>
              </a:rPr>
              <a:t>Customer-managed</a:t>
            </a:r>
          </a:p>
        </p:txBody>
      </p:sp>
      <p:grpSp>
        <p:nvGrpSpPr>
          <p:cNvPr id="14" name="Group 13">
            <a:extLst>
              <a:ext uri="{FF2B5EF4-FFF2-40B4-BE49-F238E27FC236}">
                <a16:creationId xmlns:a16="http://schemas.microsoft.com/office/drawing/2014/main" id="{65F31314-887F-D244-8A4C-24069D1E0929}"/>
              </a:ext>
            </a:extLst>
          </p:cNvPr>
          <p:cNvGrpSpPr/>
          <p:nvPr/>
        </p:nvGrpSpPr>
        <p:grpSpPr>
          <a:xfrm>
            <a:off x="5093504" y="3816331"/>
            <a:ext cx="1702827" cy="587598"/>
            <a:chOff x="4908037" y="3834996"/>
            <a:chExt cx="1703068" cy="587682"/>
          </a:xfrm>
        </p:grpSpPr>
        <p:sp>
          <p:nvSpPr>
            <p:cNvPr id="15" name="Rectangle: Rounded Corners 113">
              <a:extLst>
                <a:ext uri="{FF2B5EF4-FFF2-40B4-BE49-F238E27FC236}">
                  <a16:creationId xmlns:a16="http://schemas.microsoft.com/office/drawing/2014/main" id="{E6DC2C1F-9E21-1E4B-86C7-68482FDA9E5A}"/>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sp>
          <p:nvSpPr>
            <p:cNvPr id="16" name="Rectangle: Rounded Corners 114">
              <a:extLst>
                <a:ext uri="{FF2B5EF4-FFF2-40B4-BE49-F238E27FC236}">
                  <a16:creationId xmlns:a16="http://schemas.microsoft.com/office/drawing/2014/main" id="{18D3F74B-AEDD-9544-9613-47DE01DB69D2}"/>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sp>
          <p:nvSpPr>
            <p:cNvPr id="17" name="Rectangle: Rounded Corners 115">
              <a:extLst>
                <a:ext uri="{FF2B5EF4-FFF2-40B4-BE49-F238E27FC236}">
                  <a16:creationId xmlns:a16="http://schemas.microsoft.com/office/drawing/2014/main" id="{A25D8051-4848-7549-B295-EDF59BC9B2B5}"/>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chemeClr val="bg1"/>
                  </a:solidFill>
                  <a:latin typeface="+mj-lt"/>
                </a:rPr>
                <a:t>Diagnostics</a:t>
              </a:r>
            </a:p>
          </p:txBody>
        </p:sp>
        <p:sp>
          <p:nvSpPr>
            <p:cNvPr id="18" name="algorithm" title="Icon of a heartbeat">
              <a:extLst>
                <a:ext uri="{FF2B5EF4-FFF2-40B4-BE49-F238E27FC236}">
                  <a16:creationId xmlns:a16="http://schemas.microsoft.com/office/drawing/2014/main" id="{B26DF834-1026-9241-8BF4-2D267C7C4B92}"/>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chemeClr val="bg1"/>
                </a:solidFill>
                <a:latin typeface="+mj-lt"/>
              </a:endParaRPr>
            </a:p>
          </p:txBody>
        </p:sp>
      </p:grpSp>
      <p:grpSp>
        <p:nvGrpSpPr>
          <p:cNvPr id="19" name="Group 18">
            <a:extLst>
              <a:ext uri="{FF2B5EF4-FFF2-40B4-BE49-F238E27FC236}">
                <a16:creationId xmlns:a16="http://schemas.microsoft.com/office/drawing/2014/main" id="{CC9D28C0-DFA3-954B-A2DF-7DDD14637B91}"/>
              </a:ext>
            </a:extLst>
          </p:cNvPr>
          <p:cNvGrpSpPr/>
          <p:nvPr/>
        </p:nvGrpSpPr>
        <p:grpSpPr>
          <a:xfrm>
            <a:off x="5093504" y="4681174"/>
            <a:ext cx="1702827" cy="587598"/>
            <a:chOff x="4908037" y="4699961"/>
            <a:chExt cx="1703068" cy="587682"/>
          </a:xfrm>
        </p:grpSpPr>
        <p:sp>
          <p:nvSpPr>
            <p:cNvPr id="20" name="Rectangle: Rounded Corners 118">
              <a:extLst>
                <a:ext uri="{FF2B5EF4-FFF2-40B4-BE49-F238E27FC236}">
                  <a16:creationId xmlns:a16="http://schemas.microsoft.com/office/drawing/2014/main" id="{D46764A0-3D50-4242-A201-BD4288444612}"/>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sp>
          <p:nvSpPr>
            <p:cNvPr id="21" name="Rectangle: Rounded Corners 119">
              <a:extLst>
                <a:ext uri="{FF2B5EF4-FFF2-40B4-BE49-F238E27FC236}">
                  <a16:creationId xmlns:a16="http://schemas.microsoft.com/office/drawing/2014/main" id="{1CA07D0E-3D9F-3846-B611-7536EC1D25F9}"/>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sp>
          <p:nvSpPr>
            <p:cNvPr id="22" name="Rectangle: Rounded Corners 120">
              <a:extLst>
                <a:ext uri="{FF2B5EF4-FFF2-40B4-BE49-F238E27FC236}">
                  <a16:creationId xmlns:a16="http://schemas.microsoft.com/office/drawing/2014/main" id="{87495197-E5C7-B84B-90D6-BB158BB83D7F}"/>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chemeClr val="bg1"/>
                  </a:solidFill>
                  <a:latin typeface="+mj-lt"/>
                </a:rPr>
                <a:t>Broker</a:t>
              </a:r>
            </a:p>
          </p:txBody>
        </p:sp>
        <p:cxnSp>
          <p:nvCxnSpPr>
            <p:cNvPr id="23" name="Straight Connector 22">
              <a:extLst>
                <a:ext uri="{FF2B5EF4-FFF2-40B4-BE49-F238E27FC236}">
                  <a16:creationId xmlns:a16="http://schemas.microsoft.com/office/drawing/2014/main" id="{660ACF7A-6538-8443-895E-87E49703A22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B84200-224A-3A4E-BBFB-92072DB48E30}"/>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8C6704-24FD-2A46-A68D-F54BE33A67A5}"/>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74D9583-5CD9-D440-9C4F-F8ED72558604}"/>
              </a:ext>
            </a:extLst>
          </p:cNvPr>
          <p:cNvGrpSpPr/>
          <p:nvPr/>
        </p:nvGrpSpPr>
        <p:grpSpPr>
          <a:xfrm>
            <a:off x="664493" y="3298753"/>
            <a:ext cx="1626190" cy="2908190"/>
            <a:chOff x="899303" y="2229846"/>
            <a:chExt cx="1626420" cy="2908602"/>
          </a:xfrm>
        </p:grpSpPr>
        <p:sp>
          <p:nvSpPr>
            <p:cNvPr id="27" name="Oval 26">
              <a:extLst>
                <a:ext uri="{FF2B5EF4-FFF2-40B4-BE49-F238E27FC236}">
                  <a16:creationId xmlns:a16="http://schemas.microsoft.com/office/drawing/2014/main" id="{7F51D964-DD38-9349-970E-32C9708ADE2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28" name="Oval 27">
              <a:extLst>
                <a:ext uri="{FF2B5EF4-FFF2-40B4-BE49-F238E27FC236}">
                  <a16:creationId xmlns:a16="http://schemas.microsoft.com/office/drawing/2014/main" id="{B03CB8FF-2670-DC4E-818B-1F91147B9B49}"/>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29" name="Oval 28">
              <a:extLst>
                <a:ext uri="{FF2B5EF4-FFF2-40B4-BE49-F238E27FC236}">
                  <a16:creationId xmlns:a16="http://schemas.microsoft.com/office/drawing/2014/main" id="{D7FFBC41-840E-C348-A491-BD28DB3A1BB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grpSp>
          <p:nvGrpSpPr>
            <p:cNvPr id="30" name="Group 29">
              <a:extLst>
                <a:ext uri="{FF2B5EF4-FFF2-40B4-BE49-F238E27FC236}">
                  <a16:creationId xmlns:a16="http://schemas.microsoft.com/office/drawing/2014/main" id="{149A4018-45E4-A74D-8192-917D84C133C5}"/>
                </a:ext>
              </a:extLst>
            </p:cNvPr>
            <p:cNvGrpSpPr/>
            <p:nvPr/>
          </p:nvGrpSpPr>
          <p:grpSpPr>
            <a:xfrm>
              <a:off x="2043658" y="2532747"/>
              <a:ext cx="482065" cy="2255907"/>
              <a:chOff x="2224274" y="2338191"/>
              <a:chExt cx="482065" cy="2255907"/>
            </a:xfrm>
          </p:grpSpPr>
          <p:grpSp>
            <p:nvGrpSpPr>
              <p:cNvPr id="34" name="Group 33">
                <a:extLst>
                  <a:ext uri="{FF2B5EF4-FFF2-40B4-BE49-F238E27FC236}">
                    <a16:creationId xmlns:a16="http://schemas.microsoft.com/office/drawing/2014/main" id="{90CE7592-87CD-CF41-931F-AD1A2C8AC7F5}"/>
                  </a:ext>
                </a:extLst>
              </p:cNvPr>
              <p:cNvGrpSpPr/>
              <p:nvPr/>
            </p:nvGrpSpPr>
            <p:grpSpPr>
              <a:xfrm>
                <a:off x="2281302" y="3639439"/>
                <a:ext cx="319498" cy="414180"/>
                <a:chOff x="5866856" y="4829242"/>
                <a:chExt cx="702675" cy="865083"/>
              </a:xfrm>
            </p:grpSpPr>
            <p:sp>
              <p:nvSpPr>
                <p:cNvPr id="42" name="Freeform 12">
                  <a:extLst>
                    <a:ext uri="{FF2B5EF4-FFF2-40B4-BE49-F238E27FC236}">
                      <a16:creationId xmlns:a16="http://schemas.microsoft.com/office/drawing/2014/main" id="{E52E8035-7843-C844-880B-3F4DD77899B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43" name="Freeform 13">
                  <a:extLst>
                    <a:ext uri="{FF2B5EF4-FFF2-40B4-BE49-F238E27FC236}">
                      <a16:creationId xmlns:a16="http://schemas.microsoft.com/office/drawing/2014/main" id="{594DEE81-1EB0-7D40-954A-5229AB35F3E8}"/>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grpSp>
            <p:nvGrpSpPr>
              <p:cNvPr id="35" name="Group 34">
                <a:extLst>
                  <a:ext uri="{FF2B5EF4-FFF2-40B4-BE49-F238E27FC236}">
                    <a16:creationId xmlns:a16="http://schemas.microsoft.com/office/drawing/2014/main" id="{4AC5816C-ECBC-B343-ACCD-89DEA30E6088}"/>
                  </a:ext>
                </a:extLst>
              </p:cNvPr>
              <p:cNvGrpSpPr/>
              <p:nvPr/>
            </p:nvGrpSpPr>
            <p:grpSpPr>
              <a:xfrm>
                <a:off x="2286418" y="3019895"/>
                <a:ext cx="335350" cy="419905"/>
                <a:chOff x="13987161" y="3323588"/>
                <a:chExt cx="2047876" cy="2435225"/>
              </a:xfrm>
              <a:solidFill>
                <a:schemeClr val="bg1"/>
              </a:solidFill>
            </p:grpSpPr>
            <p:sp>
              <p:nvSpPr>
                <p:cNvPr id="38" name="Freeform 50">
                  <a:extLst>
                    <a:ext uri="{FF2B5EF4-FFF2-40B4-BE49-F238E27FC236}">
                      <a16:creationId xmlns:a16="http://schemas.microsoft.com/office/drawing/2014/main" id="{DF6CF9EA-DEB0-BC40-AAE9-8A2DF6762EA3}"/>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39" name="Freeform 51">
                  <a:extLst>
                    <a:ext uri="{FF2B5EF4-FFF2-40B4-BE49-F238E27FC236}">
                      <a16:creationId xmlns:a16="http://schemas.microsoft.com/office/drawing/2014/main" id="{73478904-349A-3240-9603-F88F753F6870}"/>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40" name="Freeform 52">
                  <a:extLst>
                    <a:ext uri="{FF2B5EF4-FFF2-40B4-BE49-F238E27FC236}">
                      <a16:creationId xmlns:a16="http://schemas.microsoft.com/office/drawing/2014/main" id="{A852B909-6160-9E4E-B963-E9FF7F8A3BAD}"/>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41" name="Freeform 53">
                  <a:extLst>
                    <a:ext uri="{FF2B5EF4-FFF2-40B4-BE49-F238E27FC236}">
                      <a16:creationId xmlns:a16="http://schemas.microsoft.com/office/drawing/2014/main" id="{89372999-AB53-D64C-8CE2-F59094D8FDB2}"/>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pic>
            <p:nvPicPr>
              <p:cNvPr id="36" name="Picture 35">
                <a:extLst>
                  <a:ext uri="{FF2B5EF4-FFF2-40B4-BE49-F238E27FC236}">
                    <a16:creationId xmlns:a16="http://schemas.microsoft.com/office/drawing/2014/main" id="{E76DA413-572D-F046-8B4D-38DF27674212}"/>
                  </a:ext>
                </a:extLst>
              </p:cNvPr>
              <p:cNvPicPr>
                <a:picLocks noChangeAspect="1"/>
              </p:cNvPicPr>
              <p:nvPr/>
            </p:nvPicPr>
            <p:blipFill rotWithShape="1">
              <a:blip r:embed="rId2" cstate="print">
                <a:duotone>
                  <a:prstClr val="black"/>
                  <a:schemeClr val="tx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37" name="Picture 36">
                <a:extLst>
                  <a:ext uri="{FF2B5EF4-FFF2-40B4-BE49-F238E27FC236}">
                    <a16:creationId xmlns:a16="http://schemas.microsoft.com/office/drawing/2014/main" id="{72766FF5-8544-EF40-8404-B81D23D039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31" name="CellPhone_E8EA" title="Icon of a cellphone">
              <a:extLst>
                <a:ext uri="{FF2B5EF4-FFF2-40B4-BE49-F238E27FC236}">
                  <a16:creationId xmlns:a16="http://schemas.microsoft.com/office/drawing/2014/main" id="{6F09BC95-4482-7441-A0A7-868A075A0BF4}"/>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32" name="Laptop_E770" title="Icon of a laptop">
              <a:extLst>
                <a:ext uri="{FF2B5EF4-FFF2-40B4-BE49-F238E27FC236}">
                  <a16:creationId xmlns:a16="http://schemas.microsoft.com/office/drawing/2014/main" id="{7B230A6E-6A9B-9843-9F72-1EAC7AF4273B}"/>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33" name="Tablet_E70A" title="Icon of a tablet">
              <a:extLst>
                <a:ext uri="{FF2B5EF4-FFF2-40B4-BE49-F238E27FC236}">
                  <a16:creationId xmlns:a16="http://schemas.microsoft.com/office/drawing/2014/main" id="{BC783DB4-CCDD-B845-89C0-B1C88482E7B8}"/>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grpSp>
      <p:sp>
        <p:nvSpPr>
          <p:cNvPr id="44" name="Right Bracket 43">
            <a:extLst>
              <a:ext uri="{FF2B5EF4-FFF2-40B4-BE49-F238E27FC236}">
                <a16:creationId xmlns:a16="http://schemas.microsoft.com/office/drawing/2014/main" id="{35A3E04A-D6EA-1E45-8C23-10D2F5CAE7BC}"/>
              </a:ext>
            </a:extLst>
          </p:cNvPr>
          <p:cNvSpPr/>
          <p:nvPr/>
        </p:nvSpPr>
        <p:spPr>
          <a:xfrm>
            <a:off x="2286177" y="3568665"/>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3528">
              <a:solidFill>
                <a:srgbClr val="505050"/>
              </a:solidFill>
              <a:latin typeface="Segoe UI"/>
            </a:endParaRPr>
          </a:p>
        </p:txBody>
      </p:sp>
      <p:grpSp>
        <p:nvGrpSpPr>
          <p:cNvPr id="45" name="Group 44">
            <a:extLst>
              <a:ext uri="{FF2B5EF4-FFF2-40B4-BE49-F238E27FC236}">
                <a16:creationId xmlns:a16="http://schemas.microsoft.com/office/drawing/2014/main" id="{335CC905-3D40-EB4F-97EC-D1E9612BB66C}"/>
              </a:ext>
            </a:extLst>
          </p:cNvPr>
          <p:cNvGrpSpPr/>
          <p:nvPr/>
        </p:nvGrpSpPr>
        <p:grpSpPr>
          <a:xfrm>
            <a:off x="3293622" y="4681174"/>
            <a:ext cx="1702827" cy="587598"/>
            <a:chOff x="3204969" y="4699961"/>
            <a:chExt cx="1703068" cy="587682"/>
          </a:xfrm>
        </p:grpSpPr>
        <p:sp>
          <p:nvSpPr>
            <p:cNvPr id="46" name="Rectangle: Rounded Corners 154">
              <a:extLst>
                <a:ext uri="{FF2B5EF4-FFF2-40B4-BE49-F238E27FC236}">
                  <a16:creationId xmlns:a16="http://schemas.microsoft.com/office/drawing/2014/main" id="{D23DCAA7-DF34-0842-A3C7-379279C1ABBA}"/>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sp>
          <p:nvSpPr>
            <p:cNvPr id="47" name="Rectangle: Rounded Corners 159">
              <a:extLst>
                <a:ext uri="{FF2B5EF4-FFF2-40B4-BE49-F238E27FC236}">
                  <a16:creationId xmlns:a16="http://schemas.microsoft.com/office/drawing/2014/main" id="{563C0FDD-6E24-9A40-9E6F-E6AC45B3A54F}"/>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sp>
          <p:nvSpPr>
            <p:cNvPr id="48" name="Rectangle: Rounded Corners 160">
              <a:extLst>
                <a:ext uri="{FF2B5EF4-FFF2-40B4-BE49-F238E27FC236}">
                  <a16:creationId xmlns:a16="http://schemas.microsoft.com/office/drawing/2014/main" id="{8658E92B-B76D-514F-9CF7-BE8967FEE7CA}"/>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chemeClr val="bg1"/>
                  </a:solidFill>
                  <a:latin typeface="+mj-lt"/>
                </a:rPr>
                <a:t>Gateway</a:t>
              </a:r>
            </a:p>
          </p:txBody>
        </p:sp>
        <p:sp>
          <p:nvSpPr>
            <p:cNvPr id="49" name="Move_E7C2" title="Icon of four arrows pointing away from eachother">
              <a:extLst>
                <a:ext uri="{FF2B5EF4-FFF2-40B4-BE49-F238E27FC236}">
                  <a16:creationId xmlns:a16="http://schemas.microsoft.com/office/drawing/2014/main" id="{923A8EB4-ED9A-104D-963D-9F173F6D4BD0}"/>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chemeClr val="bg1"/>
                </a:solidFill>
                <a:latin typeface="+mj-lt"/>
              </a:endParaRPr>
            </a:p>
          </p:txBody>
        </p:sp>
      </p:grpSp>
      <p:grpSp>
        <p:nvGrpSpPr>
          <p:cNvPr id="50" name="Group 49">
            <a:extLst>
              <a:ext uri="{FF2B5EF4-FFF2-40B4-BE49-F238E27FC236}">
                <a16:creationId xmlns:a16="http://schemas.microsoft.com/office/drawing/2014/main" id="{0AFF3278-2006-4A45-99F7-6DEA6FCD550D}"/>
              </a:ext>
            </a:extLst>
          </p:cNvPr>
          <p:cNvGrpSpPr/>
          <p:nvPr/>
        </p:nvGrpSpPr>
        <p:grpSpPr>
          <a:xfrm>
            <a:off x="3293622" y="3816331"/>
            <a:ext cx="1702827" cy="587598"/>
            <a:chOff x="3204969" y="3834996"/>
            <a:chExt cx="1703068" cy="587682"/>
          </a:xfrm>
        </p:grpSpPr>
        <p:sp>
          <p:nvSpPr>
            <p:cNvPr id="51" name="Rectangle: Rounded Corners 170">
              <a:extLst>
                <a:ext uri="{FF2B5EF4-FFF2-40B4-BE49-F238E27FC236}">
                  <a16:creationId xmlns:a16="http://schemas.microsoft.com/office/drawing/2014/main" id="{28965F27-E0F9-1C48-972F-63C161D5C643}"/>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sp>
          <p:nvSpPr>
            <p:cNvPr id="52" name="Rectangle: Rounded Corners 184">
              <a:extLst>
                <a:ext uri="{FF2B5EF4-FFF2-40B4-BE49-F238E27FC236}">
                  <a16:creationId xmlns:a16="http://schemas.microsoft.com/office/drawing/2014/main" id="{E5AE8A33-F153-B04C-8DDD-9DB9D192A8EA}"/>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sp>
          <p:nvSpPr>
            <p:cNvPr id="53" name="Rectangle: Rounded Corners 186">
              <a:extLst>
                <a:ext uri="{FF2B5EF4-FFF2-40B4-BE49-F238E27FC236}">
                  <a16:creationId xmlns:a16="http://schemas.microsoft.com/office/drawing/2014/main" id="{C099EC9E-A3B8-5744-91B9-1DE82D4A561A}"/>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chemeClr val="bg1"/>
                  </a:solidFill>
                  <a:latin typeface="+mj-lt"/>
                </a:rPr>
                <a:t>Web Access</a:t>
              </a:r>
            </a:p>
          </p:txBody>
        </p:sp>
        <p:sp>
          <p:nvSpPr>
            <p:cNvPr id="54" name="globe_2" title="Icon of a sphere made of lines">
              <a:extLst>
                <a:ext uri="{FF2B5EF4-FFF2-40B4-BE49-F238E27FC236}">
                  <a16:creationId xmlns:a16="http://schemas.microsoft.com/office/drawing/2014/main" id="{7DDB2079-7787-F040-B33E-6C8B9DCC5D1C}"/>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chemeClr val="bg1"/>
                </a:solidFill>
                <a:latin typeface="+mj-lt"/>
              </a:endParaRPr>
            </a:p>
          </p:txBody>
        </p:sp>
      </p:grpSp>
      <p:sp>
        <p:nvSpPr>
          <p:cNvPr id="55" name="Rectangle 54">
            <a:extLst>
              <a:ext uri="{FF2B5EF4-FFF2-40B4-BE49-F238E27FC236}">
                <a16:creationId xmlns:a16="http://schemas.microsoft.com/office/drawing/2014/main" id="{DA9592FA-CDA6-DC45-AA1C-DCE5B164D32C}"/>
              </a:ext>
            </a:extLst>
          </p:cNvPr>
          <p:cNvSpPr/>
          <p:nvPr/>
        </p:nvSpPr>
        <p:spPr bwMode="auto">
          <a:xfrm>
            <a:off x="7574090" y="3424332"/>
            <a:ext cx="4101843" cy="2527918"/>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56" name="Rectangle 55">
            <a:extLst>
              <a:ext uri="{FF2B5EF4-FFF2-40B4-BE49-F238E27FC236}">
                <a16:creationId xmlns:a16="http://schemas.microsoft.com/office/drawing/2014/main" id="{B82538AD-3799-5048-BC3B-FC9D86E8739B}"/>
              </a:ext>
            </a:extLst>
          </p:cNvPr>
          <p:cNvSpPr/>
          <p:nvPr/>
        </p:nvSpPr>
        <p:spPr>
          <a:xfrm>
            <a:off x="10808221" y="3615155"/>
            <a:ext cx="592810" cy="331899"/>
          </a:xfrm>
          <a:prstGeom prst="rect">
            <a:avLst/>
          </a:prstGeom>
        </p:spPr>
        <p:txBody>
          <a:bodyPr wrap="square" anchor="ctr">
            <a:spAutoFit/>
          </a:bodyPr>
          <a:lstStyle/>
          <a:p>
            <a:pPr algn="r" defTabSz="860922">
              <a:defRPr/>
            </a:pPr>
            <a:r>
              <a:rPr lang="en-US" sz="1568" dirty="0">
                <a:latin typeface="Segoe UI Semibold"/>
                <a:cs typeface="Segoe UI Light"/>
              </a:rPr>
              <a:t>VMs</a:t>
            </a:r>
          </a:p>
        </p:txBody>
      </p:sp>
      <p:sp>
        <p:nvSpPr>
          <p:cNvPr id="57" name="TextBox 56">
            <a:extLst>
              <a:ext uri="{FF2B5EF4-FFF2-40B4-BE49-F238E27FC236}">
                <a16:creationId xmlns:a16="http://schemas.microsoft.com/office/drawing/2014/main" id="{895287A8-10B7-0946-B198-6C68C1D55557}"/>
              </a:ext>
            </a:extLst>
          </p:cNvPr>
          <p:cNvSpPr txBox="1"/>
          <p:nvPr/>
        </p:nvSpPr>
        <p:spPr>
          <a:xfrm>
            <a:off x="7893261" y="3660415"/>
            <a:ext cx="1219027" cy="241381"/>
          </a:xfrm>
          <a:prstGeom prst="rect">
            <a:avLst/>
          </a:prstGeom>
          <a:noFill/>
        </p:spPr>
        <p:txBody>
          <a:bodyPr wrap="square" lIns="0" tIns="0" rIns="0" bIns="0" rtlCol="0">
            <a:spAutoFit/>
          </a:bodyPr>
          <a:lstStyle/>
          <a:p>
            <a:pPr defTabSz="914192">
              <a:defRPr/>
            </a:pPr>
            <a:r>
              <a:rPr lang="en-US" sz="1568" dirty="0">
                <a:latin typeface="Segoe UI Semibold"/>
                <a:cs typeface="Segoe UI Light"/>
              </a:rPr>
              <a:t>Azure AD</a:t>
            </a:r>
          </a:p>
        </p:txBody>
      </p:sp>
      <p:grpSp>
        <p:nvGrpSpPr>
          <p:cNvPr id="58" name="Group 57">
            <a:extLst>
              <a:ext uri="{FF2B5EF4-FFF2-40B4-BE49-F238E27FC236}">
                <a16:creationId xmlns:a16="http://schemas.microsoft.com/office/drawing/2014/main" id="{87D0A361-21C9-C349-B803-350D1D728083}"/>
              </a:ext>
            </a:extLst>
          </p:cNvPr>
          <p:cNvGrpSpPr/>
          <p:nvPr/>
        </p:nvGrpSpPr>
        <p:grpSpPr>
          <a:xfrm>
            <a:off x="7854523" y="3996135"/>
            <a:ext cx="3539629" cy="587598"/>
            <a:chOff x="3385136" y="2542018"/>
            <a:chExt cx="3540131" cy="587682"/>
          </a:xfrm>
        </p:grpSpPr>
        <p:grpSp>
          <p:nvGrpSpPr>
            <p:cNvPr id="59" name="Group 58">
              <a:extLst>
                <a:ext uri="{FF2B5EF4-FFF2-40B4-BE49-F238E27FC236}">
                  <a16:creationId xmlns:a16="http://schemas.microsoft.com/office/drawing/2014/main" id="{D40C4961-B9D4-314E-9C17-60B402F4C86E}"/>
                </a:ext>
              </a:extLst>
            </p:cNvPr>
            <p:cNvGrpSpPr/>
            <p:nvPr/>
          </p:nvGrpSpPr>
          <p:grpSpPr>
            <a:xfrm>
              <a:off x="3385136" y="2542018"/>
              <a:ext cx="3468213" cy="498768"/>
              <a:chOff x="7703975" y="2542018"/>
              <a:chExt cx="3468213" cy="498768"/>
            </a:xfrm>
          </p:grpSpPr>
          <p:sp>
            <p:nvSpPr>
              <p:cNvPr id="66" name="Rectangle: Rounded Corners 209">
                <a:extLst>
                  <a:ext uri="{FF2B5EF4-FFF2-40B4-BE49-F238E27FC236}">
                    <a16:creationId xmlns:a16="http://schemas.microsoft.com/office/drawing/2014/main" id="{EB014B19-80D1-D344-89C1-19335B8A8B58}"/>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chemeClr val="bg1"/>
                  </a:solidFill>
                  <a:latin typeface="+mj-lt"/>
                </a:endParaRPr>
              </a:p>
            </p:txBody>
          </p:sp>
          <p:sp>
            <p:nvSpPr>
              <p:cNvPr id="67" name="Rectangle: Rounded Corners 210">
                <a:extLst>
                  <a:ext uri="{FF2B5EF4-FFF2-40B4-BE49-F238E27FC236}">
                    <a16:creationId xmlns:a16="http://schemas.microsoft.com/office/drawing/2014/main" id="{B52CC4AF-AFAC-E444-BBD6-EE58E77A58A8}"/>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chemeClr val="bg1"/>
                  </a:solidFill>
                  <a:latin typeface="+mj-lt"/>
                </a:endParaRPr>
              </a:p>
            </p:txBody>
          </p:sp>
        </p:grpSp>
        <p:grpSp>
          <p:nvGrpSpPr>
            <p:cNvPr id="60" name="Group 59">
              <a:extLst>
                <a:ext uri="{FF2B5EF4-FFF2-40B4-BE49-F238E27FC236}">
                  <a16:creationId xmlns:a16="http://schemas.microsoft.com/office/drawing/2014/main" id="{3F3D31E3-AAF8-184B-8F00-516E90CBA147}"/>
                </a:ext>
              </a:extLst>
            </p:cNvPr>
            <p:cNvGrpSpPr/>
            <p:nvPr/>
          </p:nvGrpSpPr>
          <p:grpSpPr>
            <a:xfrm>
              <a:off x="3421094" y="2586475"/>
              <a:ext cx="3468214" cy="498768"/>
              <a:chOff x="7703974" y="2542018"/>
              <a:chExt cx="3468214" cy="498768"/>
            </a:xfrm>
          </p:grpSpPr>
          <p:sp>
            <p:nvSpPr>
              <p:cNvPr id="64" name="Rectangle: Rounded Corners 207">
                <a:extLst>
                  <a:ext uri="{FF2B5EF4-FFF2-40B4-BE49-F238E27FC236}">
                    <a16:creationId xmlns:a16="http://schemas.microsoft.com/office/drawing/2014/main" id="{0238B8CE-B09E-C74C-A6E5-C8C19FA85EDA}"/>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sp>
            <p:nvSpPr>
              <p:cNvPr id="65" name="Rectangle: Rounded Corners 208">
                <a:extLst>
                  <a:ext uri="{FF2B5EF4-FFF2-40B4-BE49-F238E27FC236}">
                    <a16:creationId xmlns:a16="http://schemas.microsoft.com/office/drawing/2014/main" id="{057FA600-2C38-BF4A-9C14-3B9F50D1E34F}"/>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grpSp>
        <p:grpSp>
          <p:nvGrpSpPr>
            <p:cNvPr id="61" name="Group 60">
              <a:extLst>
                <a:ext uri="{FF2B5EF4-FFF2-40B4-BE49-F238E27FC236}">
                  <a16:creationId xmlns:a16="http://schemas.microsoft.com/office/drawing/2014/main" id="{5479D3CB-9B2F-254A-BA01-60653AF4EF57}"/>
                </a:ext>
              </a:extLst>
            </p:cNvPr>
            <p:cNvGrpSpPr/>
            <p:nvPr/>
          </p:nvGrpSpPr>
          <p:grpSpPr>
            <a:xfrm>
              <a:off x="3457053" y="2630932"/>
              <a:ext cx="3468214" cy="498768"/>
              <a:chOff x="7703974" y="2542018"/>
              <a:chExt cx="3468214" cy="498768"/>
            </a:xfrm>
          </p:grpSpPr>
          <p:sp>
            <p:nvSpPr>
              <p:cNvPr id="62" name="Rectangle: Rounded Corners 205">
                <a:extLst>
                  <a:ext uri="{FF2B5EF4-FFF2-40B4-BE49-F238E27FC236}">
                    <a16:creationId xmlns:a16="http://schemas.microsoft.com/office/drawing/2014/main" id="{3EEB5CBC-79EF-0449-B629-B8FB8CECB737}"/>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chemeClr val="bg1"/>
                    </a:solidFill>
                    <a:latin typeface="+mj-lt"/>
                  </a:rPr>
                  <a:t>Desktops</a:t>
                </a:r>
              </a:p>
            </p:txBody>
          </p:sp>
          <p:sp>
            <p:nvSpPr>
              <p:cNvPr id="63" name="Rectangle: Rounded Corners 206">
                <a:extLst>
                  <a:ext uri="{FF2B5EF4-FFF2-40B4-BE49-F238E27FC236}">
                    <a16:creationId xmlns:a16="http://schemas.microsoft.com/office/drawing/2014/main" id="{99C23DE6-AFF3-3643-AA6F-E81C06A1E092}"/>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solidFill>
                      <a:schemeClr val="bg1"/>
                    </a:solidFill>
                    <a:latin typeface="+mj-lt"/>
                  </a:rPr>
                  <a:t>Apps</a:t>
                </a:r>
              </a:p>
            </p:txBody>
          </p:sp>
        </p:grpSp>
      </p:grpSp>
      <p:sp>
        <p:nvSpPr>
          <p:cNvPr id="68" name="desktop" title="a desktop PC">
            <a:extLst>
              <a:ext uri="{FF2B5EF4-FFF2-40B4-BE49-F238E27FC236}">
                <a16:creationId xmlns:a16="http://schemas.microsoft.com/office/drawing/2014/main" id="{BA3F4382-C16C-A44B-B4B3-0964611B6A20}"/>
              </a:ext>
            </a:extLst>
          </p:cNvPr>
          <p:cNvSpPr>
            <a:spLocks noChangeAspect="1" noEditPoints="1"/>
          </p:cNvSpPr>
          <p:nvPr/>
        </p:nvSpPr>
        <p:spPr bwMode="auto">
          <a:xfrm>
            <a:off x="9004458" y="4184393"/>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gradFill>
                <a:gsLst>
                  <a:gs pos="0">
                    <a:srgbClr val="505050"/>
                  </a:gs>
                  <a:gs pos="100000">
                    <a:srgbClr val="505050"/>
                  </a:gs>
                </a:gsLst>
              </a:gradFill>
              <a:latin typeface="Segoe UI"/>
            </a:endParaRPr>
          </a:p>
        </p:txBody>
      </p:sp>
      <p:sp>
        <p:nvSpPr>
          <p:cNvPr id="69" name="GenericApp_EB3B" title="Icon of an app window">
            <a:extLst>
              <a:ext uri="{FF2B5EF4-FFF2-40B4-BE49-F238E27FC236}">
                <a16:creationId xmlns:a16="http://schemas.microsoft.com/office/drawing/2014/main" id="{549C67B3-D600-1B44-A586-88AADF9E9DAE}"/>
              </a:ext>
            </a:extLst>
          </p:cNvPr>
          <p:cNvSpPr>
            <a:spLocks noChangeAspect="1" noEditPoints="1"/>
          </p:cNvSpPr>
          <p:nvPr/>
        </p:nvSpPr>
        <p:spPr bwMode="auto">
          <a:xfrm>
            <a:off x="10762051" y="4194194"/>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solidFill>
                <a:srgbClr val="505050"/>
              </a:solidFill>
              <a:latin typeface="Segoe UI"/>
            </a:endParaRPr>
          </a:p>
        </p:txBody>
      </p:sp>
      <p:sp>
        <p:nvSpPr>
          <p:cNvPr id="70" name="Oval 69">
            <a:extLst>
              <a:ext uri="{FF2B5EF4-FFF2-40B4-BE49-F238E27FC236}">
                <a16:creationId xmlns:a16="http://schemas.microsoft.com/office/drawing/2014/main" id="{BF32FF2E-C7AC-A645-9E1A-41CCF90BAE00}"/>
              </a:ext>
            </a:extLst>
          </p:cNvPr>
          <p:cNvSpPr/>
          <p:nvPr/>
        </p:nvSpPr>
        <p:spPr bwMode="auto">
          <a:xfrm>
            <a:off x="9367267"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a:solidFill>
                  <a:srgbClr val="0078D4"/>
                </a:solidFill>
                <a:latin typeface="Segoe UI"/>
              </a:rPr>
              <a:t>A</a:t>
            </a:r>
          </a:p>
        </p:txBody>
      </p:sp>
      <p:grpSp>
        <p:nvGrpSpPr>
          <p:cNvPr id="71" name="Group 70">
            <a:extLst>
              <a:ext uri="{FF2B5EF4-FFF2-40B4-BE49-F238E27FC236}">
                <a16:creationId xmlns:a16="http://schemas.microsoft.com/office/drawing/2014/main" id="{8A00C6DF-281B-9F42-BFBD-D0A4AAAD79A8}"/>
              </a:ext>
            </a:extLst>
          </p:cNvPr>
          <p:cNvGrpSpPr/>
          <p:nvPr/>
        </p:nvGrpSpPr>
        <p:grpSpPr>
          <a:xfrm>
            <a:off x="7849471" y="5053562"/>
            <a:ext cx="3544680" cy="587599"/>
            <a:chOff x="7648458" y="5258366"/>
            <a:chExt cx="3545183" cy="587682"/>
          </a:xfrm>
        </p:grpSpPr>
        <p:grpSp>
          <p:nvGrpSpPr>
            <p:cNvPr id="72" name="Group 71">
              <a:extLst>
                <a:ext uri="{FF2B5EF4-FFF2-40B4-BE49-F238E27FC236}">
                  <a16:creationId xmlns:a16="http://schemas.microsoft.com/office/drawing/2014/main" id="{0693ADA9-5604-964F-92ED-E663D5E0B5C1}"/>
                </a:ext>
              </a:extLst>
            </p:cNvPr>
            <p:cNvGrpSpPr/>
            <p:nvPr/>
          </p:nvGrpSpPr>
          <p:grpSpPr>
            <a:xfrm>
              <a:off x="7648458" y="5258366"/>
              <a:ext cx="3545183" cy="587682"/>
              <a:chOff x="3380084" y="2542018"/>
              <a:chExt cx="3545183" cy="587682"/>
            </a:xfrm>
          </p:grpSpPr>
          <p:grpSp>
            <p:nvGrpSpPr>
              <p:cNvPr id="79" name="Group 78">
                <a:extLst>
                  <a:ext uri="{FF2B5EF4-FFF2-40B4-BE49-F238E27FC236}">
                    <a16:creationId xmlns:a16="http://schemas.microsoft.com/office/drawing/2014/main" id="{F8623A1C-19BE-6449-B21E-D3012C46424F}"/>
                  </a:ext>
                </a:extLst>
              </p:cNvPr>
              <p:cNvGrpSpPr/>
              <p:nvPr/>
            </p:nvGrpSpPr>
            <p:grpSpPr>
              <a:xfrm>
                <a:off x="3380084" y="2542018"/>
                <a:ext cx="3473265" cy="498768"/>
                <a:chOff x="7698923" y="2542018"/>
                <a:chExt cx="3473265" cy="498768"/>
              </a:xfrm>
            </p:grpSpPr>
            <p:sp>
              <p:nvSpPr>
                <p:cNvPr id="86" name="Rectangle: Rounded Corners 238">
                  <a:extLst>
                    <a:ext uri="{FF2B5EF4-FFF2-40B4-BE49-F238E27FC236}">
                      <a16:creationId xmlns:a16="http://schemas.microsoft.com/office/drawing/2014/main" id="{1B0B7D53-E334-314F-9D0B-1955869ED4F2}"/>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sp>
              <p:nvSpPr>
                <p:cNvPr id="87" name="Rectangle: Rounded Corners 239">
                  <a:extLst>
                    <a:ext uri="{FF2B5EF4-FFF2-40B4-BE49-F238E27FC236}">
                      <a16:creationId xmlns:a16="http://schemas.microsoft.com/office/drawing/2014/main" id="{112C551E-5B11-3E4E-BEA3-435051629F14}"/>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grpSp>
          <p:grpSp>
            <p:nvGrpSpPr>
              <p:cNvPr id="80" name="Group 79">
                <a:extLst>
                  <a:ext uri="{FF2B5EF4-FFF2-40B4-BE49-F238E27FC236}">
                    <a16:creationId xmlns:a16="http://schemas.microsoft.com/office/drawing/2014/main" id="{8C614726-1CF5-B446-9EEC-14EAE007AFF4}"/>
                  </a:ext>
                </a:extLst>
              </p:cNvPr>
              <p:cNvGrpSpPr/>
              <p:nvPr/>
            </p:nvGrpSpPr>
            <p:grpSpPr>
              <a:xfrm>
                <a:off x="3416043" y="2586475"/>
                <a:ext cx="3473265" cy="498768"/>
                <a:chOff x="7698923" y="2542018"/>
                <a:chExt cx="3473265" cy="498768"/>
              </a:xfrm>
            </p:grpSpPr>
            <p:sp>
              <p:nvSpPr>
                <p:cNvPr id="84" name="Rectangle: Rounded Corners 232">
                  <a:extLst>
                    <a:ext uri="{FF2B5EF4-FFF2-40B4-BE49-F238E27FC236}">
                      <a16:creationId xmlns:a16="http://schemas.microsoft.com/office/drawing/2014/main" id="{2CBAA101-1FCC-304C-837D-37931B37E805}"/>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chemeClr val="bg1"/>
                    </a:solidFill>
                    <a:latin typeface="+mj-lt"/>
                  </a:endParaRPr>
                </a:p>
              </p:txBody>
            </p:sp>
            <p:sp>
              <p:nvSpPr>
                <p:cNvPr id="85" name="Rectangle: Rounded Corners 237">
                  <a:extLst>
                    <a:ext uri="{FF2B5EF4-FFF2-40B4-BE49-F238E27FC236}">
                      <a16:creationId xmlns:a16="http://schemas.microsoft.com/office/drawing/2014/main" id="{7A87C028-F47F-8A4B-AA44-166AC03F5614}"/>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chemeClr val="bg1"/>
                    </a:solidFill>
                    <a:latin typeface="+mj-lt"/>
                  </a:endParaRPr>
                </a:p>
              </p:txBody>
            </p:sp>
          </p:grpSp>
          <p:grpSp>
            <p:nvGrpSpPr>
              <p:cNvPr id="81" name="Group 80">
                <a:extLst>
                  <a:ext uri="{FF2B5EF4-FFF2-40B4-BE49-F238E27FC236}">
                    <a16:creationId xmlns:a16="http://schemas.microsoft.com/office/drawing/2014/main" id="{C248B304-EB74-DF48-AE2A-AA91B9E17A5C}"/>
                  </a:ext>
                </a:extLst>
              </p:cNvPr>
              <p:cNvGrpSpPr/>
              <p:nvPr/>
            </p:nvGrpSpPr>
            <p:grpSpPr>
              <a:xfrm>
                <a:off x="3452002" y="2630932"/>
                <a:ext cx="3473265" cy="498768"/>
                <a:chOff x="7698923" y="2542018"/>
                <a:chExt cx="3473265" cy="498768"/>
              </a:xfrm>
            </p:grpSpPr>
            <p:sp>
              <p:nvSpPr>
                <p:cNvPr id="82" name="Rectangle: Rounded Corners 229">
                  <a:extLst>
                    <a:ext uri="{FF2B5EF4-FFF2-40B4-BE49-F238E27FC236}">
                      <a16:creationId xmlns:a16="http://schemas.microsoft.com/office/drawing/2014/main" id="{979D66CD-A192-AE4F-89BC-D50343049C8F}"/>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chemeClr val="bg1"/>
                      </a:solidFill>
                      <a:latin typeface="+mj-lt"/>
                    </a:rPr>
                    <a:t>Active </a:t>
                  </a:r>
                </a:p>
                <a:p>
                  <a:pPr defTabSz="932114" fontAlgn="base">
                    <a:lnSpc>
                      <a:spcPct val="80000"/>
                    </a:lnSpc>
                    <a:spcBef>
                      <a:spcPct val="0"/>
                    </a:spcBef>
                    <a:spcAft>
                      <a:spcPct val="0"/>
                    </a:spcAft>
                    <a:defRPr/>
                  </a:pPr>
                  <a:r>
                    <a:rPr lang="en-US" sz="1176" kern="0" dirty="0">
                      <a:solidFill>
                        <a:schemeClr val="bg1"/>
                      </a:solidFill>
                      <a:latin typeface="+mj-lt"/>
                    </a:rPr>
                    <a:t>Directory</a:t>
                  </a:r>
                </a:p>
              </p:txBody>
            </p:sp>
            <p:sp>
              <p:nvSpPr>
                <p:cNvPr id="83" name="Rectangle: Rounded Corners 231">
                  <a:extLst>
                    <a:ext uri="{FF2B5EF4-FFF2-40B4-BE49-F238E27FC236}">
                      <a16:creationId xmlns:a16="http://schemas.microsoft.com/office/drawing/2014/main" id="{E6EB42F9-B6D4-194F-9408-38688ACBF5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solidFill>
                        <a:schemeClr val="bg1"/>
                      </a:solidFill>
                      <a:latin typeface="+mj-lt"/>
                    </a:rPr>
                    <a:t>User Profile</a:t>
                  </a:r>
                </a:p>
                <a:p>
                  <a:pPr defTabSz="932114" fontAlgn="base">
                    <a:lnSpc>
                      <a:spcPct val="80000"/>
                    </a:lnSpc>
                    <a:spcBef>
                      <a:spcPct val="0"/>
                    </a:spcBef>
                    <a:spcAft>
                      <a:spcPct val="0"/>
                    </a:spcAft>
                    <a:defRPr/>
                  </a:pPr>
                  <a:r>
                    <a:rPr lang="en-US" sz="1176" kern="0">
                      <a:solidFill>
                        <a:schemeClr val="bg1"/>
                      </a:solidFill>
                      <a:latin typeface="+mj-lt"/>
                    </a:rPr>
                    <a:t>File Server</a:t>
                  </a:r>
                </a:p>
              </p:txBody>
            </p:sp>
          </p:grpSp>
        </p:grpSp>
        <p:grpSp>
          <p:nvGrpSpPr>
            <p:cNvPr id="73" name="Group 72">
              <a:extLst>
                <a:ext uri="{FF2B5EF4-FFF2-40B4-BE49-F238E27FC236}">
                  <a16:creationId xmlns:a16="http://schemas.microsoft.com/office/drawing/2014/main" id="{35F93B93-08CE-A94C-8154-6F9201BE880C}"/>
                </a:ext>
              </a:extLst>
            </p:cNvPr>
            <p:cNvGrpSpPr/>
            <p:nvPr/>
          </p:nvGrpSpPr>
          <p:grpSpPr>
            <a:xfrm>
              <a:off x="8883848" y="5390849"/>
              <a:ext cx="378819" cy="378819"/>
              <a:chOff x="5564125" y="2107972"/>
              <a:chExt cx="501718" cy="501718"/>
            </a:xfrm>
          </p:grpSpPr>
          <p:sp>
            <p:nvSpPr>
              <p:cNvPr id="77" name="Diamond 76">
                <a:extLst>
                  <a:ext uri="{FF2B5EF4-FFF2-40B4-BE49-F238E27FC236}">
                    <a16:creationId xmlns:a16="http://schemas.microsoft.com/office/drawing/2014/main" id="{4B38D4F7-E627-E944-A1C2-DAB148CDDCD5}"/>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6" err="1">
                  <a:solidFill>
                    <a:schemeClr val="bg1"/>
                  </a:solidFill>
                  <a:latin typeface="+mj-lt"/>
                  <a:ea typeface="Segoe UI" pitchFamily="34" charset="0"/>
                  <a:cs typeface="Segoe UI" pitchFamily="34" charset="0"/>
                </a:endParaRPr>
              </a:p>
            </p:txBody>
          </p:sp>
          <p:pic>
            <p:nvPicPr>
              <p:cNvPr id="78" name="Graphic 77">
                <a:extLst>
                  <a:ext uri="{FF2B5EF4-FFF2-40B4-BE49-F238E27FC236}">
                    <a16:creationId xmlns:a16="http://schemas.microsoft.com/office/drawing/2014/main" id="{D09DE313-B4F0-8F4E-9562-AA46547AF6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4125" y="2107972"/>
                <a:ext cx="501718" cy="501718"/>
              </a:xfrm>
              <a:prstGeom prst="rect">
                <a:avLst/>
              </a:prstGeom>
            </p:spPr>
          </p:pic>
        </p:grpSp>
        <p:grpSp>
          <p:nvGrpSpPr>
            <p:cNvPr id="74" name="Group 73">
              <a:extLst>
                <a:ext uri="{FF2B5EF4-FFF2-40B4-BE49-F238E27FC236}">
                  <a16:creationId xmlns:a16="http://schemas.microsoft.com/office/drawing/2014/main" id="{D3D5F7D9-BA7D-9E4E-8365-33B1110A8136}"/>
                </a:ext>
              </a:extLst>
            </p:cNvPr>
            <p:cNvGrpSpPr/>
            <p:nvPr/>
          </p:nvGrpSpPr>
          <p:grpSpPr>
            <a:xfrm>
              <a:off x="10659519" y="5402721"/>
              <a:ext cx="396950" cy="355079"/>
              <a:chOff x="10723874" y="3514287"/>
              <a:chExt cx="396950" cy="355079"/>
            </a:xfrm>
          </p:grpSpPr>
          <p:sp>
            <p:nvSpPr>
              <p:cNvPr id="75" name="Hexagon 74">
                <a:extLst>
                  <a:ext uri="{FF2B5EF4-FFF2-40B4-BE49-F238E27FC236}">
                    <a16:creationId xmlns:a16="http://schemas.microsoft.com/office/drawing/2014/main" id="{D4D43BF8-A0ED-6A4E-A84F-AECE8FF78787}"/>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42" rtlCol="0" anchor="ctr"/>
              <a:lstStyle/>
              <a:p>
                <a:pPr algn="ctr" defTabSz="914016">
                  <a:defRPr/>
                </a:pPr>
                <a:endParaRPr lang="en-US" sz="1176">
                  <a:solidFill>
                    <a:schemeClr val="bg1"/>
                  </a:solidFill>
                  <a:latin typeface="+mj-lt"/>
                </a:endParaRPr>
              </a:p>
            </p:txBody>
          </p:sp>
          <p:pic>
            <p:nvPicPr>
              <p:cNvPr id="76" name="Picture 75">
                <a:extLst>
                  <a:ext uri="{FF2B5EF4-FFF2-40B4-BE49-F238E27FC236}">
                    <a16:creationId xmlns:a16="http://schemas.microsoft.com/office/drawing/2014/main" id="{162F5023-8297-9F48-9556-FDA99F6F60CA}"/>
                  </a:ext>
                </a:extLst>
              </p:cNvPr>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88" name="Oval 87">
            <a:extLst>
              <a:ext uri="{FF2B5EF4-FFF2-40B4-BE49-F238E27FC236}">
                <a16:creationId xmlns:a16="http://schemas.microsoft.com/office/drawing/2014/main" id="{4DB25DC3-378C-6E48-AA5A-0CB93E68CB42}"/>
              </a:ext>
            </a:extLst>
          </p:cNvPr>
          <p:cNvSpPr/>
          <p:nvPr/>
        </p:nvSpPr>
        <p:spPr bwMode="auto">
          <a:xfrm>
            <a:off x="11205724"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dirty="0">
                <a:solidFill>
                  <a:srgbClr val="0078D4"/>
                </a:solidFill>
                <a:latin typeface="Segoe UI"/>
              </a:rPr>
              <a:t>A</a:t>
            </a:r>
          </a:p>
        </p:txBody>
      </p:sp>
      <p:sp>
        <p:nvSpPr>
          <p:cNvPr id="89" name="Rectangle: Rounded Corners 284">
            <a:extLst>
              <a:ext uri="{FF2B5EF4-FFF2-40B4-BE49-F238E27FC236}">
                <a16:creationId xmlns:a16="http://schemas.microsoft.com/office/drawing/2014/main" id="{6CF128E0-67D5-C244-87AB-52595C1E1CC0}"/>
              </a:ext>
            </a:extLst>
          </p:cNvPr>
          <p:cNvSpPr/>
          <p:nvPr/>
        </p:nvSpPr>
        <p:spPr bwMode="auto">
          <a:xfrm>
            <a:off x="5274993" y="557564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200" kern="0">
                <a:solidFill>
                  <a:srgbClr val="FFFFFF"/>
                </a:solidFill>
                <a:latin typeface="Segoe UI Semibold"/>
              </a:rPr>
              <a:t>Azure SQL DB</a:t>
            </a:r>
          </a:p>
        </p:txBody>
      </p:sp>
      <p:pic>
        <p:nvPicPr>
          <p:cNvPr id="90" name="Picture 2">
            <a:extLst>
              <a:ext uri="{FF2B5EF4-FFF2-40B4-BE49-F238E27FC236}">
                <a16:creationId xmlns:a16="http://schemas.microsoft.com/office/drawing/2014/main" id="{5FDCEB8A-5610-B545-B9C9-052B4AD5BA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0935" y="5583424"/>
            <a:ext cx="399559" cy="422176"/>
          </a:xfrm>
          <a:prstGeom prst="rect">
            <a:avLst/>
          </a:prstGeom>
          <a:noFill/>
        </p:spPr>
      </p:pic>
      <p:grpSp>
        <p:nvGrpSpPr>
          <p:cNvPr id="91" name="Group 90">
            <a:extLst>
              <a:ext uri="{FF2B5EF4-FFF2-40B4-BE49-F238E27FC236}">
                <a16:creationId xmlns:a16="http://schemas.microsoft.com/office/drawing/2014/main" id="{9C33FB14-CFF5-584D-A86D-0FDCD5E6714E}"/>
              </a:ext>
            </a:extLst>
          </p:cNvPr>
          <p:cNvGrpSpPr/>
          <p:nvPr/>
        </p:nvGrpSpPr>
        <p:grpSpPr>
          <a:xfrm>
            <a:off x="4798367" y="4018105"/>
            <a:ext cx="3169574" cy="979849"/>
            <a:chOff x="4653442" y="3990201"/>
            <a:chExt cx="3170024" cy="979988"/>
          </a:xfrm>
        </p:grpSpPr>
        <p:cxnSp>
          <p:nvCxnSpPr>
            <p:cNvPr id="92" name="Straight Arrow Connector 91">
              <a:extLst>
                <a:ext uri="{FF2B5EF4-FFF2-40B4-BE49-F238E27FC236}">
                  <a16:creationId xmlns:a16="http://schemas.microsoft.com/office/drawing/2014/main" id="{8E549488-695F-134B-B834-A99E897D9428}"/>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2BBE1A22-687D-1046-8D17-9EAFCAFB5700}"/>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solidFill>
                    <a:srgbClr val="FFFFFF"/>
                  </a:solidFill>
                  <a:latin typeface="Segoe Pro Semibold" panose="020B0702040504020203" pitchFamily="34" charset="0"/>
                  <a:cs typeface="Segoe UI Light"/>
                </a:rPr>
                <a:t>4</a:t>
              </a:r>
            </a:p>
          </p:txBody>
        </p:sp>
      </p:grpSp>
      <p:grpSp>
        <p:nvGrpSpPr>
          <p:cNvPr id="94" name="Group 93">
            <a:extLst>
              <a:ext uri="{FF2B5EF4-FFF2-40B4-BE49-F238E27FC236}">
                <a16:creationId xmlns:a16="http://schemas.microsoft.com/office/drawing/2014/main" id="{80FF575E-3E36-9A4C-B4A2-2073201F4F8B}"/>
              </a:ext>
            </a:extLst>
          </p:cNvPr>
          <p:cNvGrpSpPr/>
          <p:nvPr/>
        </p:nvGrpSpPr>
        <p:grpSpPr>
          <a:xfrm>
            <a:off x="6796331" y="4397153"/>
            <a:ext cx="1273956" cy="622271"/>
            <a:chOff x="6679353" y="4411624"/>
            <a:chExt cx="1274136" cy="622360"/>
          </a:xfrm>
        </p:grpSpPr>
        <p:cxnSp>
          <p:nvCxnSpPr>
            <p:cNvPr id="95" name="Straight Arrow Connector 94">
              <a:extLst>
                <a:ext uri="{FF2B5EF4-FFF2-40B4-BE49-F238E27FC236}">
                  <a16:creationId xmlns:a16="http://schemas.microsoft.com/office/drawing/2014/main" id="{B7D1DE42-CD46-AB4E-92A1-5D4BE68C621A}"/>
                </a:ext>
              </a:extLst>
            </p:cNvPr>
            <p:cNvCxnSpPr>
              <a:cxnSpLocks/>
              <a:endCxn id="22"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464A498F-C53F-734A-9687-2F46FBF89907}"/>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0</a:t>
              </a:r>
            </a:p>
          </p:txBody>
        </p:sp>
      </p:grpSp>
      <p:grpSp>
        <p:nvGrpSpPr>
          <p:cNvPr id="97" name="Group 96">
            <a:extLst>
              <a:ext uri="{FF2B5EF4-FFF2-40B4-BE49-F238E27FC236}">
                <a16:creationId xmlns:a16="http://schemas.microsoft.com/office/drawing/2014/main" id="{5295C9EA-63B6-FF41-8CAC-9A8E04561394}"/>
              </a:ext>
            </a:extLst>
          </p:cNvPr>
          <p:cNvGrpSpPr/>
          <p:nvPr/>
        </p:nvGrpSpPr>
        <p:grpSpPr>
          <a:xfrm>
            <a:off x="7152375" y="2574587"/>
            <a:ext cx="187551" cy="3799596"/>
            <a:chOff x="2849277" y="1648178"/>
            <a:chExt cx="187578" cy="3892279"/>
          </a:xfrm>
        </p:grpSpPr>
        <p:cxnSp>
          <p:nvCxnSpPr>
            <p:cNvPr id="98" name="Straight Connector 97">
              <a:extLst>
                <a:ext uri="{FF2B5EF4-FFF2-40B4-BE49-F238E27FC236}">
                  <a16:creationId xmlns:a16="http://schemas.microsoft.com/office/drawing/2014/main" id="{B4ABFF2B-FA12-684B-80CD-E598EA18D54C}"/>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9" name="Rectangle 98">
              <a:extLst>
                <a:ext uri="{FF2B5EF4-FFF2-40B4-BE49-F238E27FC236}">
                  <a16:creationId xmlns:a16="http://schemas.microsoft.com/office/drawing/2014/main" id="{2AFBA570-70DC-404F-A96D-283C9032B496}"/>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latin typeface="Segoe UI Semibold"/>
                  <a:cs typeface="Segoe UI Light"/>
                </a:rPr>
                <a:t>FIREWALL</a:t>
              </a:r>
              <a:endParaRPr lang="en-US" sz="1176" dirty="0">
                <a:latin typeface="Segoe UI Semibold"/>
              </a:endParaRPr>
            </a:p>
          </p:txBody>
        </p:sp>
      </p:grpSp>
      <p:sp>
        <p:nvSpPr>
          <p:cNvPr id="100" name="Rectangle 99">
            <a:extLst>
              <a:ext uri="{FF2B5EF4-FFF2-40B4-BE49-F238E27FC236}">
                <a16:creationId xmlns:a16="http://schemas.microsoft.com/office/drawing/2014/main" id="{3B1EBE19-2CBF-3E40-8151-83EB665A462B}"/>
              </a:ext>
            </a:extLst>
          </p:cNvPr>
          <p:cNvSpPr/>
          <p:nvPr/>
        </p:nvSpPr>
        <p:spPr bwMode="auto">
          <a:xfrm>
            <a:off x="7551680" y="3424332"/>
            <a:ext cx="4101843" cy="252791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101" name="Group 100">
            <a:extLst>
              <a:ext uri="{FF2B5EF4-FFF2-40B4-BE49-F238E27FC236}">
                <a16:creationId xmlns:a16="http://schemas.microsoft.com/office/drawing/2014/main" id="{B1AB8AA2-63C7-A94A-88B9-E694989EBC1E}"/>
              </a:ext>
            </a:extLst>
          </p:cNvPr>
          <p:cNvGrpSpPr/>
          <p:nvPr/>
        </p:nvGrpSpPr>
        <p:grpSpPr>
          <a:xfrm>
            <a:off x="7515670" y="3215014"/>
            <a:ext cx="378766" cy="378765"/>
            <a:chOff x="5564119" y="2081144"/>
            <a:chExt cx="501718" cy="501718"/>
          </a:xfrm>
        </p:grpSpPr>
        <p:sp>
          <p:nvSpPr>
            <p:cNvPr id="102" name="Diamond 101">
              <a:extLst>
                <a:ext uri="{FF2B5EF4-FFF2-40B4-BE49-F238E27FC236}">
                  <a16:creationId xmlns:a16="http://schemas.microsoft.com/office/drawing/2014/main" id="{77193E86-EF50-C242-9FD5-144C5E30D996}"/>
                </a:ext>
              </a:extLst>
            </p:cNvPr>
            <p:cNvSpPr/>
            <p:nvPr/>
          </p:nvSpPr>
          <p:spPr bwMode="auto">
            <a:xfrm>
              <a:off x="5614884" y="2160973"/>
              <a:ext cx="418054" cy="395723"/>
            </a:xfrm>
            <a:prstGeom prst="diamond">
              <a:avLst/>
            </a:prstGeom>
            <a:solidFill>
              <a:schemeClr val="bg1"/>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3" name="Graphic 102">
              <a:extLst>
                <a:ext uri="{FF2B5EF4-FFF2-40B4-BE49-F238E27FC236}">
                  <a16:creationId xmlns:a16="http://schemas.microsoft.com/office/drawing/2014/main" id="{ED8422AD-3B01-1F4A-827F-AAD1D0548A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4119" y="2081144"/>
              <a:ext cx="501718" cy="501718"/>
            </a:xfrm>
            <a:prstGeom prst="rect">
              <a:avLst/>
            </a:prstGeom>
          </p:spPr>
        </p:pic>
      </p:grpSp>
      <p:sp>
        <p:nvSpPr>
          <p:cNvPr id="104" name="Lock" title="Icon of a padlock">
            <a:extLst>
              <a:ext uri="{FF2B5EF4-FFF2-40B4-BE49-F238E27FC236}">
                <a16:creationId xmlns:a16="http://schemas.microsoft.com/office/drawing/2014/main" id="{E0C3C8B2-5AD6-3B49-AB2D-7CDDC3E85C4B}"/>
              </a:ext>
            </a:extLst>
          </p:cNvPr>
          <p:cNvSpPr>
            <a:spLocks noChangeAspect="1" noEditPoints="1"/>
          </p:cNvSpPr>
          <p:nvPr/>
        </p:nvSpPr>
        <p:spPr bwMode="auto">
          <a:xfrm>
            <a:off x="7622305" y="6060523"/>
            <a:ext cx="176365" cy="24649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a:solidFill>
                <a:srgbClr val="505050"/>
              </a:solidFill>
              <a:latin typeface="Segoe UI"/>
            </a:endParaRPr>
          </a:p>
        </p:txBody>
      </p:sp>
    </p:spTree>
    <p:extLst>
      <p:ext uri="{BB962C8B-B14F-4D97-AF65-F5344CB8AC3E}">
        <p14:creationId xmlns:p14="http://schemas.microsoft.com/office/powerpoint/2010/main" val="61279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500"/>
                                        <p:tgtEl>
                                          <p:spTgt spid="1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F3C23BC-044C-3C46-B570-8480BD742A18}"/>
              </a:ext>
            </a:extLst>
          </p:cNvPr>
          <p:cNvGrpSpPr/>
          <p:nvPr/>
        </p:nvGrpSpPr>
        <p:grpSpPr>
          <a:xfrm>
            <a:off x="6848919" y="145775"/>
            <a:ext cx="4877279" cy="6594853"/>
            <a:chOff x="872188" y="145775"/>
            <a:chExt cx="4877279" cy="6594853"/>
          </a:xfrm>
          <a:noFill/>
        </p:grpSpPr>
        <p:sp>
          <p:nvSpPr>
            <p:cNvPr id="7" name="Rectangle 6">
              <a:extLst>
                <a:ext uri="{FF2B5EF4-FFF2-40B4-BE49-F238E27FC236}">
                  <a16:creationId xmlns:a16="http://schemas.microsoft.com/office/drawing/2014/main" id="{A8924F92-706D-D84C-83C8-3F91DB64C600}"/>
                </a:ext>
              </a:extLst>
            </p:cNvPr>
            <p:cNvSpPr/>
            <p:nvPr/>
          </p:nvSpPr>
          <p:spPr bwMode="auto">
            <a:xfrm>
              <a:off x="872188" y="145775"/>
              <a:ext cx="4877279" cy="630140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defTabSz="861087"/>
              <a:r>
                <a:rPr lang="en-US" sz="2400">
                  <a:solidFill>
                    <a:schemeClr val="tx1"/>
                  </a:solidFill>
                  <a:latin typeface="Segoe Pro Semibold" panose="020B0702040504020203" pitchFamily="34" charset="0"/>
                  <a:cs typeface="Segoe UI Light"/>
                </a:rPr>
                <a:t>        WVD Object Model</a:t>
              </a:r>
            </a:p>
          </p:txBody>
        </p:sp>
        <p:graphicFrame>
          <p:nvGraphicFramePr>
            <p:cNvPr id="8" name="Diagram 7">
              <a:extLst>
                <a:ext uri="{FF2B5EF4-FFF2-40B4-BE49-F238E27FC236}">
                  <a16:creationId xmlns:a16="http://schemas.microsoft.com/office/drawing/2014/main" id="{19264735-4486-9F4C-BEBF-0AD3A03AB69D}"/>
                </a:ext>
              </a:extLst>
            </p:cNvPr>
            <p:cNvGraphicFramePr/>
            <p:nvPr>
              <p:extLst>
                <p:ext uri="{D42A27DB-BD31-4B8C-83A1-F6EECF244321}">
                  <p14:modId xmlns:p14="http://schemas.microsoft.com/office/powerpoint/2010/main" val="1956076848"/>
                </p:ext>
              </p:extLst>
            </p:nvPr>
          </p:nvGraphicFramePr>
          <p:xfrm>
            <a:off x="998961" y="990074"/>
            <a:ext cx="4750506" cy="5335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9AAD5B2D-60FA-8F4A-8D73-624306DB1DE5}"/>
                </a:ext>
              </a:extLst>
            </p:cNvPr>
            <p:cNvSpPr txBox="1"/>
            <p:nvPr/>
          </p:nvSpPr>
          <p:spPr>
            <a:xfrm>
              <a:off x="872188" y="6555962"/>
              <a:ext cx="3634740" cy="184666"/>
            </a:xfrm>
            <a:prstGeom prst="rect">
              <a:avLst/>
            </a:prstGeom>
            <a:grpFill/>
          </p:spPr>
          <p:txBody>
            <a:bodyPr wrap="square" lIns="0" tIns="0" rIns="0" bIns="0" rtlCol="0">
              <a:spAutoFit/>
            </a:bodyPr>
            <a:lstStyle/>
            <a:p>
              <a:pPr algn="l"/>
              <a:r>
                <a:rPr lang="en-US" sz="1200">
                  <a:gradFill>
                    <a:gsLst>
                      <a:gs pos="2917">
                        <a:schemeClr val="tx1"/>
                      </a:gs>
                      <a:gs pos="30000">
                        <a:schemeClr val="tx1"/>
                      </a:gs>
                    </a:gsLst>
                    <a:lin ang="5400000" scaled="0"/>
                  </a:gradFill>
                </a:rPr>
                <a:t>* Implicitly created object</a:t>
              </a:r>
            </a:p>
          </p:txBody>
        </p:sp>
      </p:grpSp>
      <p:sp>
        <p:nvSpPr>
          <p:cNvPr id="10" name="Rectangle 9">
            <a:extLst>
              <a:ext uri="{FF2B5EF4-FFF2-40B4-BE49-F238E27FC236}">
                <a16:creationId xmlns:a16="http://schemas.microsoft.com/office/drawing/2014/main" id="{3F2B5A67-60DD-2343-9E0E-34CE70EBFA4F}"/>
              </a:ext>
            </a:extLst>
          </p:cNvPr>
          <p:cNvSpPr/>
          <p:nvPr/>
        </p:nvSpPr>
        <p:spPr bwMode="auto">
          <a:xfrm>
            <a:off x="907771" y="152401"/>
            <a:ext cx="4877279" cy="630140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defTabSz="861087"/>
            <a:r>
              <a:rPr lang="en-US" sz="2400">
                <a:solidFill>
                  <a:schemeClr val="tx1"/>
                </a:solidFill>
                <a:latin typeface="Segoe Pro Semibold" panose="020B0702040504020203" pitchFamily="34" charset="0"/>
                <a:cs typeface="Segoe UI Light"/>
              </a:rPr>
              <a:t>           External World</a:t>
            </a:r>
          </a:p>
        </p:txBody>
      </p:sp>
      <p:graphicFrame>
        <p:nvGraphicFramePr>
          <p:cNvPr id="11" name="Diagram 10">
            <a:extLst>
              <a:ext uri="{FF2B5EF4-FFF2-40B4-BE49-F238E27FC236}">
                <a16:creationId xmlns:a16="http://schemas.microsoft.com/office/drawing/2014/main" id="{26D909C9-1481-904C-A6DD-7D44B847D175}"/>
              </a:ext>
            </a:extLst>
          </p:cNvPr>
          <p:cNvGraphicFramePr/>
          <p:nvPr>
            <p:extLst>
              <p:ext uri="{D42A27DB-BD31-4B8C-83A1-F6EECF244321}">
                <p14:modId xmlns:p14="http://schemas.microsoft.com/office/powerpoint/2010/main" val="589871874"/>
              </p:ext>
            </p:extLst>
          </p:nvPr>
        </p:nvGraphicFramePr>
        <p:xfrm>
          <a:off x="1067385" y="752762"/>
          <a:ext cx="4705631" cy="58103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Left-Right 8">
            <a:extLst>
              <a:ext uri="{FF2B5EF4-FFF2-40B4-BE49-F238E27FC236}">
                <a16:creationId xmlns:a16="http://schemas.microsoft.com/office/drawing/2014/main" id="{08D0BA46-28F5-0F4B-AA79-2E7E1944ECB8}"/>
              </a:ext>
            </a:extLst>
          </p:cNvPr>
          <p:cNvSpPr/>
          <p:nvPr/>
        </p:nvSpPr>
        <p:spPr bwMode="auto">
          <a:xfrm>
            <a:off x="3923078" y="2817455"/>
            <a:ext cx="4043171" cy="324091"/>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Arrow: Left-Right 9">
            <a:extLst>
              <a:ext uri="{FF2B5EF4-FFF2-40B4-BE49-F238E27FC236}">
                <a16:creationId xmlns:a16="http://schemas.microsoft.com/office/drawing/2014/main" id="{6FD45834-7E91-E343-8B78-5EC4D0D54EBF}"/>
              </a:ext>
            </a:extLst>
          </p:cNvPr>
          <p:cNvSpPr/>
          <p:nvPr/>
        </p:nvSpPr>
        <p:spPr bwMode="auto">
          <a:xfrm>
            <a:off x="3911044" y="1693065"/>
            <a:ext cx="4043171" cy="324091"/>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Arrow: Left-Right 10">
            <a:extLst>
              <a:ext uri="{FF2B5EF4-FFF2-40B4-BE49-F238E27FC236}">
                <a16:creationId xmlns:a16="http://schemas.microsoft.com/office/drawing/2014/main" id="{801809F7-A396-5843-8B71-32ACC0C82641}"/>
              </a:ext>
            </a:extLst>
          </p:cNvPr>
          <p:cNvSpPr/>
          <p:nvPr/>
        </p:nvSpPr>
        <p:spPr bwMode="auto">
          <a:xfrm>
            <a:off x="4988140" y="4040545"/>
            <a:ext cx="1913046" cy="324091"/>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Arrow: Left-Right 11">
            <a:extLst>
              <a:ext uri="{FF2B5EF4-FFF2-40B4-BE49-F238E27FC236}">
                <a16:creationId xmlns:a16="http://schemas.microsoft.com/office/drawing/2014/main" id="{D5028519-3482-D441-81D4-7674C3B7ADAB}"/>
              </a:ext>
            </a:extLst>
          </p:cNvPr>
          <p:cNvSpPr/>
          <p:nvPr/>
        </p:nvSpPr>
        <p:spPr bwMode="auto">
          <a:xfrm>
            <a:off x="5773016" y="5269527"/>
            <a:ext cx="1202676" cy="324091"/>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383391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98879C6-28F3-F949-8D0D-43990185C42C}"/>
              </a:ext>
            </a:extLst>
          </p:cNvPr>
          <p:cNvGrpSpPr/>
          <p:nvPr/>
        </p:nvGrpSpPr>
        <p:grpSpPr>
          <a:xfrm>
            <a:off x="2616908" y="3189658"/>
            <a:ext cx="6979305" cy="3031982"/>
            <a:chOff x="2669381" y="2605405"/>
            <a:chExt cx="7119255" cy="4389120"/>
          </a:xfrm>
        </p:grpSpPr>
        <p:cxnSp>
          <p:nvCxnSpPr>
            <p:cNvPr id="3" name="Straight Connector 2">
              <a:extLst>
                <a:ext uri="{FF2B5EF4-FFF2-40B4-BE49-F238E27FC236}">
                  <a16:creationId xmlns:a16="http://schemas.microsoft.com/office/drawing/2014/main" id="{5107DBD8-A85A-184C-8F01-8627BB2EA801}"/>
                </a:ext>
              </a:extLst>
            </p:cNvPr>
            <p:cNvCxnSpPr>
              <a:cxnSpLocks/>
            </p:cNvCxnSpPr>
            <p:nvPr/>
          </p:nvCxnSpPr>
          <p:spPr>
            <a:xfrm>
              <a:off x="2669381" y="2605405"/>
              <a:ext cx="0" cy="4389120"/>
            </a:xfrm>
            <a:prstGeom prst="line">
              <a:avLst/>
            </a:prstGeom>
            <a:noFill/>
            <a:ln w="6350" cap="flat" cmpd="sng" algn="ctr">
              <a:solidFill>
                <a:schemeClr val="tx1"/>
              </a:solidFill>
              <a:prstDash val="solid"/>
              <a:headEnd type="none" w="med" len="med"/>
              <a:tailEnd type="none" w="med" len="med"/>
            </a:ln>
            <a:effectLst/>
          </p:spPr>
        </p:cxnSp>
        <p:cxnSp>
          <p:nvCxnSpPr>
            <p:cNvPr id="4" name="Straight Connector 3">
              <a:extLst>
                <a:ext uri="{FF2B5EF4-FFF2-40B4-BE49-F238E27FC236}">
                  <a16:creationId xmlns:a16="http://schemas.microsoft.com/office/drawing/2014/main" id="{B4C0CF49-8E5F-4D4D-A7C9-C54058823EB9}"/>
                </a:ext>
              </a:extLst>
            </p:cNvPr>
            <p:cNvCxnSpPr>
              <a:cxnSpLocks/>
            </p:cNvCxnSpPr>
            <p:nvPr/>
          </p:nvCxnSpPr>
          <p:spPr>
            <a:xfrm>
              <a:off x="5042466" y="2605405"/>
              <a:ext cx="0" cy="4389120"/>
            </a:xfrm>
            <a:prstGeom prst="line">
              <a:avLst/>
            </a:prstGeom>
            <a:noFill/>
            <a:ln w="6350" cap="flat" cmpd="sng" algn="ctr">
              <a:solidFill>
                <a:schemeClr val="tx1"/>
              </a:solidFill>
              <a:prstDash val="solid"/>
              <a:headEnd type="none" w="med" len="med"/>
              <a:tailEnd type="none" w="med" len="med"/>
            </a:ln>
            <a:effectLst/>
          </p:spPr>
        </p:cxnSp>
        <p:cxnSp>
          <p:nvCxnSpPr>
            <p:cNvPr id="5" name="Straight Connector 4">
              <a:extLst>
                <a:ext uri="{FF2B5EF4-FFF2-40B4-BE49-F238E27FC236}">
                  <a16:creationId xmlns:a16="http://schemas.microsoft.com/office/drawing/2014/main" id="{DCB1032D-15B8-FF4A-924A-111545A23FA4}"/>
                </a:ext>
              </a:extLst>
            </p:cNvPr>
            <p:cNvCxnSpPr>
              <a:cxnSpLocks/>
            </p:cNvCxnSpPr>
            <p:nvPr/>
          </p:nvCxnSpPr>
          <p:spPr>
            <a:xfrm>
              <a:off x="7415551" y="2605405"/>
              <a:ext cx="0" cy="4389120"/>
            </a:xfrm>
            <a:prstGeom prst="line">
              <a:avLst/>
            </a:prstGeom>
            <a:noFill/>
            <a:ln w="6350" cap="flat" cmpd="sng" algn="ctr">
              <a:solidFill>
                <a:schemeClr val="tx1"/>
              </a:solidFill>
              <a:prstDash val="solid"/>
              <a:headEnd type="none" w="med" len="med"/>
              <a:tailEnd type="none" w="med" len="med"/>
            </a:ln>
            <a:effectLst/>
          </p:spPr>
        </p:cxnSp>
        <p:cxnSp>
          <p:nvCxnSpPr>
            <p:cNvPr id="6" name="Straight Connector 5">
              <a:extLst>
                <a:ext uri="{FF2B5EF4-FFF2-40B4-BE49-F238E27FC236}">
                  <a16:creationId xmlns:a16="http://schemas.microsoft.com/office/drawing/2014/main" id="{C718C3F1-0515-7645-8368-63DF6D2F1DB1}"/>
                </a:ext>
              </a:extLst>
            </p:cNvPr>
            <p:cNvCxnSpPr>
              <a:cxnSpLocks/>
            </p:cNvCxnSpPr>
            <p:nvPr/>
          </p:nvCxnSpPr>
          <p:spPr>
            <a:xfrm>
              <a:off x="9788636" y="2605405"/>
              <a:ext cx="0" cy="4389120"/>
            </a:xfrm>
            <a:prstGeom prst="line">
              <a:avLst/>
            </a:prstGeom>
            <a:noFill/>
            <a:ln w="6350" cap="flat" cmpd="sng" algn="ctr">
              <a:solidFill>
                <a:schemeClr val="tx1"/>
              </a:solidFill>
              <a:prstDash val="solid"/>
              <a:headEnd type="none" w="med" len="med"/>
              <a:tailEnd type="none" w="med" len="med"/>
            </a:ln>
            <a:effectLst/>
          </p:spPr>
        </p:cxnSp>
      </p:grpSp>
      <p:sp>
        <p:nvSpPr>
          <p:cNvPr id="7" name="Title 1">
            <a:extLst>
              <a:ext uri="{FF2B5EF4-FFF2-40B4-BE49-F238E27FC236}">
                <a16:creationId xmlns:a16="http://schemas.microsoft.com/office/drawing/2014/main" id="{63D40751-BAC9-4D40-9E85-ACDBB922B786}"/>
              </a:ext>
            </a:extLst>
          </p:cNvPr>
          <p:cNvSpPr txBox="1">
            <a:spLocks/>
          </p:cNvSpPr>
          <p:nvPr/>
        </p:nvSpPr>
        <p:spPr>
          <a:xfrm>
            <a:off x="426424" y="440919"/>
            <a:ext cx="11336039" cy="757914"/>
          </a:xfrm>
          <a:prstGeom prst="rect">
            <a:avLst/>
          </a:prstGeom>
          <a:ln>
            <a:noFill/>
          </a:ln>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Prerequisites</a:t>
            </a:r>
          </a:p>
        </p:txBody>
      </p:sp>
      <p:sp>
        <p:nvSpPr>
          <p:cNvPr id="8" name="Rectangle 7">
            <a:extLst>
              <a:ext uri="{FF2B5EF4-FFF2-40B4-BE49-F238E27FC236}">
                <a16:creationId xmlns:a16="http://schemas.microsoft.com/office/drawing/2014/main" id="{1BAD28B9-E522-9548-AE47-2E89CEBBCECE}"/>
              </a:ext>
            </a:extLst>
          </p:cNvPr>
          <p:cNvSpPr/>
          <p:nvPr/>
        </p:nvSpPr>
        <p:spPr bwMode="auto">
          <a:xfrm>
            <a:off x="1" y="1682642"/>
            <a:ext cx="12191999" cy="1507015"/>
          </a:xfrm>
          <a:prstGeom prst="rect">
            <a:avLst/>
          </a:prstGeom>
          <a:solidFill>
            <a:schemeClr val="bg1">
              <a:lumMod val="50000"/>
              <a:lumOff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179285" bIns="143428" numCol="1" spcCol="0" rtlCol="0" fromWordArt="0" anchor="t" anchorCtr="0" forceAA="0" compatLnSpc="1">
            <a:prstTxWarp prst="textNoShape">
              <a:avLst/>
            </a:prstTxWarp>
            <a:noAutofit/>
          </a:bodyPr>
          <a:lstStyle/>
          <a:p>
            <a:pPr algn="ctr" defTabSz="685643">
              <a:lnSpc>
                <a:spcPct val="90000"/>
              </a:lnSpc>
            </a:pPr>
            <a:r>
              <a:rPr lang="en-US" sz="2353">
                <a:solidFill>
                  <a:schemeClr val="tx1"/>
                </a:solidFill>
                <a:latin typeface="Segoe UI Semibold"/>
              </a:rPr>
              <a:t>Requirements</a:t>
            </a:r>
          </a:p>
        </p:txBody>
      </p:sp>
      <p:sp>
        <p:nvSpPr>
          <p:cNvPr id="9" name="Rectangle 8">
            <a:extLst>
              <a:ext uri="{FF2B5EF4-FFF2-40B4-BE49-F238E27FC236}">
                <a16:creationId xmlns:a16="http://schemas.microsoft.com/office/drawing/2014/main" id="{27F768D7-F4F2-C24F-9AE4-696CCEC5BB0C}"/>
              </a:ext>
            </a:extLst>
          </p:cNvPr>
          <p:cNvSpPr/>
          <p:nvPr/>
        </p:nvSpPr>
        <p:spPr bwMode="auto">
          <a:xfrm>
            <a:off x="434207" y="4124235"/>
            <a:ext cx="2038965"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ts val="588"/>
              </a:spcBef>
            </a:pPr>
            <a:r>
              <a:rPr lang="en-US" sz="1961">
                <a:solidFill>
                  <a:schemeClr val="tx1"/>
                </a:solidFill>
                <a:latin typeface="Segoe UI"/>
                <a:ea typeface="Segoe UI" pitchFamily="34" charset="0"/>
                <a:cs typeface="Segoe UI" pitchFamily="34" charset="0"/>
              </a:rPr>
              <a:t>Azure subscription</a:t>
            </a:r>
          </a:p>
        </p:txBody>
      </p:sp>
      <p:sp>
        <p:nvSpPr>
          <p:cNvPr id="10" name="Rectangle 9">
            <a:extLst>
              <a:ext uri="{FF2B5EF4-FFF2-40B4-BE49-F238E27FC236}">
                <a16:creationId xmlns:a16="http://schemas.microsoft.com/office/drawing/2014/main" id="{8C90DF90-5D1E-D444-BC2E-1730F7FC8509}"/>
              </a:ext>
            </a:extLst>
          </p:cNvPr>
          <p:cNvSpPr/>
          <p:nvPr/>
        </p:nvSpPr>
        <p:spPr bwMode="auto">
          <a:xfrm>
            <a:off x="5087078" y="4124235"/>
            <a:ext cx="2038965" cy="988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ts val="1961"/>
              </a:spcBef>
            </a:pPr>
            <a:r>
              <a:rPr lang="en-US" sz="1961">
                <a:solidFill>
                  <a:schemeClr val="tx1"/>
                </a:solidFill>
                <a:latin typeface="Segoe UI"/>
                <a:ea typeface="Segoe UI" pitchFamily="34" charset="0"/>
                <a:cs typeface="Segoe UI" pitchFamily="34" charset="0"/>
              </a:rPr>
              <a:t>Determine your identity strategy (AD, ADDS)</a:t>
            </a:r>
          </a:p>
        </p:txBody>
      </p:sp>
      <p:sp>
        <p:nvSpPr>
          <p:cNvPr id="11" name="Rectangle 10">
            <a:extLst>
              <a:ext uri="{FF2B5EF4-FFF2-40B4-BE49-F238E27FC236}">
                <a16:creationId xmlns:a16="http://schemas.microsoft.com/office/drawing/2014/main" id="{EEA6ECF9-952B-4842-8C3E-6ED01D80943F}"/>
              </a:ext>
            </a:extLst>
          </p:cNvPr>
          <p:cNvSpPr/>
          <p:nvPr/>
        </p:nvSpPr>
        <p:spPr bwMode="auto">
          <a:xfrm>
            <a:off x="7413513" y="4124235"/>
            <a:ext cx="2038965" cy="1649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ts val="1961"/>
              </a:spcBef>
            </a:pPr>
            <a:r>
              <a:rPr lang="en-US" sz="1961">
                <a:solidFill>
                  <a:schemeClr val="tx1"/>
                </a:solidFill>
                <a:latin typeface="Segoe UI"/>
                <a:ea typeface="Segoe UI" pitchFamily="34" charset="0"/>
                <a:cs typeface="Segoe UI" pitchFamily="34" charset="0"/>
              </a:rPr>
              <a:t>All associated Azure resources (image, virtual network, storage) in one region</a:t>
            </a:r>
          </a:p>
        </p:txBody>
      </p:sp>
      <p:sp>
        <p:nvSpPr>
          <p:cNvPr id="12" name="Rectangle 11">
            <a:extLst>
              <a:ext uri="{FF2B5EF4-FFF2-40B4-BE49-F238E27FC236}">
                <a16:creationId xmlns:a16="http://schemas.microsoft.com/office/drawing/2014/main" id="{F96F2EFE-1D14-BD47-827C-2FFB91C9EDB6}"/>
              </a:ext>
            </a:extLst>
          </p:cNvPr>
          <p:cNvSpPr/>
          <p:nvPr/>
        </p:nvSpPr>
        <p:spPr bwMode="auto">
          <a:xfrm>
            <a:off x="9739951" y="4124235"/>
            <a:ext cx="2302019" cy="18807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ts val="1961"/>
              </a:spcBef>
            </a:pPr>
            <a:r>
              <a:rPr lang="en-US" sz="1961">
                <a:solidFill>
                  <a:schemeClr val="tx1"/>
                </a:solidFill>
                <a:latin typeface="Segoe UI"/>
                <a:ea typeface="Segoe UI" pitchFamily="34" charset="0"/>
                <a:cs typeface="Segoe UI" pitchFamily="34" charset="0"/>
              </a:rPr>
              <a:t>Required credentials (Azure AD, WVD tenant, Service principle, etc.)</a:t>
            </a:r>
          </a:p>
        </p:txBody>
      </p:sp>
      <p:sp>
        <p:nvSpPr>
          <p:cNvPr id="13" name="Rectangle 12">
            <a:extLst>
              <a:ext uri="{FF2B5EF4-FFF2-40B4-BE49-F238E27FC236}">
                <a16:creationId xmlns:a16="http://schemas.microsoft.com/office/drawing/2014/main" id="{E71629EC-DA92-C34D-AD63-6DBBEDDBE2A8}"/>
              </a:ext>
            </a:extLst>
          </p:cNvPr>
          <p:cNvSpPr/>
          <p:nvPr/>
        </p:nvSpPr>
        <p:spPr bwMode="auto">
          <a:xfrm>
            <a:off x="2760644" y="4124235"/>
            <a:ext cx="2038965"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ts val="1961"/>
              </a:spcBef>
            </a:pPr>
            <a:r>
              <a:rPr lang="en-US" sz="1961">
                <a:solidFill>
                  <a:schemeClr val="tx1"/>
                </a:solidFill>
                <a:latin typeface="Segoe UI"/>
                <a:ea typeface="Segoe UI" pitchFamily="34" charset="0"/>
                <a:cs typeface="Segoe UI" pitchFamily="34" charset="0"/>
              </a:rPr>
              <a:t>Azure Active Directory</a:t>
            </a:r>
          </a:p>
        </p:txBody>
      </p:sp>
      <p:sp>
        <p:nvSpPr>
          <p:cNvPr id="14" name="Hexagon 13">
            <a:extLst>
              <a:ext uri="{FF2B5EF4-FFF2-40B4-BE49-F238E27FC236}">
                <a16:creationId xmlns:a16="http://schemas.microsoft.com/office/drawing/2014/main" id="{CAD7391C-DBDC-FE43-B46B-34767DE1AE60}"/>
              </a:ext>
            </a:extLst>
          </p:cNvPr>
          <p:cNvSpPr/>
          <p:nvPr/>
        </p:nvSpPr>
        <p:spPr bwMode="auto">
          <a:xfrm>
            <a:off x="880398" y="2688246"/>
            <a:ext cx="1146583" cy="988432"/>
          </a:xfrm>
          <a:prstGeom prst="hexagon">
            <a:avLst/>
          </a:prstGeom>
          <a:solidFill>
            <a:srgbClr val="C00000"/>
          </a:solidFill>
          <a:ln w="6350" cap="flat" cmpd="sng" algn="ctr">
            <a:solidFill>
              <a:schemeClr val="tx1"/>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15" name="Freeform: Shape 111">
            <a:extLst>
              <a:ext uri="{FF2B5EF4-FFF2-40B4-BE49-F238E27FC236}">
                <a16:creationId xmlns:a16="http://schemas.microsoft.com/office/drawing/2014/main" id="{FA81BC8B-E0ED-E04F-A49C-55AF7DAFE54C}"/>
              </a:ext>
            </a:extLst>
          </p:cNvPr>
          <p:cNvSpPr/>
          <p:nvPr/>
        </p:nvSpPr>
        <p:spPr bwMode="auto">
          <a:xfrm>
            <a:off x="1006477" y="2796935"/>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solidFill>
              <a:schemeClr val="tx1"/>
            </a:solid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6DEC371D-BFC4-184F-A213-C1FCCCC7D117}"/>
              </a:ext>
            </a:extLst>
          </p:cNvPr>
          <p:cNvSpPr/>
          <p:nvPr/>
        </p:nvSpPr>
        <p:spPr bwMode="auto">
          <a:xfrm>
            <a:off x="3206834" y="2688246"/>
            <a:ext cx="1146583" cy="988432"/>
          </a:xfrm>
          <a:prstGeom prst="hexagon">
            <a:avLst/>
          </a:prstGeom>
          <a:solidFill>
            <a:srgbClr val="C00000"/>
          </a:solidFill>
          <a:ln w="6350" cap="flat" cmpd="sng" algn="ctr">
            <a:solidFill>
              <a:schemeClr val="tx1"/>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17" name="Freeform: Shape 113">
            <a:extLst>
              <a:ext uri="{FF2B5EF4-FFF2-40B4-BE49-F238E27FC236}">
                <a16:creationId xmlns:a16="http://schemas.microsoft.com/office/drawing/2014/main" id="{126D184C-8133-1546-9824-93AA24132548}"/>
              </a:ext>
            </a:extLst>
          </p:cNvPr>
          <p:cNvSpPr/>
          <p:nvPr/>
        </p:nvSpPr>
        <p:spPr bwMode="auto">
          <a:xfrm>
            <a:off x="3332913" y="2796935"/>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solidFill>
              <a:schemeClr val="tx1"/>
            </a:solid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8F35A5E9-9DBD-4641-85F4-93F28F1DAD2C}"/>
              </a:ext>
            </a:extLst>
          </p:cNvPr>
          <p:cNvSpPr/>
          <p:nvPr/>
        </p:nvSpPr>
        <p:spPr bwMode="auto">
          <a:xfrm>
            <a:off x="5533270" y="2688246"/>
            <a:ext cx="1146583" cy="988432"/>
          </a:xfrm>
          <a:prstGeom prst="hexagon">
            <a:avLst/>
          </a:prstGeom>
          <a:solidFill>
            <a:srgbClr val="C00000"/>
          </a:solidFill>
          <a:ln w="6350" cap="flat" cmpd="sng" algn="ctr">
            <a:solidFill>
              <a:schemeClr val="tx1"/>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19" name="Freeform: Shape 115">
            <a:extLst>
              <a:ext uri="{FF2B5EF4-FFF2-40B4-BE49-F238E27FC236}">
                <a16:creationId xmlns:a16="http://schemas.microsoft.com/office/drawing/2014/main" id="{8C63F9BB-346A-694E-ADF1-F34545B81C35}"/>
              </a:ext>
            </a:extLst>
          </p:cNvPr>
          <p:cNvSpPr/>
          <p:nvPr/>
        </p:nvSpPr>
        <p:spPr bwMode="auto">
          <a:xfrm>
            <a:off x="5659349" y="2796935"/>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solidFill>
              <a:schemeClr val="tx1"/>
            </a:solid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3A0EBBC1-23FA-9244-80F5-36573DC39AD5}"/>
              </a:ext>
            </a:extLst>
          </p:cNvPr>
          <p:cNvSpPr/>
          <p:nvPr/>
        </p:nvSpPr>
        <p:spPr bwMode="auto">
          <a:xfrm>
            <a:off x="7859706" y="2688246"/>
            <a:ext cx="1146583" cy="988432"/>
          </a:xfrm>
          <a:prstGeom prst="hexagon">
            <a:avLst/>
          </a:prstGeom>
          <a:solidFill>
            <a:srgbClr val="C00000"/>
          </a:solidFill>
          <a:ln w="6350" cap="flat" cmpd="sng" algn="ctr">
            <a:solidFill>
              <a:schemeClr val="tx1"/>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1" name="Freeform: Shape 117">
            <a:extLst>
              <a:ext uri="{FF2B5EF4-FFF2-40B4-BE49-F238E27FC236}">
                <a16:creationId xmlns:a16="http://schemas.microsoft.com/office/drawing/2014/main" id="{ED4B3579-8FEA-7C4F-9CA5-E5F2E4921369}"/>
              </a:ext>
            </a:extLst>
          </p:cNvPr>
          <p:cNvSpPr/>
          <p:nvPr/>
        </p:nvSpPr>
        <p:spPr bwMode="auto">
          <a:xfrm>
            <a:off x="7985785" y="2796935"/>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solidFill>
              <a:schemeClr val="tx1"/>
            </a:solid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FC593922-BAF1-F649-94FB-B47F5B2A7788}"/>
              </a:ext>
            </a:extLst>
          </p:cNvPr>
          <p:cNvSpPr/>
          <p:nvPr/>
        </p:nvSpPr>
        <p:spPr bwMode="auto">
          <a:xfrm>
            <a:off x="10186141" y="2688246"/>
            <a:ext cx="1146583" cy="988432"/>
          </a:xfrm>
          <a:prstGeom prst="hexagon">
            <a:avLst/>
          </a:prstGeom>
          <a:solidFill>
            <a:srgbClr val="C00000"/>
          </a:solidFill>
          <a:ln w="6350" cap="flat" cmpd="sng" algn="ctr">
            <a:solidFill>
              <a:schemeClr val="tx1"/>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3" name="Freeform: Shape 119">
            <a:extLst>
              <a:ext uri="{FF2B5EF4-FFF2-40B4-BE49-F238E27FC236}">
                <a16:creationId xmlns:a16="http://schemas.microsoft.com/office/drawing/2014/main" id="{A05424B2-BB87-384A-AE28-03BC858E17C6}"/>
              </a:ext>
            </a:extLst>
          </p:cNvPr>
          <p:cNvSpPr/>
          <p:nvPr/>
        </p:nvSpPr>
        <p:spPr bwMode="auto">
          <a:xfrm>
            <a:off x="10312220" y="2796935"/>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solidFill>
              <a:schemeClr val="tx1"/>
            </a:solid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4" name="Touchscreen" title="Icon of a closed hand with one finger touching a screen">
            <a:extLst>
              <a:ext uri="{FF2B5EF4-FFF2-40B4-BE49-F238E27FC236}">
                <a16:creationId xmlns:a16="http://schemas.microsoft.com/office/drawing/2014/main" id="{81CD0597-0BEE-BA4E-A4D4-903E23C40556}"/>
              </a:ext>
            </a:extLst>
          </p:cNvPr>
          <p:cNvSpPr>
            <a:spLocks noChangeAspect="1" noEditPoints="1"/>
          </p:cNvSpPr>
          <p:nvPr/>
        </p:nvSpPr>
        <p:spPr bwMode="auto">
          <a:xfrm>
            <a:off x="1201681" y="2946180"/>
            <a:ext cx="504017" cy="47256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latin typeface="Segoe UI"/>
            </a:endParaRPr>
          </a:p>
        </p:txBody>
      </p:sp>
      <p:grpSp>
        <p:nvGrpSpPr>
          <p:cNvPr id="25" name="Group 24">
            <a:extLst>
              <a:ext uri="{FF2B5EF4-FFF2-40B4-BE49-F238E27FC236}">
                <a16:creationId xmlns:a16="http://schemas.microsoft.com/office/drawing/2014/main" id="{2AED1C64-31AC-2C43-BA50-14522375C96C}"/>
              </a:ext>
            </a:extLst>
          </p:cNvPr>
          <p:cNvGrpSpPr/>
          <p:nvPr/>
        </p:nvGrpSpPr>
        <p:grpSpPr>
          <a:xfrm>
            <a:off x="3484048" y="2889568"/>
            <a:ext cx="579579" cy="523868"/>
            <a:chOff x="5788180" y="3149755"/>
            <a:chExt cx="614363" cy="555308"/>
          </a:xfrm>
        </p:grpSpPr>
        <p:sp>
          <p:nvSpPr>
            <p:cNvPr id="26" name="Freeform: Shape 122">
              <a:extLst>
                <a:ext uri="{FF2B5EF4-FFF2-40B4-BE49-F238E27FC236}">
                  <a16:creationId xmlns:a16="http://schemas.microsoft.com/office/drawing/2014/main" id="{4470CB2F-204A-CE44-A4F6-3A7572F687A2}"/>
                </a:ext>
              </a:extLst>
            </p:cNvPr>
            <p:cNvSpPr/>
            <p:nvPr/>
          </p:nvSpPr>
          <p:spPr>
            <a:xfrm>
              <a:off x="6013923" y="3149755"/>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tx1"/>
              </a:solidFill>
              <a:prstDash val="solid"/>
              <a:round/>
            </a:ln>
          </p:spPr>
          <p:txBody>
            <a:bodyPr rtlCol="0" anchor="ctr"/>
            <a:lstStyle/>
            <a:p>
              <a:pPr defTabSz="914314"/>
              <a:endParaRPr lang="en-US">
                <a:latin typeface="Segoe UI"/>
              </a:endParaRPr>
            </a:p>
          </p:txBody>
        </p:sp>
        <p:sp>
          <p:nvSpPr>
            <p:cNvPr id="27" name="Freeform: Shape 123">
              <a:extLst>
                <a:ext uri="{FF2B5EF4-FFF2-40B4-BE49-F238E27FC236}">
                  <a16:creationId xmlns:a16="http://schemas.microsoft.com/office/drawing/2014/main" id="{2F87B5D7-D433-1845-90B5-2BAA9D119701}"/>
                </a:ext>
              </a:extLst>
            </p:cNvPr>
            <p:cNvSpPr/>
            <p:nvPr/>
          </p:nvSpPr>
          <p:spPr>
            <a:xfrm>
              <a:off x="6013923" y="354313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tx1"/>
              </a:solidFill>
              <a:prstDash val="solid"/>
              <a:round/>
            </a:ln>
          </p:spPr>
          <p:txBody>
            <a:bodyPr rtlCol="0" anchor="ctr"/>
            <a:lstStyle/>
            <a:p>
              <a:pPr defTabSz="914314"/>
              <a:endParaRPr lang="en-US">
                <a:latin typeface="Segoe UI"/>
              </a:endParaRPr>
            </a:p>
          </p:txBody>
        </p:sp>
        <p:sp>
          <p:nvSpPr>
            <p:cNvPr id="28" name="Freeform: Shape 124">
              <a:extLst>
                <a:ext uri="{FF2B5EF4-FFF2-40B4-BE49-F238E27FC236}">
                  <a16:creationId xmlns:a16="http://schemas.microsoft.com/office/drawing/2014/main" id="{67C361D3-FAA4-6B4F-A9A0-652430258E2F}"/>
                </a:ext>
              </a:extLst>
            </p:cNvPr>
            <p:cNvSpPr/>
            <p:nvPr/>
          </p:nvSpPr>
          <p:spPr>
            <a:xfrm>
              <a:off x="6240618" y="337930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tx1"/>
              </a:solidFill>
              <a:prstDash val="solid"/>
              <a:round/>
            </a:ln>
          </p:spPr>
          <p:txBody>
            <a:bodyPr rtlCol="0" anchor="ctr"/>
            <a:lstStyle/>
            <a:p>
              <a:pPr defTabSz="914314"/>
              <a:endParaRPr lang="en-US">
                <a:latin typeface="Segoe UI"/>
              </a:endParaRPr>
            </a:p>
          </p:txBody>
        </p:sp>
        <p:sp>
          <p:nvSpPr>
            <p:cNvPr id="29" name="Freeform: Shape 125">
              <a:extLst>
                <a:ext uri="{FF2B5EF4-FFF2-40B4-BE49-F238E27FC236}">
                  <a16:creationId xmlns:a16="http://schemas.microsoft.com/office/drawing/2014/main" id="{136006E0-63F0-CC4B-A0CC-F5489542C55E}"/>
                </a:ext>
              </a:extLst>
            </p:cNvPr>
            <p:cNvSpPr/>
            <p:nvPr/>
          </p:nvSpPr>
          <p:spPr>
            <a:xfrm>
              <a:off x="5788180" y="337930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tx1"/>
              </a:solidFill>
              <a:prstDash val="solid"/>
              <a:round/>
            </a:ln>
          </p:spPr>
          <p:txBody>
            <a:bodyPr rtlCol="0" anchor="ctr"/>
            <a:lstStyle/>
            <a:p>
              <a:pPr defTabSz="914314"/>
              <a:endParaRPr lang="en-US">
                <a:latin typeface="Segoe UI"/>
              </a:endParaRPr>
            </a:p>
          </p:txBody>
        </p:sp>
        <p:sp>
          <p:nvSpPr>
            <p:cNvPr id="30" name="Freeform: Shape 126">
              <a:extLst>
                <a:ext uri="{FF2B5EF4-FFF2-40B4-BE49-F238E27FC236}">
                  <a16:creationId xmlns:a16="http://schemas.microsoft.com/office/drawing/2014/main" id="{36CFB80A-66C5-5B48-A2BA-C68E67C2E3D1}"/>
                </a:ext>
              </a:extLst>
            </p:cNvPr>
            <p:cNvSpPr/>
            <p:nvPr/>
          </p:nvSpPr>
          <p:spPr>
            <a:xfrm>
              <a:off x="6134890" y="3273580"/>
              <a:ext cx="142875" cy="142875"/>
            </a:xfrm>
            <a:custGeom>
              <a:avLst/>
              <a:gdLst>
                <a:gd name="connsiteX0" fmla="*/ 10640 w 142875"/>
                <a:gd name="connsiteY0" fmla="*/ 10640 h 142875"/>
                <a:gd name="connsiteX1" fmla="*/ 133512 w 142875"/>
                <a:gd name="connsiteY1" fmla="*/ 140180 h 142875"/>
              </a:gdLst>
              <a:ahLst/>
              <a:cxnLst>
                <a:cxn ang="0">
                  <a:pos x="connsiteX0" y="connsiteY0"/>
                </a:cxn>
                <a:cxn ang="0">
                  <a:pos x="connsiteX1" y="connsiteY1"/>
                </a:cxn>
              </a:cxnLst>
              <a:rect l="l" t="t" r="r" b="b"/>
              <a:pathLst>
                <a:path w="142875" h="142875">
                  <a:moveTo>
                    <a:pt x="10640" y="10640"/>
                  </a:moveTo>
                  <a:lnTo>
                    <a:pt x="133512" y="140180"/>
                  </a:lnTo>
                </a:path>
              </a:pathLst>
            </a:custGeom>
            <a:ln w="12700" cap="flat">
              <a:solidFill>
                <a:schemeClr val="tx1"/>
              </a:solidFill>
              <a:prstDash val="solid"/>
              <a:round/>
            </a:ln>
          </p:spPr>
          <p:txBody>
            <a:bodyPr rtlCol="0" anchor="ctr"/>
            <a:lstStyle/>
            <a:p>
              <a:pPr defTabSz="914314"/>
              <a:endParaRPr lang="en-US">
                <a:latin typeface="Segoe UI"/>
              </a:endParaRPr>
            </a:p>
          </p:txBody>
        </p:sp>
        <p:sp>
          <p:nvSpPr>
            <p:cNvPr id="31" name="Freeform: Shape 127">
              <a:extLst>
                <a:ext uri="{FF2B5EF4-FFF2-40B4-BE49-F238E27FC236}">
                  <a16:creationId xmlns:a16="http://schemas.microsoft.com/office/drawing/2014/main" id="{660CD0E4-FE2B-7E45-A676-B8EF47937E83}"/>
                </a:ext>
              </a:extLst>
            </p:cNvPr>
            <p:cNvSpPr/>
            <p:nvPr/>
          </p:nvSpPr>
          <p:spPr>
            <a:xfrm>
              <a:off x="5910100" y="3273580"/>
              <a:ext cx="142875" cy="142875"/>
            </a:xfrm>
            <a:custGeom>
              <a:avLst/>
              <a:gdLst>
                <a:gd name="connsiteX0" fmla="*/ 132560 w 142875"/>
                <a:gd name="connsiteY0" fmla="*/ 10640 h 142875"/>
                <a:gd name="connsiteX1" fmla="*/ 10640 w 142875"/>
                <a:gd name="connsiteY1" fmla="*/ 140180 h 142875"/>
              </a:gdLst>
              <a:ahLst/>
              <a:cxnLst>
                <a:cxn ang="0">
                  <a:pos x="connsiteX0" y="connsiteY0"/>
                </a:cxn>
                <a:cxn ang="0">
                  <a:pos x="connsiteX1" y="connsiteY1"/>
                </a:cxn>
              </a:cxnLst>
              <a:rect l="l" t="t" r="r" b="b"/>
              <a:pathLst>
                <a:path w="142875" h="142875">
                  <a:moveTo>
                    <a:pt x="132560" y="10640"/>
                  </a:moveTo>
                  <a:lnTo>
                    <a:pt x="10640" y="140180"/>
                  </a:lnTo>
                </a:path>
              </a:pathLst>
            </a:custGeom>
            <a:ln w="12700" cap="flat">
              <a:solidFill>
                <a:schemeClr val="tx1"/>
              </a:solidFill>
              <a:prstDash val="solid"/>
              <a:round/>
            </a:ln>
          </p:spPr>
          <p:txBody>
            <a:bodyPr rtlCol="0" anchor="ctr"/>
            <a:lstStyle/>
            <a:p>
              <a:pPr defTabSz="914314"/>
              <a:endParaRPr lang="en-US">
                <a:latin typeface="Segoe UI"/>
              </a:endParaRPr>
            </a:p>
          </p:txBody>
        </p:sp>
        <p:sp>
          <p:nvSpPr>
            <p:cNvPr id="32" name="Freeform: Shape 128">
              <a:extLst>
                <a:ext uri="{FF2B5EF4-FFF2-40B4-BE49-F238E27FC236}">
                  <a16:creationId xmlns:a16="http://schemas.microsoft.com/office/drawing/2014/main" id="{5203CA77-3E63-734A-8203-1A8B8E6A7A96}"/>
                </a:ext>
              </a:extLst>
            </p:cNvPr>
            <p:cNvSpPr/>
            <p:nvPr/>
          </p:nvSpPr>
          <p:spPr>
            <a:xfrm>
              <a:off x="6138700" y="3475510"/>
              <a:ext cx="123825" cy="95250"/>
            </a:xfrm>
            <a:custGeom>
              <a:avLst/>
              <a:gdLst>
                <a:gd name="connsiteX0" fmla="*/ 10640 w 123825"/>
                <a:gd name="connsiteY0" fmla="*/ 93507 h 95250"/>
                <a:gd name="connsiteX1" fmla="*/ 119225 w 123825"/>
                <a:gd name="connsiteY1" fmla="*/ 10640 h 95250"/>
              </a:gdLst>
              <a:ahLst/>
              <a:cxnLst>
                <a:cxn ang="0">
                  <a:pos x="connsiteX0" y="connsiteY0"/>
                </a:cxn>
                <a:cxn ang="0">
                  <a:pos x="connsiteX1" y="connsiteY1"/>
                </a:cxn>
              </a:cxnLst>
              <a:rect l="l" t="t" r="r" b="b"/>
              <a:pathLst>
                <a:path w="123825" h="95250">
                  <a:moveTo>
                    <a:pt x="10640" y="93507"/>
                  </a:moveTo>
                  <a:lnTo>
                    <a:pt x="119225" y="10640"/>
                  </a:lnTo>
                </a:path>
              </a:pathLst>
            </a:custGeom>
            <a:ln w="12700" cap="flat">
              <a:solidFill>
                <a:schemeClr val="tx1"/>
              </a:solidFill>
              <a:prstDash val="solid"/>
              <a:round/>
            </a:ln>
          </p:spPr>
          <p:txBody>
            <a:bodyPr rtlCol="0" anchor="ctr"/>
            <a:lstStyle/>
            <a:p>
              <a:pPr defTabSz="914314"/>
              <a:endParaRPr lang="en-US">
                <a:latin typeface="Segoe UI"/>
              </a:endParaRPr>
            </a:p>
          </p:txBody>
        </p:sp>
        <p:sp>
          <p:nvSpPr>
            <p:cNvPr id="33" name="Freeform: Shape 129">
              <a:extLst>
                <a:ext uri="{FF2B5EF4-FFF2-40B4-BE49-F238E27FC236}">
                  <a16:creationId xmlns:a16="http://schemas.microsoft.com/office/drawing/2014/main" id="{E58647FC-66E6-984C-BB5E-1EF674A5D19E}"/>
                </a:ext>
              </a:extLst>
            </p:cNvPr>
            <p:cNvSpPr/>
            <p:nvPr/>
          </p:nvSpPr>
          <p:spPr>
            <a:xfrm>
              <a:off x="5929150" y="3475510"/>
              <a:ext cx="123825" cy="95250"/>
            </a:xfrm>
            <a:custGeom>
              <a:avLst/>
              <a:gdLst>
                <a:gd name="connsiteX0" fmla="*/ 10640 w 123825"/>
                <a:gd name="connsiteY0" fmla="*/ 10640 h 95250"/>
                <a:gd name="connsiteX1" fmla="*/ 119225 w 123825"/>
                <a:gd name="connsiteY1" fmla="*/ 93507 h 95250"/>
              </a:gdLst>
              <a:ahLst/>
              <a:cxnLst>
                <a:cxn ang="0">
                  <a:pos x="connsiteX0" y="connsiteY0"/>
                </a:cxn>
                <a:cxn ang="0">
                  <a:pos x="connsiteX1" y="connsiteY1"/>
                </a:cxn>
              </a:cxnLst>
              <a:rect l="l" t="t" r="r" b="b"/>
              <a:pathLst>
                <a:path w="123825" h="95250">
                  <a:moveTo>
                    <a:pt x="10640" y="10640"/>
                  </a:moveTo>
                  <a:lnTo>
                    <a:pt x="119225" y="93507"/>
                  </a:lnTo>
                </a:path>
              </a:pathLst>
            </a:custGeom>
            <a:ln w="12700" cap="flat">
              <a:solidFill>
                <a:schemeClr val="tx1"/>
              </a:solidFill>
              <a:prstDash val="solid"/>
              <a:round/>
            </a:ln>
          </p:spPr>
          <p:txBody>
            <a:bodyPr rtlCol="0" anchor="ctr"/>
            <a:lstStyle/>
            <a:p>
              <a:pPr defTabSz="914314"/>
              <a:endParaRPr lang="en-US">
                <a:latin typeface="Segoe UI"/>
              </a:endParaRPr>
            </a:p>
          </p:txBody>
        </p:sp>
        <p:sp>
          <p:nvSpPr>
            <p:cNvPr id="34" name="Freeform: Shape 130">
              <a:extLst>
                <a:ext uri="{FF2B5EF4-FFF2-40B4-BE49-F238E27FC236}">
                  <a16:creationId xmlns:a16="http://schemas.microsoft.com/office/drawing/2014/main" id="{78A84930-7D32-4E4F-B66D-AC1125D89FD8}"/>
                </a:ext>
              </a:extLst>
            </p:cNvPr>
            <p:cNvSpPr/>
            <p:nvPr/>
          </p:nvSpPr>
          <p:spPr>
            <a:xfrm>
              <a:off x="6084408" y="3290725"/>
              <a:ext cx="19050" cy="266700"/>
            </a:xfrm>
            <a:custGeom>
              <a:avLst/>
              <a:gdLst>
                <a:gd name="connsiteX0" fmla="*/ 10640 w 19050"/>
                <a:gd name="connsiteY0" fmla="*/ 10640 h 266700"/>
                <a:gd name="connsiteX1" fmla="*/ 10640 w 19050"/>
                <a:gd name="connsiteY1" fmla="*/ 262100 h 266700"/>
              </a:gdLst>
              <a:ahLst/>
              <a:cxnLst>
                <a:cxn ang="0">
                  <a:pos x="connsiteX0" y="connsiteY0"/>
                </a:cxn>
                <a:cxn ang="0">
                  <a:pos x="connsiteX1" y="connsiteY1"/>
                </a:cxn>
              </a:cxnLst>
              <a:rect l="l" t="t" r="r" b="b"/>
              <a:pathLst>
                <a:path w="19050" h="266700">
                  <a:moveTo>
                    <a:pt x="10640" y="10640"/>
                  </a:moveTo>
                  <a:lnTo>
                    <a:pt x="10640" y="262100"/>
                  </a:lnTo>
                </a:path>
              </a:pathLst>
            </a:custGeom>
            <a:ln w="12700" cap="flat">
              <a:solidFill>
                <a:schemeClr val="tx1"/>
              </a:solidFill>
              <a:prstDash val="solid"/>
              <a:round/>
            </a:ln>
          </p:spPr>
          <p:txBody>
            <a:bodyPr rtlCol="0" anchor="ctr"/>
            <a:lstStyle/>
            <a:p>
              <a:pPr defTabSz="914314"/>
              <a:endParaRPr lang="en-US">
                <a:latin typeface="Segoe UI"/>
              </a:endParaRPr>
            </a:p>
          </p:txBody>
        </p:sp>
      </p:grpSp>
      <p:grpSp>
        <p:nvGrpSpPr>
          <p:cNvPr id="35" name="Group 34">
            <a:extLst>
              <a:ext uri="{FF2B5EF4-FFF2-40B4-BE49-F238E27FC236}">
                <a16:creationId xmlns:a16="http://schemas.microsoft.com/office/drawing/2014/main" id="{1EE80854-96CA-E24E-871C-4CE8BD1041D6}"/>
              </a:ext>
            </a:extLst>
          </p:cNvPr>
          <p:cNvGrpSpPr/>
          <p:nvPr/>
        </p:nvGrpSpPr>
        <p:grpSpPr>
          <a:xfrm>
            <a:off x="5921056" y="2939185"/>
            <a:ext cx="405983" cy="413578"/>
            <a:chOff x="5608908" y="3347038"/>
            <a:chExt cx="305753" cy="311468"/>
          </a:xfrm>
        </p:grpSpPr>
        <p:sp>
          <p:nvSpPr>
            <p:cNvPr id="36" name="Freeform: Shape 132">
              <a:extLst>
                <a:ext uri="{FF2B5EF4-FFF2-40B4-BE49-F238E27FC236}">
                  <a16:creationId xmlns:a16="http://schemas.microsoft.com/office/drawing/2014/main" id="{2D500FCD-C6AE-B946-AB4E-F676FF569306}"/>
                </a:ext>
              </a:extLst>
            </p:cNvPr>
            <p:cNvSpPr/>
            <p:nvPr/>
          </p:nvSpPr>
          <p:spPr>
            <a:xfrm>
              <a:off x="5747021" y="3347038"/>
              <a:ext cx="9525" cy="47625"/>
            </a:xfrm>
            <a:custGeom>
              <a:avLst/>
              <a:gdLst>
                <a:gd name="connsiteX0" fmla="*/ 7348 w 9525"/>
                <a:gd name="connsiteY0" fmla="*/ 7348 h 47625"/>
                <a:gd name="connsiteX1" fmla="*/ 7348 w 9525"/>
                <a:gd name="connsiteY1" fmla="*/ 49258 h 47625"/>
              </a:gdLst>
              <a:ahLst/>
              <a:cxnLst>
                <a:cxn ang="0">
                  <a:pos x="connsiteX0" y="connsiteY0"/>
                </a:cxn>
                <a:cxn ang="0">
                  <a:pos x="connsiteX1" y="connsiteY1"/>
                </a:cxn>
              </a:cxnLst>
              <a:rect l="l" t="t" r="r" b="b"/>
              <a:pathLst>
                <a:path w="9525" h="47625">
                  <a:moveTo>
                    <a:pt x="7348" y="7348"/>
                  </a:moveTo>
                  <a:lnTo>
                    <a:pt x="7348" y="4925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37" name="Freeform: Shape 133">
              <a:extLst>
                <a:ext uri="{FF2B5EF4-FFF2-40B4-BE49-F238E27FC236}">
                  <a16:creationId xmlns:a16="http://schemas.microsoft.com/office/drawing/2014/main" id="{93FE8B2E-0AF9-3242-A260-BDFAF32C4D40}"/>
                </a:ext>
              </a:extLst>
            </p:cNvPr>
            <p:cNvSpPr/>
            <p:nvPr/>
          </p:nvSpPr>
          <p:spPr>
            <a:xfrm>
              <a:off x="5646056" y="3394663"/>
              <a:ext cx="38100" cy="38100"/>
            </a:xfrm>
            <a:custGeom>
              <a:avLst/>
              <a:gdLst>
                <a:gd name="connsiteX0" fmla="*/ 7348 w 38100"/>
                <a:gd name="connsiteY0" fmla="*/ 7348 h 38100"/>
                <a:gd name="connsiteX1" fmla="*/ 36875 w 38100"/>
                <a:gd name="connsiteY1" fmla="*/ 37828 h 38100"/>
              </a:gdLst>
              <a:ahLst/>
              <a:cxnLst>
                <a:cxn ang="0">
                  <a:pos x="connsiteX0" y="connsiteY0"/>
                </a:cxn>
                <a:cxn ang="0">
                  <a:pos x="connsiteX1" y="connsiteY1"/>
                </a:cxn>
              </a:cxnLst>
              <a:rect l="l" t="t" r="r" b="b"/>
              <a:pathLst>
                <a:path w="38100" h="38100">
                  <a:moveTo>
                    <a:pt x="7348" y="7348"/>
                  </a:moveTo>
                  <a:lnTo>
                    <a:pt x="36875" y="378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38" name="Freeform: Shape 134">
              <a:extLst>
                <a:ext uri="{FF2B5EF4-FFF2-40B4-BE49-F238E27FC236}">
                  <a16:creationId xmlns:a16="http://schemas.microsoft.com/office/drawing/2014/main" id="{B4A52BBD-3EC4-0444-A714-ED8D6E97A5D3}"/>
                </a:ext>
              </a:extLst>
            </p:cNvPr>
            <p:cNvSpPr/>
            <p:nvPr/>
          </p:nvSpPr>
          <p:spPr>
            <a:xfrm>
              <a:off x="5608908" y="3500391"/>
              <a:ext cx="47625" cy="9525"/>
            </a:xfrm>
            <a:custGeom>
              <a:avLst/>
              <a:gdLst>
                <a:gd name="connsiteX0" fmla="*/ 7348 w 47625"/>
                <a:gd name="connsiteY0" fmla="*/ 7348 h 9525"/>
                <a:gd name="connsiteX1" fmla="*/ 49258 w 47625"/>
                <a:gd name="connsiteY1" fmla="*/ 7348 h 9525"/>
              </a:gdLst>
              <a:ahLst/>
              <a:cxnLst>
                <a:cxn ang="0">
                  <a:pos x="connsiteX0" y="connsiteY0"/>
                </a:cxn>
                <a:cxn ang="0">
                  <a:pos x="connsiteX1" y="connsiteY1"/>
                </a:cxn>
              </a:cxnLst>
              <a:rect l="l" t="t" r="r" b="b"/>
              <a:pathLst>
                <a:path w="47625" h="9525">
                  <a:moveTo>
                    <a:pt x="7348" y="7348"/>
                  </a:moveTo>
                  <a:lnTo>
                    <a:pt x="4925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39" name="Freeform: Shape 135">
              <a:extLst>
                <a:ext uri="{FF2B5EF4-FFF2-40B4-BE49-F238E27FC236}">
                  <a16:creationId xmlns:a16="http://schemas.microsoft.com/office/drawing/2014/main" id="{610401D9-4E9F-D342-A2F7-6CA4B62BA11A}"/>
                </a:ext>
              </a:extLst>
            </p:cNvPr>
            <p:cNvSpPr/>
            <p:nvPr/>
          </p:nvSpPr>
          <p:spPr>
            <a:xfrm>
              <a:off x="5857511" y="3485151"/>
              <a:ext cx="57150" cy="9525"/>
            </a:xfrm>
            <a:custGeom>
              <a:avLst/>
              <a:gdLst>
                <a:gd name="connsiteX0" fmla="*/ 50211 w 57150"/>
                <a:gd name="connsiteY0" fmla="*/ 7348 h 9525"/>
                <a:gd name="connsiteX1" fmla="*/ 7348 w 57150"/>
                <a:gd name="connsiteY1" fmla="*/ 7348 h 9525"/>
              </a:gdLst>
              <a:ahLst/>
              <a:cxnLst>
                <a:cxn ang="0">
                  <a:pos x="connsiteX0" y="connsiteY0"/>
                </a:cxn>
                <a:cxn ang="0">
                  <a:pos x="connsiteX1" y="connsiteY1"/>
                </a:cxn>
              </a:cxnLst>
              <a:rect l="l" t="t" r="r" b="b"/>
              <a:pathLst>
                <a:path w="57150" h="9525">
                  <a:moveTo>
                    <a:pt x="50211" y="734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40" name="Freeform: Shape 136">
              <a:extLst>
                <a:ext uri="{FF2B5EF4-FFF2-40B4-BE49-F238E27FC236}">
                  <a16:creationId xmlns:a16="http://schemas.microsoft.com/office/drawing/2014/main" id="{F5FCC6D5-2708-3642-9AD5-0A9E6F805D31}"/>
                </a:ext>
              </a:extLst>
            </p:cNvPr>
            <p:cNvSpPr/>
            <p:nvPr/>
          </p:nvSpPr>
          <p:spPr>
            <a:xfrm>
              <a:off x="5822268" y="3384186"/>
              <a:ext cx="38100" cy="38100"/>
            </a:xfrm>
            <a:custGeom>
              <a:avLst/>
              <a:gdLst>
                <a:gd name="connsiteX0" fmla="*/ 36875 w 38100"/>
                <a:gd name="connsiteY0" fmla="*/ 7348 h 38100"/>
                <a:gd name="connsiteX1" fmla="*/ 7348 w 38100"/>
                <a:gd name="connsiteY1" fmla="*/ 37828 h 38100"/>
              </a:gdLst>
              <a:ahLst/>
              <a:cxnLst>
                <a:cxn ang="0">
                  <a:pos x="connsiteX0" y="connsiteY0"/>
                </a:cxn>
                <a:cxn ang="0">
                  <a:pos x="connsiteX1" y="connsiteY1"/>
                </a:cxn>
              </a:cxnLst>
              <a:rect l="l" t="t" r="r" b="b"/>
              <a:pathLst>
                <a:path w="38100" h="38100">
                  <a:moveTo>
                    <a:pt x="36875" y="7348"/>
                  </a:moveTo>
                  <a:lnTo>
                    <a:pt x="7348" y="378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41" name="Freeform: Shape 137">
              <a:extLst>
                <a:ext uri="{FF2B5EF4-FFF2-40B4-BE49-F238E27FC236}">
                  <a16:creationId xmlns:a16="http://schemas.microsoft.com/office/drawing/2014/main" id="{44E722EF-85D3-F144-A370-1F2250F3A859}"/>
                </a:ext>
              </a:extLst>
            </p:cNvPr>
            <p:cNvSpPr/>
            <p:nvPr/>
          </p:nvSpPr>
          <p:spPr>
            <a:xfrm>
              <a:off x="5747021" y="3347038"/>
              <a:ext cx="9525" cy="47625"/>
            </a:xfrm>
            <a:custGeom>
              <a:avLst/>
              <a:gdLst>
                <a:gd name="connsiteX0" fmla="*/ 7348 w 9525"/>
                <a:gd name="connsiteY0" fmla="*/ 7348 h 47625"/>
                <a:gd name="connsiteX1" fmla="*/ 7348 w 9525"/>
                <a:gd name="connsiteY1" fmla="*/ 49258 h 47625"/>
              </a:gdLst>
              <a:ahLst/>
              <a:cxnLst>
                <a:cxn ang="0">
                  <a:pos x="connsiteX0" y="connsiteY0"/>
                </a:cxn>
                <a:cxn ang="0">
                  <a:pos x="connsiteX1" y="connsiteY1"/>
                </a:cxn>
              </a:cxnLst>
              <a:rect l="l" t="t" r="r" b="b"/>
              <a:pathLst>
                <a:path w="9525" h="47625">
                  <a:moveTo>
                    <a:pt x="7348" y="7348"/>
                  </a:moveTo>
                  <a:lnTo>
                    <a:pt x="7348" y="4925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42" name="Freeform: Shape 138">
              <a:extLst>
                <a:ext uri="{FF2B5EF4-FFF2-40B4-BE49-F238E27FC236}">
                  <a16:creationId xmlns:a16="http://schemas.microsoft.com/office/drawing/2014/main" id="{0DA86EA0-2C50-BE4F-A028-78D64BCE66A0}"/>
                </a:ext>
              </a:extLst>
            </p:cNvPr>
            <p:cNvSpPr/>
            <p:nvPr/>
          </p:nvSpPr>
          <p:spPr>
            <a:xfrm>
              <a:off x="5646056" y="3394663"/>
              <a:ext cx="38100" cy="38100"/>
            </a:xfrm>
            <a:custGeom>
              <a:avLst/>
              <a:gdLst>
                <a:gd name="connsiteX0" fmla="*/ 7348 w 38100"/>
                <a:gd name="connsiteY0" fmla="*/ 7348 h 38100"/>
                <a:gd name="connsiteX1" fmla="*/ 36875 w 38100"/>
                <a:gd name="connsiteY1" fmla="*/ 37828 h 38100"/>
              </a:gdLst>
              <a:ahLst/>
              <a:cxnLst>
                <a:cxn ang="0">
                  <a:pos x="connsiteX0" y="connsiteY0"/>
                </a:cxn>
                <a:cxn ang="0">
                  <a:pos x="connsiteX1" y="connsiteY1"/>
                </a:cxn>
              </a:cxnLst>
              <a:rect l="l" t="t" r="r" b="b"/>
              <a:pathLst>
                <a:path w="38100" h="38100">
                  <a:moveTo>
                    <a:pt x="7348" y="7348"/>
                  </a:moveTo>
                  <a:lnTo>
                    <a:pt x="36875" y="378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43" name="Freeform: Shape 139">
              <a:extLst>
                <a:ext uri="{FF2B5EF4-FFF2-40B4-BE49-F238E27FC236}">
                  <a16:creationId xmlns:a16="http://schemas.microsoft.com/office/drawing/2014/main" id="{D4BBB567-5405-5C4E-BFB9-1A1E545C3ED9}"/>
                </a:ext>
              </a:extLst>
            </p:cNvPr>
            <p:cNvSpPr/>
            <p:nvPr/>
          </p:nvSpPr>
          <p:spPr>
            <a:xfrm>
              <a:off x="5608908" y="3500391"/>
              <a:ext cx="47625" cy="9525"/>
            </a:xfrm>
            <a:custGeom>
              <a:avLst/>
              <a:gdLst>
                <a:gd name="connsiteX0" fmla="*/ 7348 w 47625"/>
                <a:gd name="connsiteY0" fmla="*/ 7348 h 9525"/>
                <a:gd name="connsiteX1" fmla="*/ 49258 w 47625"/>
                <a:gd name="connsiteY1" fmla="*/ 7348 h 9525"/>
              </a:gdLst>
              <a:ahLst/>
              <a:cxnLst>
                <a:cxn ang="0">
                  <a:pos x="connsiteX0" y="connsiteY0"/>
                </a:cxn>
                <a:cxn ang="0">
                  <a:pos x="connsiteX1" y="connsiteY1"/>
                </a:cxn>
              </a:cxnLst>
              <a:rect l="l" t="t" r="r" b="b"/>
              <a:pathLst>
                <a:path w="47625" h="9525">
                  <a:moveTo>
                    <a:pt x="7348" y="7348"/>
                  </a:moveTo>
                  <a:lnTo>
                    <a:pt x="4925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44" name="Freeform: Shape 140">
              <a:extLst>
                <a:ext uri="{FF2B5EF4-FFF2-40B4-BE49-F238E27FC236}">
                  <a16:creationId xmlns:a16="http://schemas.microsoft.com/office/drawing/2014/main" id="{B69D433D-CB13-4C40-B9A9-E42443761C1D}"/>
                </a:ext>
              </a:extLst>
            </p:cNvPr>
            <p:cNvSpPr/>
            <p:nvPr/>
          </p:nvSpPr>
          <p:spPr>
            <a:xfrm>
              <a:off x="5857511" y="3485151"/>
              <a:ext cx="57150" cy="9525"/>
            </a:xfrm>
            <a:custGeom>
              <a:avLst/>
              <a:gdLst>
                <a:gd name="connsiteX0" fmla="*/ 50211 w 57150"/>
                <a:gd name="connsiteY0" fmla="*/ 7348 h 9525"/>
                <a:gd name="connsiteX1" fmla="*/ 7348 w 57150"/>
                <a:gd name="connsiteY1" fmla="*/ 7348 h 9525"/>
              </a:gdLst>
              <a:ahLst/>
              <a:cxnLst>
                <a:cxn ang="0">
                  <a:pos x="connsiteX0" y="connsiteY0"/>
                </a:cxn>
                <a:cxn ang="0">
                  <a:pos x="connsiteX1" y="connsiteY1"/>
                </a:cxn>
              </a:cxnLst>
              <a:rect l="l" t="t" r="r" b="b"/>
              <a:pathLst>
                <a:path w="57150" h="9525">
                  <a:moveTo>
                    <a:pt x="50211" y="734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45" name="Freeform: Shape 141">
              <a:extLst>
                <a:ext uri="{FF2B5EF4-FFF2-40B4-BE49-F238E27FC236}">
                  <a16:creationId xmlns:a16="http://schemas.microsoft.com/office/drawing/2014/main" id="{C98DCE6B-E842-4444-9522-C50B0DCE7A94}"/>
                </a:ext>
              </a:extLst>
            </p:cNvPr>
            <p:cNvSpPr/>
            <p:nvPr/>
          </p:nvSpPr>
          <p:spPr>
            <a:xfrm>
              <a:off x="5822268" y="3384186"/>
              <a:ext cx="38100" cy="38100"/>
            </a:xfrm>
            <a:custGeom>
              <a:avLst/>
              <a:gdLst>
                <a:gd name="connsiteX0" fmla="*/ 36875 w 38100"/>
                <a:gd name="connsiteY0" fmla="*/ 7348 h 38100"/>
                <a:gd name="connsiteX1" fmla="*/ 7348 w 38100"/>
                <a:gd name="connsiteY1" fmla="*/ 37828 h 38100"/>
              </a:gdLst>
              <a:ahLst/>
              <a:cxnLst>
                <a:cxn ang="0">
                  <a:pos x="connsiteX0" y="connsiteY0"/>
                </a:cxn>
                <a:cxn ang="0">
                  <a:pos x="connsiteX1" y="connsiteY1"/>
                </a:cxn>
              </a:cxnLst>
              <a:rect l="l" t="t" r="r" b="b"/>
              <a:pathLst>
                <a:path w="38100" h="38100">
                  <a:moveTo>
                    <a:pt x="36875" y="7348"/>
                  </a:moveTo>
                  <a:lnTo>
                    <a:pt x="7348" y="378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46" name="Freeform: Shape 142">
              <a:extLst>
                <a:ext uri="{FF2B5EF4-FFF2-40B4-BE49-F238E27FC236}">
                  <a16:creationId xmlns:a16="http://schemas.microsoft.com/office/drawing/2014/main" id="{B59F51FA-03FE-9C40-8B72-DEE378A2BCD9}"/>
                </a:ext>
              </a:extLst>
            </p:cNvPr>
            <p:cNvSpPr/>
            <p:nvPr/>
          </p:nvSpPr>
          <p:spPr>
            <a:xfrm>
              <a:off x="5722256" y="3610881"/>
              <a:ext cx="76200" cy="47625"/>
            </a:xfrm>
            <a:custGeom>
              <a:avLst/>
              <a:gdLst>
                <a:gd name="connsiteX0" fmla="*/ 74023 w 76200"/>
                <a:gd name="connsiteY0" fmla="*/ 7348 h 47625"/>
                <a:gd name="connsiteX1" fmla="*/ 40686 w 76200"/>
                <a:gd name="connsiteY1" fmla="*/ 40686 h 47625"/>
                <a:gd name="connsiteX2" fmla="*/ 7348 w 76200"/>
                <a:gd name="connsiteY2" fmla="*/ 7348 h 47625"/>
              </a:gdLst>
              <a:ahLst/>
              <a:cxnLst>
                <a:cxn ang="0">
                  <a:pos x="connsiteX0" y="connsiteY0"/>
                </a:cxn>
                <a:cxn ang="0">
                  <a:pos x="connsiteX1" y="connsiteY1"/>
                </a:cxn>
                <a:cxn ang="0">
                  <a:pos x="connsiteX2" y="connsiteY2"/>
                </a:cxn>
              </a:cxnLst>
              <a:rect l="l" t="t" r="r" b="b"/>
              <a:pathLst>
                <a:path w="76200" h="47625">
                  <a:moveTo>
                    <a:pt x="74023" y="7348"/>
                  </a:moveTo>
                  <a:cubicBezTo>
                    <a:pt x="74023" y="25446"/>
                    <a:pt x="58783" y="40686"/>
                    <a:pt x="40686" y="40686"/>
                  </a:cubicBezTo>
                  <a:cubicBezTo>
                    <a:pt x="22588" y="40686"/>
                    <a:pt x="7348" y="25446"/>
                    <a:pt x="7348"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47" name="Freeform: Shape 143">
              <a:extLst>
                <a:ext uri="{FF2B5EF4-FFF2-40B4-BE49-F238E27FC236}">
                  <a16:creationId xmlns:a16="http://schemas.microsoft.com/office/drawing/2014/main" id="{753AFE62-49E2-5C42-A460-21670E438121}"/>
                </a:ext>
              </a:extLst>
            </p:cNvPr>
            <p:cNvSpPr/>
            <p:nvPr/>
          </p:nvSpPr>
          <p:spPr>
            <a:xfrm>
              <a:off x="5712731" y="3610881"/>
              <a:ext cx="95250" cy="9525"/>
            </a:xfrm>
            <a:custGeom>
              <a:avLst/>
              <a:gdLst>
                <a:gd name="connsiteX0" fmla="*/ 7348 w 95250"/>
                <a:gd name="connsiteY0" fmla="*/ 7348 h 9525"/>
                <a:gd name="connsiteX1" fmla="*/ 92121 w 95250"/>
                <a:gd name="connsiteY1" fmla="*/ 7348 h 9525"/>
              </a:gdLst>
              <a:ahLst/>
              <a:cxnLst>
                <a:cxn ang="0">
                  <a:pos x="connsiteX0" y="connsiteY0"/>
                </a:cxn>
                <a:cxn ang="0">
                  <a:pos x="connsiteX1" y="connsiteY1"/>
                </a:cxn>
              </a:cxnLst>
              <a:rect l="l" t="t" r="r" b="b"/>
              <a:pathLst>
                <a:path w="95250" h="9525">
                  <a:moveTo>
                    <a:pt x="7348" y="7348"/>
                  </a:moveTo>
                  <a:lnTo>
                    <a:pt x="92121"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48" name="Freeform: Shape 144">
              <a:extLst>
                <a:ext uri="{FF2B5EF4-FFF2-40B4-BE49-F238E27FC236}">
                  <a16:creationId xmlns:a16="http://schemas.microsoft.com/office/drawing/2014/main" id="{3A35A6E1-E7BF-A44B-BDE6-D8B4D43022D7}"/>
                </a:ext>
              </a:extLst>
            </p:cNvPr>
            <p:cNvSpPr/>
            <p:nvPr/>
          </p:nvSpPr>
          <p:spPr>
            <a:xfrm>
              <a:off x="5722256" y="3610881"/>
              <a:ext cx="76200" cy="47625"/>
            </a:xfrm>
            <a:custGeom>
              <a:avLst/>
              <a:gdLst>
                <a:gd name="connsiteX0" fmla="*/ 74023 w 76200"/>
                <a:gd name="connsiteY0" fmla="*/ 7348 h 47625"/>
                <a:gd name="connsiteX1" fmla="*/ 40686 w 76200"/>
                <a:gd name="connsiteY1" fmla="*/ 40686 h 47625"/>
                <a:gd name="connsiteX2" fmla="*/ 7348 w 76200"/>
                <a:gd name="connsiteY2" fmla="*/ 7348 h 47625"/>
              </a:gdLst>
              <a:ahLst/>
              <a:cxnLst>
                <a:cxn ang="0">
                  <a:pos x="connsiteX0" y="connsiteY0"/>
                </a:cxn>
                <a:cxn ang="0">
                  <a:pos x="connsiteX1" y="connsiteY1"/>
                </a:cxn>
                <a:cxn ang="0">
                  <a:pos x="connsiteX2" y="connsiteY2"/>
                </a:cxn>
              </a:cxnLst>
              <a:rect l="l" t="t" r="r" b="b"/>
              <a:pathLst>
                <a:path w="76200" h="47625">
                  <a:moveTo>
                    <a:pt x="74023" y="7348"/>
                  </a:moveTo>
                  <a:cubicBezTo>
                    <a:pt x="74023" y="25446"/>
                    <a:pt x="58783" y="40686"/>
                    <a:pt x="40686" y="40686"/>
                  </a:cubicBezTo>
                  <a:cubicBezTo>
                    <a:pt x="22588" y="40686"/>
                    <a:pt x="7348" y="25446"/>
                    <a:pt x="7348"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49" name="Freeform: Shape 145">
              <a:extLst>
                <a:ext uri="{FF2B5EF4-FFF2-40B4-BE49-F238E27FC236}">
                  <a16:creationId xmlns:a16="http://schemas.microsoft.com/office/drawing/2014/main" id="{34400698-21D3-7343-B80E-EE58B2216DAF}"/>
                </a:ext>
              </a:extLst>
            </p:cNvPr>
            <p:cNvSpPr/>
            <p:nvPr/>
          </p:nvSpPr>
          <p:spPr>
            <a:xfrm>
              <a:off x="5703206" y="3588973"/>
              <a:ext cx="114300" cy="9525"/>
            </a:xfrm>
            <a:custGeom>
              <a:avLst/>
              <a:gdLst>
                <a:gd name="connsiteX0" fmla="*/ 7348 w 114300"/>
                <a:gd name="connsiteY0" fmla="*/ 7348 h 9525"/>
                <a:gd name="connsiteX1" fmla="*/ 111171 w 114300"/>
                <a:gd name="connsiteY1" fmla="*/ 7348 h 9525"/>
              </a:gdLst>
              <a:ahLst/>
              <a:cxnLst>
                <a:cxn ang="0">
                  <a:pos x="connsiteX0" y="connsiteY0"/>
                </a:cxn>
                <a:cxn ang="0">
                  <a:pos x="connsiteX1" y="connsiteY1"/>
                </a:cxn>
              </a:cxnLst>
              <a:rect l="l" t="t" r="r" b="b"/>
              <a:pathLst>
                <a:path w="114300" h="9525">
                  <a:moveTo>
                    <a:pt x="7348" y="7348"/>
                  </a:moveTo>
                  <a:lnTo>
                    <a:pt x="111171"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50" name="Freeform: Shape 146">
              <a:extLst>
                <a:ext uri="{FF2B5EF4-FFF2-40B4-BE49-F238E27FC236}">
                  <a16:creationId xmlns:a16="http://schemas.microsoft.com/office/drawing/2014/main" id="{F2DB4948-2FB2-0648-A4B0-9DF6EA3881FA}"/>
                </a:ext>
              </a:extLst>
            </p:cNvPr>
            <p:cNvSpPr/>
            <p:nvPr/>
          </p:nvSpPr>
          <p:spPr>
            <a:xfrm>
              <a:off x="5712731" y="3610881"/>
              <a:ext cx="95250" cy="9525"/>
            </a:xfrm>
            <a:custGeom>
              <a:avLst/>
              <a:gdLst>
                <a:gd name="connsiteX0" fmla="*/ 7348 w 95250"/>
                <a:gd name="connsiteY0" fmla="*/ 7348 h 9525"/>
                <a:gd name="connsiteX1" fmla="*/ 92121 w 95250"/>
                <a:gd name="connsiteY1" fmla="*/ 7348 h 9525"/>
              </a:gdLst>
              <a:ahLst/>
              <a:cxnLst>
                <a:cxn ang="0">
                  <a:pos x="connsiteX0" y="connsiteY0"/>
                </a:cxn>
                <a:cxn ang="0">
                  <a:pos x="connsiteX1" y="connsiteY1"/>
                </a:cxn>
              </a:cxnLst>
              <a:rect l="l" t="t" r="r" b="b"/>
              <a:pathLst>
                <a:path w="95250" h="9525">
                  <a:moveTo>
                    <a:pt x="7348" y="7348"/>
                  </a:moveTo>
                  <a:lnTo>
                    <a:pt x="92121"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51" name="Freeform: Shape 147">
              <a:extLst>
                <a:ext uri="{FF2B5EF4-FFF2-40B4-BE49-F238E27FC236}">
                  <a16:creationId xmlns:a16="http://schemas.microsoft.com/office/drawing/2014/main" id="{A803531A-B714-8444-BEAF-D0DC7DEA46F1}"/>
                </a:ext>
              </a:extLst>
            </p:cNvPr>
            <p:cNvSpPr/>
            <p:nvPr/>
          </p:nvSpPr>
          <p:spPr>
            <a:xfrm>
              <a:off x="5802266" y="3448956"/>
              <a:ext cx="38100" cy="28575"/>
            </a:xfrm>
            <a:custGeom>
              <a:avLst/>
              <a:gdLst>
                <a:gd name="connsiteX0" fmla="*/ 31161 w 38100"/>
                <a:gd name="connsiteY0" fmla="*/ 7348 h 28575"/>
                <a:gd name="connsiteX1" fmla="*/ 26398 w 38100"/>
                <a:gd name="connsiteY1" fmla="*/ 26398 h 28575"/>
                <a:gd name="connsiteX2" fmla="*/ 7348 w 38100"/>
                <a:gd name="connsiteY2" fmla="*/ 20683 h 28575"/>
              </a:gdLst>
              <a:ahLst/>
              <a:cxnLst>
                <a:cxn ang="0">
                  <a:pos x="connsiteX0" y="connsiteY0"/>
                </a:cxn>
                <a:cxn ang="0">
                  <a:pos x="connsiteX1" y="connsiteY1"/>
                </a:cxn>
                <a:cxn ang="0">
                  <a:pos x="connsiteX2" y="connsiteY2"/>
                </a:cxn>
              </a:cxnLst>
              <a:rect l="l" t="t" r="r" b="b"/>
              <a:pathLst>
                <a:path w="38100" h="28575">
                  <a:moveTo>
                    <a:pt x="31161" y="7348"/>
                  </a:moveTo>
                  <a:lnTo>
                    <a:pt x="26398" y="26398"/>
                  </a:lnTo>
                  <a:lnTo>
                    <a:pt x="7348" y="2068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52" name="Freeform: Shape 148">
              <a:extLst>
                <a:ext uri="{FF2B5EF4-FFF2-40B4-BE49-F238E27FC236}">
                  <a16:creationId xmlns:a16="http://schemas.microsoft.com/office/drawing/2014/main" id="{F54AD432-B108-9B40-B9F8-D793F713C02C}"/>
                </a:ext>
              </a:extLst>
            </p:cNvPr>
            <p:cNvSpPr/>
            <p:nvPr/>
          </p:nvSpPr>
          <p:spPr>
            <a:xfrm>
              <a:off x="5682780" y="3420910"/>
              <a:ext cx="152400" cy="152400"/>
            </a:xfrm>
            <a:custGeom>
              <a:avLst/>
              <a:gdLst>
                <a:gd name="connsiteX0" fmla="*/ 143979 w 152400"/>
                <a:gd name="connsiteY0" fmla="*/ 49681 h 152400"/>
                <a:gd name="connsiteX1" fmla="*/ 92544 w 152400"/>
                <a:gd name="connsiteY1" fmla="*/ 8724 h 152400"/>
                <a:gd name="connsiteX2" fmla="*/ 8724 w 152400"/>
                <a:gd name="connsiteY2" fmla="*/ 64921 h 152400"/>
                <a:gd name="connsiteX3" fmla="*/ 64921 w 152400"/>
                <a:gd name="connsiteY3" fmla="*/ 148741 h 152400"/>
                <a:gd name="connsiteX4" fmla="*/ 148741 w 152400"/>
                <a:gd name="connsiteY4" fmla="*/ 92544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3979" y="49681"/>
                  </a:moveTo>
                  <a:cubicBezTo>
                    <a:pt x="135406" y="28726"/>
                    <a:pt x="116356" y="13486"/>
                    <a:pt x="92544" y="8724"/>
                  </a:cubicBezTo>
                  <a:cubicBezTo>
                    <a:pt x="54444" y="1104"/>
                    <a:pt x="16344" y="25869"/>
                    <a:pt x="8724" y="64921"/>
                  </a:cubicBezTo>
                  <a:cubicBezTo>
                    <a:pt x="1104" y="103021"/>
                    <a:pt x="25869" y="141121"/>
                    <a:pt x="64921" y="148741"/>
                  </a:cubicBezTo>
                  <a:cubicBezTo>
                    <a:pt x="103021" y="156361"/>
                    <a:pt x="141121" y="131596"/>
                    <a:pt x="148741" y="925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grpSp>
      <p:sp>
        <p:nvSpPr>
          <p:cNvPr id="53" name="Freeform: Shape 149">
            <a:extLst>
              <a:ext uri="{FF2B5EF4-FFF2-40B4-BE49-F238E27FC236}">
                <a16:creationId xmlns:a16="http://schemas.microsoft.com/office/drawing/2014/main" id="{CCFE180D-F2FC-E84B-9048-D838F0661DF9}"/>
              </a:ext>
            </a:extLst>
          </p:cNvPr>
          <p:cNvSpPr/>
          <p:nvPr/>
        </p:nvSpPr>
        <p:spPr>
          <a:xfrm>
            <a:off x="8226369" y="2948836"/>
            <a:ext cx="413251" cy="413249"/>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54" name="ContactCard_EEBD" title="Icon of a contact card">
            <a:extLst>
              <a:ext uri="{FF2B5EF4-FFF2-40B4-BE49-F238E27FC236}">
                <a16:creationId xmlns:a16="http://schemas.microsoft.com/office/drawing/2014/main" id="{713932E9-91C1-6744-9249-E480F7D78E57}"/>
              </a:ext>
            </a:extLst>
          </p:cNvPr>
          <p:cNvSpPr>
            <a:spLocks noChangeAspect="1" noEditPoints="1"/>
          </p:cNvSpPr>
          <p:nvPr/>
        </p:nvSpPr>
        <p:spPr bwMode="auto">
          <a:xfrm>
            <a:off x="10551960" y="3002423"/>
            <a:ext cx="448212" cy="32890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latin typeface="Segoe UI"/>
            </a:endParaRPr>
          </a:p>
        </p:txBody>
      </p:sp>
    </p:spTree>
    <p:extLst>
      <p:ext uri="{BB962C8B-B14F-4D97-AF65-F5344CB8AC3E}">
        <p14:creationId xmlns:p14="http://schemas.microsoft.com/office/powerpoint/2010/main" val="205437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6">
            <a:extLst>
              <a:ext uri="{FF2B5EF4-FFF2-40B4-BE49-F238E27FC236}">
                <a16:creationId xmlns:a16="http://schemas.microsoft.com/office/drawing/2014/main" id="{56BEA1A0-7EA0-9E47-B6C8-140ED76E38B0}"/>
              </a:ext>
            </a:extLst>
          </p:cNvPr>
          <p:cNvGraphicFramePr>
            <a:graphicFrameLocks/>
          </p:cNvGraphicFramePr>
          <p:nvPr>
            <p:extLst>
              <p:ext uri="{D42A27DB-BD31-4B8C-83A1-F6EECF244321}">
                <p14:modId xmlns:p14="http://schemas.microsoft.com/office/powerpoint/2010/main" val="1707342659"/>
              </p:ext>
            </p:extLst>
          </p:nvPr>
        </p:nvGraphicFramePr>
        <p:xfrm>
          <a:off x="0" y="2926722"/>
          <a:ext cx="12192001" cy="3620061"/>
        </p:xfrm>
        <a:graphic>
          <a:graphicData uri="http://schemas.openxmlformats.org/drawingml/2006/table">
            <a:tbl>
              <a:tblPr firstRow="1" bandRow="1">
                <a:tableStyleId>{5C22544A-7EE6-4342-B048-85BDC9FD1C3A}</a:tableStyleId>
              </a:tblPr>
              <a:tblGrid>
                <a:gridCol w="4033913">
                  <a:extLst>
                    <a:ext uri="{9D8B030D-6E8A-4147-A177-3AD203B41FA5}">
                      <a16:colId xmlns:a16="http://schemas.microsoft.com/office/drawing/2014/main" val="1833729505"/>
                    </a:ext>
                  </a:extLst>
                </a:gridCol>
                <a:gridCol w="4079044">
                  <a:extLst>
                    <a:ext uri="{9D8B030D-6E8A-4147-A177-3AD203B41FA5}">
                      <a16:colId xmlns:a16="http://schemas.microsoft.com/office/drawing/2014/main" val="1453218819"/>
                    </a:ext>
                  </a:extLst>
                </a:gridCol>
                <a:gridCol w="4079044">
                  <a:extLst>
                    <a:ext uri="{9D8B030D-6E8A-4147-A177-3AD203B41FA5}">
                      <a16:colId xmlns:a16="http://schemas.microsoft.com/office/drawing/2014/main" val="3732550712"/>
                    </a:ext>
                  </a:extLst>
                </a:gridCol>
              </a:tblGrid>
              <a:tr h="1303012">
                <a:tc>
                  <a:txBody>
                    <a:bodyPr/>
                    <a:lstStyle/>
                    <a:p>
                      <a:pPr marL="0" marR="0" lvl="0" indent="0" algn="l">
                        <a:lnSpc>
                          <a:spcPts val="1600"/>
                        </a:lnSpc>
                        <a:spcBef>
                          <a:spcPts val="600"/>
                        </a:spcBef>
                        <a:spcAft>
                          <a:spcPts val="0"/>
                        </a:spcAft>
                        <a:buFont typeface="Arial" panose="020B0604020202020204" pitchFamily="34" charset="0"/>
                        <a:buNone/>
                      </a:pPr>
                      <a:r>
                        <a:rPr lang="en-US" sz="1400" b="1" i="0" u="none" strike="noStrike" kern="1200" cap="none" spc="0" normalizeH="0" baseline="0" noProof="0">
                          <a:ln>
                            <a:noFill/>
                          </a:ln>
                          <a:solidFill>
                            <a:schemeClr val="tx1"/>
                          </a:solidFill>
                          <a:effectLst/>
                          <a:uLnTx/>
                          <a:uFillTx/>
                          <a:latin typeface="+mn-lt"/>
                          <a:ea typeface="+mn-ea"/>
                          <a:cs typeface="+mn-cs"/>
                        </a:rPr>
                        <a:t>Spin up a DC in your Azure subscription. </a:t>
                      </a:r>
                    </a:p>
                  </a:txBody>
                  <a:tcPr marL="358570" marR="268927" marT="44821" marB="44821"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Can sync with on-premises DCs if VPN or ExpressRoute is configured.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All familiar AD Group Policies can be used.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Virtual machines can be paused or stopped when needed to reduce costs.</a:t>
                      </a: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dirty="0">
                          <a:ln>
                            <a:noFill/>
                          </a:ln>
                          <a:solidFill>
                            <a:schemeClr val="tx1"/>
                          </a:solidFill>
                          <a:effectLst/>
                          <a:uLnTx/>
                          <a:uFillTx/>
                          <a:latin typeface="+mn-lt"/>
                          <a:ea typeface="+mn-ea"/>
                          <a:cs typeface="+mn-cs"/>
                        </a:rPr>
                        <a:t>Adds additional management of a VM and Active Directory in Azure. </a:t>
                      </a:r>
                    </a:p>
                    <a:p>
                      <a:pPr marL="315913" marR="0" lvl="0" indent="-185738" algn="l" defTabSz="932742" rtl="0" eaLnBrk="1" fontAlgn="auto" latinLnBrk="0" hangingPunct="1">
                        <a:lnSpc>
                          <a:spcPts val="1600"/>
                        </a:lnSpc>
                        <a:spcBef>
                          <a:spcPts val="6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marL="179285" marR="268927"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2691962828"/>
                  </a:ext>
                </a:extLst>
              </a:tr>
              <a:tr h="1014037">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chemeClr val="tx1"/>
                          </a:solidFill>
                          <a:effectLst/>
                          <a:uLnTx/>
                          <a:uFillTx/>
                          <a:latin typeface="+mn-lt"/>
                          <a:ea typeface="+mn-ea"/>
                          <a:cs typeface="+mn-cs"/>
                        </a:rPr>
                        <a:t>For cloud-based organizations, use Azure AD DS. </a:t>
                      </a:r>
                    </a:p>
                  </a:txBody>
                  <a:tcPr marL="358570" marR="268927" marT="44821" marB="44821"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Great for test or isolated environments that do not need connectivity to on-premises resources.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Azure AD will be your leading source for identities. </a:t>
                      </a: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AD DS will always be running resulting in a </a:t>
                      </a:r>
                      <a:r>
                        <a:rPr kumimoji="0" lang="en-US" sz="1400" b="1" i="0" u="none" strike="noStrike" kern="1200" cap="none" spc="0" normalizeH="0" baseline="0" noProof="0">
                          <a:ln>
                            <a:noFill/>
                          </a:ln>
                          <a:solidFill>
                            <a:schemeClr val="tx1"/>
                          </a:solidFill>
                          <a:effectLst/>
                          <a:uLnTx/>
                          <a:uFillTx/>
                          <a:latin typeface="+mn-lt"/>
                          <a:ea typeface="+mn-ea"/>
                          <a:cs typeface="+mn-cs"/>
                        </a:rPr>
                        <a:t>fixed charge per month. </a:t>
                      </a:r>
                    </a:p>
                  </a:txBody>
                  <a:tcPr marL="179285" marR="268927"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972142428"/>
                  </a:ext>
                </a:extLst>
              </a:tr>
              <a:tr h="1303012">
                <a:tc>
                  <a:txBody>
                    <a:bodyPr/>
                    <a:lstStyle/>
                    <a:p>
                      <a:pPr marL="0" marR="0" lvl="0" indent="0" algn="l" rtl="0" eaLnBrk="1" fontAlgn="auto" latinLnBrk="0" hangingPunct="1">
                        <a:lnSpc>
                          <a:spcPts val="1600"/>
                        </a:lnSpc>
                        <a:spcBef>
                          <a:spcPts val="600"/>
                        </a:spcBef>
                        <a:spcAft>
                          <a:spcPts val="0"/>
                        </a:spcAft>
                        <a:buFont typeface="Arial" panose="020B0604020202020204" pitchFamily="34" charset="0"/>
                        <a:buNone/>
                      </a:pPr>
                      <a:r>
                        <a:rPr kumimoji="0" lang="en-US" sz="1400" b="1" i="0" u="none" strike="noStrike" kern="1200" cap="none" spc="0" normalizeH="0" baseline="0" noProof="0">
                          <a:ln>
                            <a:noFill/>
                          </a:ln>
                          <a:solidFill>
                            <a:schemeClr val="tx1"/>
                          </a:solidFill>
                          <a:effectLst/>
                          <a:uLnTx/>
                          <a:uFillTx/>
                          <a:latin typeface="+mn-lt"/>
                          <a:ea typeface="+mn-ea"/>
                          <a:cs typeface="+mn-cs"/>
                        </a:rPr>
                        <a:t>For hybrid organizations, use VPN or ExpressRoute and make sure your on-premises DCs can be found in Azure. </a:t>
                      </a:r>
                    </a:p>
                  </a:txBody>
                  <a:tcPr marL="358570" marR="268927" marT="44821" marB="44821"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Adds additional management of a VM and Active Directory in Azure. </a:t>
                      </a:r>
                    </a:p>
                    <a:p>
                      <a:pPr marL="0" marR="0" lvl="0" indent="0" algn="l" defTabSz="932742" rtl="0" eaLnBrk="1" fontAlgn="auto" latinLnBrk="0" hangingPunct="1">
                        <a:lnSpc>
                          <a:spcPts val="1600"/>
                        </a:lnSpc>
                        <a:spcBef>
                          <a:spcPts val="6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mn-cs"/>
                        </a:rPr>
                        <a:t>No AD DS or Domain Controller required</a:t>
                      </a:r>
                      <a:br>
                        <a:rPr kumimoji="0" lang="en-US" sz="1400" b="0" i="0" u="none" strike="noStrike" kern="1200" cap="none" spc="0" normalizeH="0" baseline="0" noProof="0">
                          <a:ln>
                            <a:noFill/>
                          </a:ln>
                          <a:solidFill>
                            <a:schemeClr val="tx1"/>
                          </a:solidFill>
                          <a:effectLst/>
                          <a:uLnTx/>
                          <a:uFillTx/>
                          <a:latin typeface="+mn-lt"/>
                          <a:ea typeface="+mn-ea"/>
                          <a:cs typeface="+mn-cs"/>
                        </a:rPr>
                      </a:br>
                      <a:r>
                        <a:rPr kumimoji="0" lang="en-US" sz="1400" b="0" i="0" u="none" strike="noStrike" kern="1200" cap="none" spc="0" normalizeH="0" baseline="0" noProof="0">
                          <a:ln>
                            <a:noFill/>
                          </a:ln>
                          <a:solidFill>
                            <a:schemeClr val="tx1"/>
                          </a:solidFill>
                          <a:effectLst/>
                          <a:uLnTx/>
                          <a:uFillTx/>
                          <a:latin typeface="+mn-lt"/>
                          <a:ea typeface="+mn-ea"/>
                          <a:cs typeface="+mn-cs"/>
                        </a:rPr>
                        <a:t>in Azure. </a:t>
                      </a: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Latency could be increased adding delays during user authentication to VMs.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This assumes you have an on-premises environment.</a:t>
                      </a:r>
                    </a:p>
                    <a:p>
                      <a:pPr marL="130175"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marL="179285" marR="89495" marT="44821" marB="44821"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758074237"/>
                  </a:ext>
                </a:extLst>
              </a:tr>
            </a:tbl>
          </a:graphicData>
        </a:graphic>
      </p:graphicFrame>
      <p:sp>
        <p:nvSpPr>
          <p:cNvPr id="4" name="Rectangle 3">
            <a:extLst>
              <a:ext uri="{FF2B5EF4-FFF2-40B4-BE49-F238E27FC236}">
                <a16:creationId xmlns:a16="http://schemas.microsoft.com/office/drawing/2014/main" id="{DA7B9AC0-5F8B-1549-9D39-9D0465FF9E79}"/>
              </a:ext>
            </a:extLst>
          </p:cNvPr>
          <p:cNvSpPr/>
          <p:nvPr/>
        </p:nvSpPr>
        <p:spPr bwMode="auto">
          <a:xfrm>
            <a:off x="6532" y="6171"/>
            <a:ext cx="12191999" cy="1802810"/>
          </a:xfrm>
          <a:prstGeom prst="rect">
            <a:avLst/>
          </a:prstGeom>
          <a:solidFill>
            <a:srgbClr val="C00000">
              <a:alpha val="92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179285" bIns="806782" numCol="1" spcCol="0" rtlCol="0" fromWordArt="0" anchor="ctr" anchorCtr="0" forceAA="0" compatLnSpc="1">
            <a:prstTxWarp prst="textNoShape">
              <a:avLst/>
            </a:prstTxWarp>
            <a:noAutofit/>
          </a:bodyPr>
          <a:lstStyle/>
          <a:p>
            <a:pPr algn="ctr" defTabSz="685643">
              <a:lnSpc>
                <a:spcPct val="90000"/>
              </a:lnSpc>
            </a:pPr>
            <a:r>
              <a:rPr lang="en-US" sz="3137">
                <a:solidFill>
                  <a:schemeClr val="tx1"/>
                </a:solidFill>
                <a:latin typeface="Segoe UI Semibold"/>
              </a:rPr>
              <a:t>Identity Strategies</a:t>
            </a:r>
          </a:p>
        </p:txBody>
      </p:sp>
      <p:cxnSp>
        <p:nvCxnSpPr>
          <p:cNvPr id="5" name="Straight Connector 4">
            <a:extLst>
              <a:ext uri="{FF2B5EF4-FFF2-40B4-BE49-F238E27FC236}">
                <a16:creationId xmlns:a16="http://schemas.microsoft.com/office/drawing/2014/main" id="{3E306C93-C956-9F4E-90DB-51491A4C3C48}"/>
              </a:ext>
            </a:extLst>
          </p:cNvPr>
          <p:cNvCxnSpPr>
            <a:cxnSpLocks/>
          </p:cNvCxnSpPr>
          <p:nvPr/>
        </p:nvCxnSpPr>
        <p:spPr>
          <a:xfrm>
            <a:off x="4061668" y="2848033"/>
            <a:ext cx="0" cy="3698751"/>
          </a:xfrm>
          <a:prstGeom prst="line">
            <a:avLst/>
          </a:prstGeom>
          <a:noFill/>
          <a:ln w="6350" cap="flat" cmpd="sng" algn="ctr">
            <a:solidFill>
              <a:schemeClr val="tx1"/>
            </a:solidFill>
            <a:prstDash val="solid"/>
            <a:headEnd type="none" w="med" len="med"/>
            <a:tailEnd type="none" w="med" len="med"/>
          </a:ln>
          <a:effectLst/>
        </p:spPr>
      </p:cxnSp>
      <p:sp>
        <p:nvSpPr>
          <p:cNvPr id="6" name="Rectangle 5">
            <a:extLst>
              <a:ext uri="{FF2B5EF4-FFF2-40B4-BE49-F238E27FC236}">
                <a16:creationId xmlns:a16="http://schemas.microsoft.com/office/drawing/2014/main" id="{E1F98914-7F68-3D4F-85BC-194741D14AB0}"/>
              </a:ext>
            </a:extLst>
          </p:cNvPr>
          <p:cNvSpPr/>
          <p:nvPr/>
        </p:nvSpPr>
        <p:spPr bwMode="auto">
          <a:xfrm>
            <a:off x="3" y="1803298"/>
            <a:ext cx="12191996" cy="1068829"/>
          </a:xfrm>
          <a:prstGeom prst="rect">
            <a:avLst/>
          </a:prstGeom>
          <a:solidFill>
            <a:schemeClr val="bg1">
              <a:lumMod val="50000"/>
              <a:lumOff val="50000"/>
              <a:alpha val="9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179285" bIns="806782" numCol="1" spcCol="0" rtlCol="0" fromWordArt="0" anchor="ctr" anchorCtr="0" forceAA="0" compatLnSpc="1">
            <a:prstTxWarp prst="textNoShape">
              <a:avLst/>
            </a:prstTxWarp>
            <a:noAutofit/>
          </a:bodyPr>
          <a:lstStyle/>
          <a:p>
            <a:pPr algn="ctr" defTabSz="685643">
              <a:lnSpc>
                <a:spcPct val="90000"/>
              </a:lnSpc>
            </a:pPr>
            <a:endParaRPr lang="en-US" sz="3137">
              <a:solidFill>
                <a:schemeClr val="tx1"/>
              </a:solidFill>
              <a:latin typeface="Segoe UI Semibold"/>
            </a:endParaRPr>
          </a:p>
        </p:txBody>
      </p:sp>
      <p:cxnSp>
        <p:nvCxnSpPr>
          <p:cNvPr id="7" name="Straight Connector 6">
            <a:extLst>
              <a:ext uri="{FF2B5EF4-FFF2-40B4-BE49-F238E27FC236}">
                <a16:creationId xmlns:a16="http://schemas.microsoft.com/office/drawing/2014/main" id="{B6D04104-D43F-EA45-B73A-96C63208C5D5}"/>
              </a:ext>
            </a:extLst>
          </p:cNvPr>
          <p:cNvCxnSpPr>
            <a:cxnSpLocks/>
          </p:cNvCxnSpPr>
          <p:nvPr/>
        </p:nvCxnSpPr>
        <p:spPr>
          <a:xfrm>
            <a:off x="8102075" y="2872127"/>
            <a:ext cx="0" cy="3674657"/>
          </a:xfrm>
          <a:prstGeom prst="line">
            <a:avLst/>
          </a:prstGeom>
          <a:noFill/>
          <a:ln w="6350" cap="flat" cmpd="sng" algn="ctr">
            <a:solidFill>
              <a:schemeClr val="tx1"/>
            </a:solidFill>
            <a:prstDash val="solid"/>
            <a:headEnd type="none" w="med" len="med"/>
            <a:tailEnd type="none" w="med" len="med"/>
          </a:ln>
          <a:effectLst/>
        </p:spPr>
      </p:cxnSp>
      <p:cxnSp>
        <p:nvCxnSpPr>
          <p:cNvPr id="8" name="Straight Connector 7">
            <a:extLst>
              <a:ext uri="{FF2B5EF4-FFF2-40B4-BE49-F238E27FC236}">
                <a16:creationId xmlns:a16="http://schemas.microsoft.com/office/drawing/2014/main" id="{EC69998C-2FE7-E849-B050-B15A086B4216}"/>
              </a:ext>
            </a:extLst>
          </p:cNvPr>
          <p:cNvCxnSpPr>
            <a:cxnSpLocks/>
          </p:cNvCxnSpPr>
          <p:nvPr/>
        </p:nvCxnSpPr>
        <p:spPr>
          <a:xfrm flipH="1">
            <a:off x="4065167" y="1803298"/>
            <a:ext cx="2" cy="1068829"/>
          </a:xfrm>
          <a:prstGeom prst="line">
            <a:avLst/>
          </a:prstGeom>
          <a:noFill/>
          <a:ln w="6350" cap="flat" cmpd="sng" algn="ctr">
            <a:solidFill>
              <a:schemeClr val="tx1"/>
            </a:solidFill>
            <a:prstDash val="solid"/>
            <a:headEnd type="none" w="med" len="med"/>
            <a:tailEnd type="none" w="med" len="med"/>
          </a:ln>
          <a:effectLst/>
        </p:spPr>
      </p:cxnSp>
      <p:cxnSp>
        <p:nvCxnSpPr>
          <p:cNvPr id="9" name="Straight Connector 8">
            <a:extLst>
              <a:ext uri="{FF2B5EF4-FFF2-40B4-BE49-F238E27FC236}">
                <a16:creationId xmlns:a16="http://schemas.microsoft.com/office/drawing/2014/main" id="{F486E28E-DAF1-AD44-85D7-6536DE0F1E95}"/>
              </a:ext>
            </a:extLst>
          </p:cNvPr>
          <p:cNvCxnSpPr>
            <a:cxnSpLocks/>
          </p:cNvCxnSpPr>
          <p:nvPr/>
        </p:nvCxnSpPr>
        <p:spPr>
          <a:xfrm flipH="1">
            <a:off x="8103325" y="1803298"/>
            <a:ext cx="2" cy="1068829"/>
          </a:xfrm>
          <a:prstGeom prst="line">
            <a:avLst/>
          </a:prstGeom>
          <a:noFill/>
          <a:ln w="6350" cap="flat" cmpd="sng" algn="ctr">
            <a:solidFill>
              <a:schemeClr val="tx1"/>
            </a:solidFill>
            <a:prstDash val="solid"/>
            <a:headEnd type="none" w="med" len="med"/>
            <a:tailEnd type="none" w="med" len="med"/>
          </a:ln>
          <a:effectLst/>
        </p:spPr>
      </p:cxnSp>
      <p:sp>
        <p:nvSpPr>
          <p:cNvPr id="10" name="Rectangle 9">
            <a:extLst>
              <a:ext uri="{FF2B5EF4-FFF2-40B4-BE49-F238E27FC236}">
                <a16:creationId xmlns:a16="http://schemas.microsoft.com/office/drawing/2014/main" id="{C1B5D5DF-6B4C-5045-A571-0ECFC0D29369}"/>
              </a:ext>
            </a:extLst>
          </p:cNvPr>
          <p:cNvSpPr/>
          <p:nvPr/>
        </p:nvSpPr>
        <p:spPr bwMode="auto">
          <a:xfrm>
            <a:off x="784662" y="2239062"/>
            <a:ext cx="2410153" cy="60897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588"/>
              </a:spcBef>
            </a:pPr>
            <a:r>
              <a:rPr lang="en-US" sz="1961">
                <a:solidFill>
                  <a:schemeClr val="tx1"/>
                </a:solidFill>
                <a:latin typeface="Segoe UI Semibold"/>
                <a:ea typeface="Segoe UI" pitchFamily="34" charset="0"/>
                <a:cs typeface="Segoe UI" pitchFamily="34" charset="0"/>
              </a:rPr>
              <a:t>Option </a:t>
            </a:r>
          </a:p>
        </p:txBody>
      </p:sp>
      <p:sp>
        <p:nvSpPr>
          <p:cNvPr id="11" name="Rectangle 10">
            <a:extLst>
              <a:ext uri="{FF2B5EF4-FFF2-40B4-BE49-F238E27FC236}">
                <a16:creationId xmlns:a16="http://schemas.microsoft.com/office/drawing/2014/main" id="{D59C748E-0202-294F-9389-7FEA4027E9CB}"/>
              </a:ext>
            </a:extLst>
          </p:cNvPr>
          <p:cNvSpPr/>
          <p:nvPr/>
        </p:nvSpPr>
        <p:spPr bwMode="auto">
          <a:xfrm>
            <a:off x="8901091" y="2239062"/>
            <a:ext cx="2673101" cy="60897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588"/>
              </a:spcBef>
            </a:pPr>
            <a:r>
              <a:rPr lang="en-US" sz="1961">
                <a:solidFill>
                  <a:schemeClr val="tx1"/>
                </a:solidFill>
                <a:latin typeface="Segoe UI Semibold"/>
                <a:ea typeface="Segoe UI" pitchFamily="34" charset="0"/>
                <a:cs typeface="Segoe UI" pitchFamily="34" charset="0"/>
              </a:rPr>
              <a:t>Cons </a:t>
            </a:r>
          </a:p>
        </p:txBody>
      </p:sp>
      <p:grpSp>
        <p:nvGrpSpPr>
          <p:cNvPr id="12" name="Group 11">
            <a:extLst>
              <a:ext uri="{FF2B5EF4-FFF2-40B4-BE49-F238E27FC236}">
                <a16:creationId xmlns:a16="http://schemas.microsoft.com/office/drawing/2014/main" id="{B7A3E6AD-95A4-D94A-8311-E87FFE5DA83B}"/>
              </a:ext>
            </a:extLst>
          </p:cNvPr>
          <p:cNvGrpSpPr/>
          <p:nvPr/>
        </p:nvGrpSpPr>
        <p:grpSpPr>
          <a:xfrm>
            <a:off x="1445494" y="1320486"/>
            <a:ext cx="1073633" cy="925545"/>
            <a:chOff x="2553917" y="1346468"/>
            <a:chExt cx="1095162" cy="944104"/>
          </a:xfrm>
        </p:grpSpPr>
        <p:grpSp>
          <p:nvGrpSpPr>
            <p:cNvPr id="13" name="Group 12">
              <a:extLst>
                <a:ext uri="{FF2B5EF4-FFF2-40B4-BE49-F238E27FC236}">
                  <a16:creationId xmlns:a16="http://schemas.microsoft.com/office/drawing/2014/main" id="{5735A31F-F516-5B45-BFB1-45FD91C68EF3}"/>
                </a:ext>
              </a:extLst>
            </p:cNvPr>
            <p:cNvGrpSpPr/>
            <p:nvPr/>
          </p:nvGrpSpPr>
          <p:grpSpPr>
            <a:xfrm>
              <a:off x="2553917" y="1346468"/>
              <a:ext cx="1095162" cy="944104"/>
              <a:chOff x="898051" y="1744865"/>
              <a:chExt cx="1169574" cy="1008252"/>
            </a:xfrm>
          </p:grpSpPr>
          <p:sp>
            <p:nvSpPr>
              <p:cNvPr id="19" name="Hexagon 18">
                <a:extLst>
                  <a:ext uri="{FF2B5EF4-FFF2-40B4-BE49-F238E27FC236}">
                    <a16:creationId xmlns:a16="http://schemas.microsoft.com/office/drawing/2014/main" id="{51F92B9B-0841-6647-BDDC-61DE7A0B4900}"/>
                  </a:ext>
                </a:extLst>
              </p:cNvPr>
              <p:cNvSpPr/>
              <p:nvPr/>
            </p:nvSpPr>
            <p:spPr bwMode="auto">
              <a:xfrm>
                <a:off x="898051" y="1744865"/>
                <a:ext cx="1169574" cy="1008252"/>
              </a:xfrm>
              <a:prstGeom prst="hexagon">
                <a:avLst/>
              </a:prstGeom>
              <a:solidFill>
                <a:schemeClr val="bg2"/>
              </a:solidFill>
              <a:ln w="6350" cap="flat" cmpd="sng" algn="ctr">
                <a:solidFill>
                  <a:schemeClr val="tx1"/>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0" name="Freeform: Shape 10">
                <a:extLst>
                  <a:ext uri="{FF2B5EF4-FFF2-40B4-BE49-F238E27FC236}">
                    <a16:creationId xmlns:a16="http://schemas.microsoft.com/office/drawing/2014/main" id="{108B405A-3798-B445-B5BB-38E20F8C5413}"/>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solidFill>
                  <a:schemeClr val="tx1"/>
                </a:solid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4906695-C203-AF47-9CCA-824CE366E767}"/>
                </a:ext>
              </a:extLst>
            </p:cNvPr>
            <p:cNvGrpSpPr/>
            <p:nvPr/>
          </p:nvGrpSpPr>
          <p:grpSpPr>
            <a:xfrm>
              <a:off x="2715164" y="1636154"/>
              <a:ext cx="737566" cy="307319"/>
              <a:chOff x="6685227" y="3335602"/>
              <a:chExt cx="754380" cy="314325"/>
            </a:xfrm>
          </p:grpSpPr>
          <p:sp>
            <p:nvSpPr>
              <p:cNvPr id="15" name="Freeform: Shape 19">
                <a:extLst>
                  <a:ext uri="{FF2B5EF4-FFF2-40B4-BE49-F238E27FC236}">
                    <a16:creationId xmlns:a16="http://schemas.microsoft.com/office/drawing/2014/main" id="{83C17CF9-0D22-6346-B2BC-9CA2D75B080E}"/>
                  </a:ext>
                </a:extLst>
              </p:cNvPr>
              <p:cNvSpPr/>
              <p:nvPr/>
            </p:nvSpPr>
            <p:spPr>
              <a:xfrm>
                <a:off x="6896682" y="3335602"/>
                <a:ext cx="333375" cy="295275"/>
              </a:xfrm>
              <a:custGeom>
                <a:avLst/>
                <a:gdLst>
                  <a:gd name="connsiteX0" fmla="*/ 109273 w 333375"/>
                  <a:gd name="connsiteY0" fmla="*/ 145468 h 295275"/>
                  <a:gd name="connsiteX1" fmla="*/ 168328 w 333375"/>
                  <a:gd name="connsiteY1" fmla="*/ 82603 h 295275"/>
                  <a:gd name="connsiteX2" fmla="*/ 227383 w 333375"/>
                  <a:gd name="connsiteY2" fmla="*/ 145468 h 295275"/>
                  <a:gd name="connsiteX3" fmla="*/ 168328 w 333375"/>
                  <a:gd name="connsiteY3" fmla="*/ 208333 h 295275"/>
                  <a:gd name="connsiteX4" fmla="*/ 109273 w 333375"/>
                  <a:gd name="connsiteY4" fmla="*/ 145468 h 295275"/>
                  <a:gd name="connsiteX5" fmla="*/ 109273 w 333375"/>
                  <a:gd name="connsiteY5" fmla="*/ 145468 h 295275"/>
                  <a:gd name="connsiteX6" fmla="*/ 109273 w 333375"/>
                  <a:gd name="connsiteY6" fmla="*/ 145468 h 295275"/>
                  <a:gd name="connsiteX7" fmla="*/ 109273 w 333375"/>
                  <a:gd name="connsiteY7" fmla="*/ 145468 h 295275"/>
                  <a:gd name="connsiteX8" fmla="*/ 253100 w 333375"/>
                  <a:gd name="connsiteY8" fmla="*/ 295010 h 295275"/>
                  <a:gd name="connsiteX9" fmla="*/ 168328 w 333375"/>
                  <a:gd name="connsiteY9" fmla="*/ 209285 h 295275"/>
                  <a:gd name="connsiteX10" fmla="*/ 85460 w 333375"/>
                  <a:gd name="connsiteY10" fmla="*/ 295010 h 295275"/>
                  <a:gd name="connsiteX11" fmla="*/ 58790 w 333375"/>
                  <a:gd name="connsiteY11" fmla="*/ 85460 h 295275"/>
                  <a:gd name="connsiteX12" fmla="*/ 95938 w 333375"/>
                  <a:gd name="connsiteY12" fmla="*/ 46408 h 295275"/>
                  <a:gd name="connsiteX13" fmla="*/ 58790 w 333375"/>
                  <a:gd name="connsiteY13" fmla="*/ 7355 h 295275"/>
                  <a:gd name="connsiteX14" fmla="*/ 21643 w 333375"/>
                  <a:gd name="connsiteY14" fmla="*/ 46408 h 295275"/>
                  <a:gd name="connsiteX15" fmla="*/ 58790 w 333375"/>
                  <a:gd name="connsiteY15" fmla="*/ 85460 h 295275"/>
                  <a:gd name="connsiteX16" fmla="*/ 58790 w 333375"/>
                  <a:gd name="connsiteY16" fmla="*/ 85460 h 295275"/>
                  <a:gd name="connsiteX17" fmla="*/ 58790 w 333375"/>
                  <a:gd name="connsiteY17" fmla="*/ 85460 h 295275"/>
                  <a:gd name="connsiteX18" fmla="*/ 58790 w 333375"/>
                  <a:gd name="connsiteY18" fmla="*/ 85460 h 295275"/>
                  <a:gd name="connsiteX19" fmla="*/ 109273 w 333375"/>
                  <a:gd name="connsiteY19" fmla="*/ 131180 h 295275"/>
                  <a:gd name="connsiteX20" fmla="*/ 58790 w 333375"/>
                  <a:gd name="connsiteY20" fmla="*/ 88318 h 295275"/>
                  <a:gd name="connsiteX21" fmla="*/ 7355 w 333375"/>
                  <a:gd name="connsiteY21" fmla="*/ 140705 h 295275"/>
                  <a:gd name="connsiteX22" fmla="*/ 278818 w 333375"/>
                  <a:gd name="connsiteY22" fmla="*/ 85460 h 295275"/>
                  <a:gd name="connsiteX23" fmla="*/ 315965 w 333375"/>
                  <a:gd name="connsiteY23" fmla="*/ 46408 h 295275"/>
                  <a:gd name="connsiteX24" fmla="*/ 278818 w 333375"/>
                  <a:gd name="connsiteY24" fmla="*/ 7355 h 295275"/>
                  <a:gd name="connsiteX25" fmla="*/ 241670 w 333375"/>
                  <a:gd name="connsiteY25" fmla="*/ 46408 h 295275"/>
                  <a:gd name="connsiteX26" fmla="*/ 278818 w 333375"/>
                  <a:gd name="connsiteY26" fmla="*/ 85460 h 295275"/>
                  <a:gd name="connsiteX27" fmla="*/ 278818 w 333375"/>
                  <a:gd name="connsiteY27" fmla="*/ 85460 h 295275"/>
                  <a:gd name="connsiteX28" fmla="*/ 278818 w 333375"/>
                  <a:gd name="connsiteY28" fmla="*/ 85460 h 295275"/>
                  <a:gd name="connsiteX29" fmla="*/ 278818 w 333375"/>
                  <a:gd name="connsiteY29" fmla="*/ 85460 h 295275"/>
                  <a:gd name="connsiteX30" fmla="*/ 331205 w 333375"/>
                  <a:gd name="connsiteY30" fmla="*/ 140705 h 295275"/>
                  <a:gd name="connsiteX31" fmla="*/ 279770 w 333375"/>
                  <a:gd name="connsiteY31" fmla="*/ 88318 h 295275"/>
                  <a:gd name="connsiteX32" fmla="*/ 228335 w 333375"/>
                  <a:gd name="connsiteY32" fmla="*/ 13118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375" h="295275">
                    <a:moveTo>
                      <a:pt x="109273" y="145468"/>
                    </a:moveTo>
                    <a:cubicBezTo>
                      <a:pt x="109273" y="111178"/>
                      <a:pt x="135943" y="82603"/>
                      <a:pt x="168328" y="82603"/>
                    </a:cubicBezTo>
                    <a:cubicBezTo>
                      <a:pt x="201665" y="82603"/>
                      <a:pt x="227383" y="111178"/>
                      <a:pt x="227383" y="145468"/>
                    </a:cubicBezTo>
                    <a:cubicBezTo>
                      <a:pt x="227383" y="179758"/>
                      <a:pt x="200713" y="208333"/>
                      <a:pt x="168328" y="208333"/>
                    </a:cubicBezTo>
                    <a:cubicBezTo>
                      <a:pt x="135943" y="208333"/>
                      <a:pt x="109273" y="179758"/>
                      <a:pt x="109273" y="145468"/>
                    </a:cubicBezTo>
                    <a:lnTo>
                      <a:pt x="109273" y="145468"/>
                    </a:lnTo>
                    <a:lnTo>
                      <a:pt x="109273" y="145468"/>
                    </a:lnTo>
                    <a:lnTo>
                      <a:pt x="109273" y="145468"/>
                    </a:lnTo>
                    <a:close/>
                    <a:moveTo>
                      <a:pt x="253100" y="295010"/>
                    </a:moveTo>
                    <a:cubicBezTo>
                      <a:pt x="253100" y="247385"/>
                      <a:pt x="215953" y="209285"/>
                      <a:pt x="168328" y="209285"/>
                    </a:cubicBezTo>
                    <a:cubicBezTo>
                      <a:pt x="122608" y="209285"/>
                      <a:pt x="85460" y="248338"/>
                      <a:pt x="85460" y="295010"/>
                    </a:cubicBezTo>
                    <a:moveTo>
                      <a:pt x="58790" y="85460"/>
                    </a:moveTo>
                    <a:cubicBezTo>
                      <a:pt x="79745" y="85460"/>
                      <a:pt x="95938" y="68315"/>
                      <a:pt x="95938" y="46408"/>
                    </a:cubicBezTo>
                    <a:cubicBezTo>
                      <a:pt x="95938" y="25453"/>
                      <a:pt x="78793" y="7355"/>
                      <a:pt x="58790" y="7355"/>
                    </a:cubicBezTo>
                    <a:cubicBezTo>
                      <a:pt x="37835" y="7355"/>
                      <a:pt x="21643" y="24500"/>
                      <a:pt x="21643" y="46408"/>
                    </a:cubicBezTo>
                    <a:cubicBezTo>
                      <a:pt x="20690" y="68315"/>
                      <a:pt x="37835" y="85460"/>
                      <a:pt x="58790" y="85460"/>
                    </a:cubicBezTo>
                    <a:lnTo>
                      <a:pt x="58790" y="85460"/>
                    </a:lnTo>
                    <a:lnTo>
                      <a:pt x="58790" y="85460"/>
                    </a:lnTo>
                    <a:lnTo>
                      <a:pt x="58790" y="85460"/>
                    </a:lnTo>
                    <a:close/>
                    <a:moveTo>
                      <a:pt x="109273" y="131180"/>
                    </a:moveTo>
                    <a:cubicBezTo>
                      <a:pt x="104510" y="106415"/>
                      <a:pt x="83555" y="88318"/>
                      <a:pt x="58790" y="88318"/>
                    </a:cubicBezTo>
                    <a:cubicBezTo>
                      <a:pt x="30215" y="88318"/>
                      <a:pt x="7355" y="113083"/>
                      <a:pt x="7355" y="140705"/>
                    </a:cubicBezTo>
                    <a:moveTo>
                      <a:pt x="278818" y="85460"/>
                    </a:moveTo>
                    <a:cubicBezTo>
                      <a:pt x="299773" y="85460"/>
                      <a:pt x="315965" y="68315"/>
                      <a:pt x="315965" y="46408"/>
                    </a:cubicBezTo>
                    <a:cubicBezTo>
                      <a:pt x="315965" y="25453"/>
                      <a:pt x="298820" y="7355"/>
                      <a:pt x="278818" y="7355"/>
                    </a:cubicBezTo>
                    <a:cubicBezTo>
                      <a:pt x="258815" y="7355"/>
                      <a:pt x="241670" y="24500"/>
                      <a:pt x="241670" y="46408"/>
                    </a:cubicBezTo>
                    <a:cubicBezTo>
                      <a:pt x="241670" y="68315"/>
                      <a:pt x="258815" y="85460"/>
                      <a:pt x="278818" y="85460"/>
                    </a:cubicBezTo>
                    <a:lnTo>
                      <a:pt x="278818" y="85460"/>
                    </a:lnTo>
                    <a:lnTo>
                      <a:pt x="278818" y="85460"/>
                    </a:lnTo>
                    <a:lnTo>
                      <a:pt x="278818" y="85460"/>
                    </a:lnTo>
                    <a:close/>
                    <a:moveTo>
                      <a:pt x="331205" y="140705"/>
                    </a:moveTo>
                    <a:cubicBezTo>
                      <a:pt x="331205" y="111178"/>
                      <a:pt x="308345" y="88318"/>
                      <a:pt x="279770" y="88318"/>
                    </a:cubicBezTo>
                    <a:cubicBezTo>
                      <a:pt x="254053" y="88318"/>
                      <a:pt x="233098" y="106415"/>
                      <a:pt x="228335" y="131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16" name="Freeform: Shape 20">
                <a:extLst>
                  <a:ext uri="{FF2B5EF4-FFF2-40B4-BE49-F238E27FC236}">
                    <a16:creationId xmlns:a16="http://schemas.microsoft.com/office/drawing/2014/main" id="{65671CF4-6D6C-AA45-BA48-5472D320F1AF}"/>
                  </a:ext>
                </a:extLst>
              </p:cNvPr>
              <p:cNvSpPr/>
              <p:nvPr/>
            </p:nvSpPr>
            <p:spPr>
              <a:xfrm>
                <a:off x="6805242" y="3468952"/>
                <a:ext cx="514350" cy="180975"/>
              </a:xfrm>
              <a:custGeom>
                <a:avLst/>
                <a:gdLst>
                  <a:gd name="connsiteX0" fmla="*/ 424550 w 514350"/>
                  <a:gd name="connsiteY0" fmla="*/ 7355 h 180975"/>
                  <a:gd name="connsiteX1" fmla="*/ 510275 w 514350"/>
                  <a:gd name="connsiteY1" fmla="*/ 78793 h 180975"/>
                  <a:gd name="connsiteX2" fmla="*/ 258815 w 514350"/>
                  <a:gd name="connsiteY2" fmla="*/ 174043 h 180975"/>
                  <a:gd name="connsiteX3" fmla="*/ 7355 w 514350"/>
                  <a:gd name="connsiteY3" fmla="*/ 78793 h 180975"/>
                  <a:gd name="connsiteX4" fmla="*/ 94985 w 514350"/>
                  <a:gd name="connsiteY4" fmla="*/ 7355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 h="180975">
                    <a:moveTo>
                      <a:pt x="424550" y="7355"/>
                    </a:moveTo>
                    <a:cubicBezTo>
                      <a:pt x="477890" y="24500"/>
                      <a:pt x="510275" y="50218"/>
                      <a:pt x="510275" y="78793"/>
                    </a:cubicBezTo>
                    <a:cubicBezTo>
                      <a:pt x="510275" y="130228"/>
                      <a:pt x="397880" y="174043"/>
                      <a:pt x="258815" y="174043"/>
                    </a:cubicBezTo>
                    <a:cubicBezTo>
                      <a:pt x="119750" y="174043"/>
                      <a:pt x="7355" y="132133"/>
                      <a:pt x="7355" y="78793"/>
                    </a:cubicBezTo>
                    <a:cubicBezTo>
                      <a:pt x="7355" y="50218"/>
                      <a:pt x="41645" y="24500"/>
                      <a:pt x="94985" y="735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17" name="Freeform: Shape 21">
                <a:extLst>
                  <a:ext uri="{FF2B5EF4-FFF2-40B4-BE49-F238E27FC236}">
                    <a16:creationId xmlns:a16="http://schemas.microsoft.com/office/drawing/2014/main" id="{F6EDB861-7DEF-764D-A383-21BBAAA4F083}"/>
                  </a:ext>
                </a:extLst>
              </p:cNvPr>
              <p:cNvSpPr/>
              <p:nvPr/>
            </p:nvSpPr>
            <p:spPr>
              <a:xfrm>
                <a:off x="6685227" y="3501337"/>
                <a:ext cx="114300" cy="47625"/>
              </a:xfrm>
              <a:custGeom>
                <a:avLst/>
                <a:gdLst>
                  <a:gd name="connsiteX0" fmla="*/ 37835 w 114300"/>
                  <a:gd name="connsiteY0" fmla="*/ 7355 h 47625"/>
                  <a:gd name="connsiteX1" fmla="*/ 7355 w 114300"/>
                  <a:gd name="connsiteY1" fmla="*/ 42598 h 47625"/>
                  <a:gd name="connsiteX2" fmla="*/ 111178 w 114300"/>
                  <a:gd name="connsiteY2" fmla="*/ 42598 h 47625"/>
                </a:gdLst>
                <a:ahLst/>
                <a:cxnLst>
                  <a:cxn ang="0">
                    <a:pos x="connsiteX0" y="connsiteY0"/>
                  </a:cxn>
                  <a:cxn ang="0">
                    <a:pos x="connsiteX1" y="connsiteY1"/>
                  </a:cxn>
                  <a:cxn ang="0">
                    <a:pos x="connsiteX2" y="connsiteY2"/>
                  </a:cxn>
                </a:cxnLst>
                <a:rect l="l" t="t" r="r" b="b"/>
                <a:pathLst>
                  <a:path w="114300" h="47625">
                    <a:moveTo>
                      <a:pt x="37835" y="7355"/>
                    </a:moveTo>
                    <a:lnTo>
                      <a:pt x="7355" y="42598"/>
                    </a:lnTo>
                    <a:lnTo>
                      <a:pt x="111178" y="425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sp>
            <p:nvSpPr>
              <p:cNvPr id="18" name="Freeform: Shape 22">
                <a:extLst>
                  <a:ext uri="{FF2B5EF4-FFF2-40B4-BE49-F238E27FC236}">
                    <a16:creationId xmlns:a16="http://schemas.microsoft.com/office/drawing/2014/main" id="{3B54DB42-9F02-C342-B2C0-00FF4F89BA3D}"/>
                  </a:ext>
                </a:extLst>
              </p:cNvPr>
              <p:cNvSpPr/>
              <p:nvPr/>
            </p:nvSpPr>
            <p:spPr>
              <a:xfrm>
                <a:off x="7325307" y="3536579"/>
                <a:ext cx="114300" cy="38100"/>
              </a:xfrm>
              <a:custGeom>
                <a:avLst/>
                <a:gdLst>
                  <a:gd name="connsiteX0" fmla="*/ 79745 w 114300"/>
                  <a:gd name="connsiteY0" fmla="*/ 39740 h 38100"/>
                  <a:gd name="connsiteX1" fmla="*/ 111178 w 114300"/>
                  <a:gd name="connsiteY1" fmla="*/ 7355 h 38100"/>
                  <a:gd name="connsiteX2" fmla="*/ 7355 w 114300"/>
                  <a:gd name="connsiteY2" fmla="*/ 7355 h 38100"/>
                </a:gdLst>
                <a:ahLst/>
                <a:cxnLst>
                  <a:cxn ang="0">
                    <a:pos x="connsiteX0" y="connsiteY0"/>
                  </a:cxn>
                  <a:cxn ang="0">
                    <a:pos x="connsiteX1" y="connsiteY1"/>
                  </a:cxn>
                  <a:cxn ang="0">
                    <a:pos x="connsiteX2" y="connsiteY2"/>
                  </a:cxn>
                </a:cxnLst>
                <a:rect l="l" t="t" r="r" b="b"/>
                <a:pathLst>
                  <a:path w="114300" h="38100">
                    <a:moveTo>
                      <a:pt x="79745" y="39740"/>
                    </a:moveTo>
                    <a:lnTo>
                      <a:pt x="111178" y="7355"/>
                    </a:lnTo>
                    <a:lnTo>
                      <a:pt x="7355" y="73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882">
                  <a:latin typeface="Segoe UI"/>
                </a:endParaRPr>
              </a:p>
            </p:txBody>
          </p:sp>
        </p:grpSp>
      </p:grpSp>
      <p:sp>
        <p:nvSpPr>
          <p:cNvPr id="21" name="Rectangle 20">
            <a:extLst>
              <a:ext uri="{FF2B5EF4-FFF2-40B4-BE49-F238E27FC236}">
                <a16:creationId xmlns:a16="http://schemas.microsoft.com/office/drawing/2014/main" id="{82D0527D-A519-6E46-B2D8-F051F71945E7}"/>
              </a:ext>
            </a:extLst>
          </p:cNvPr>
          <p:cNvSpPr/>
          <p:nvPr/>
        </p:nvSpPr>
        <p:spPr bwMode="auto">
          <a:xfrm>
            <a:off x="4895408" y="2239062"/>
            <a:ext cx="2410153" cy="60897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588"/>
              </a:spcBef>
            </a:pPr>
            <a:r>
              <a:rPr lang="en-US" sz="1961">
                <a:solidFill>
                  <a:schemeClr val="tx1"/>
                </a:solidFill>
                <a:latin typeface="Segoe UI Semibold"/>
                <a:ea typeface="Segoe UI" pitchFamily="34" charset="0"/>
                <a:cs typeface="Segoe UI" pitchFamily="34" charset="0"/>
              </a:rPr>
              <a:t>Pros</a:t>
            </a:r>
          </a:p>
        </p:txBody>
      </p:sp>
      <p:grpSp>
        <p:nvGrpSpPr>
          <p:cNvPr id="22" name="Group 21">
            <a:extLst>
              <a:ext uri="{FF2B5EF4-FFF2-40B4-BE49-F238E27FC236}">
                <a16:creationId xmlns:a16="http://schemas.microsoft.com/office/drawing/2014/main" id="{B5C57DBB-81A6-3E4D-B946-5DD2FB297A20}"/>
              </a:ext>
            </a:extLst>
          </p:cNvPr>
          <p:cNvGrpSpPr/>
          <p:nvPr/>
        </p:nvGrpSpPr>
        <p:grpSpPr>
          <a:xfrm>
            <a:off x="5565716" y="1320486"/>
            <a:ext cx="1073633" cy="925545"/>
            <a:chOff x="898051" y="1744865"/>
            <a:chExt cx="1169574" cy="1008252"/>
          </a:xfrm>
        </p:grpSpPr>
        <p:sp>
          <p:nvSpPr>
            <p:cNvPr id="23" name="Hexagon 22">
              <a:extLst>
                <a:ext uri="{FF2B5EF4-FFF2-40B4-BE49-F238E27FC236}">
                  <a16:creationId xmlns:a16="http://schemas.microsoft.com/office/drawing/2014/main" id="{86614267-CE0B-6542-A1B1-FA5564E3EA89}"/>
                </a:ext>
              </a:extLst>
            </p:cNvPr>
            <p:cNvSpPr/>
            <p:nvPr/>
          </p:nvSpPr>
          <p:spPr bwMode="auto">
            <a:xfrm>
              <a:off x="898051" y="1744865"/>
              <a:ext cx="1169574" cy="1008252"/>
            </a:xfrm>
            <a:prstGeom prst="hexagon">
              <a:avLst/>
            </a:prstGeom>
            <a:solidFill>
              <a:schemeClr val="bg2"/>
            </a:solidFill>
            <a:ln w="6350" cap="flat" cmpd="sng" algn="ctr">
              <a:solidFill>
                <a:schemeClr val="tx1"/>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4" name="Freeform: Shape 14">
              <a:extLst>
                <a:ext uri="{FF2B5EF4-FFF2-40B4-BE49-F238E27FC236}">
                  <a16:creationId xmlns:a16="http://schemas.microsoft.com/office/drawing/2014/main" id="{DD190939-2EB9-B24C-88F0-A53BC472E912}"/>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solidFill>
                <a:schemeClr val="tx1"/>
              </a:solid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353" kern="0">
                  <a:latin typeface="Segoe UI"/>
                  <a:ea typeface="Segoe UI" pitchFamily="34" charset="0"/>
                  <a:cs typeface="Segoe UI" pitchFamily="34" charset="0"/>
                </a:rPr>
                <a:t>\</a:t>
              </a:r>
            </a:p>
          </p:txBody>
        </p:sp>
      </p:grpSp>
      <p:grpSp>
        <p:nvGrpSpPr>
          <p:cNvPr id="25" name="Group 24">
            <a:extLst>
              <a:ext uri="{FF2B5EF4-FFF2-40B4-BE49-F238E27FC236}">
                <a16:creationId xmlns:a16="http://schemas.microsoft.com/office/drawing/2014/main" id="{599ABE42-E199-7143-9E84-16634DB159FB}"/>
              </a:ext>
            </a:extLst>
          </p:cNvPr>
          <p:cNvGrpSpPr/>
          <p:nvPr/>
        </p:nvGrpSpPr>
        <p:grpSpPr>
          <a:xfrm>
            <a:off x="9685938" y="1320486"/>
            <a:ext cx="1073633" cy="925545"/>
            <a:chOff x="898051" y="1744865"/>
            <a:chExt cx="1169574" cy="1008252"/>
          </a:xfrm>
        </p:grpSpPr>
        <p:sp>
          <p:nvSpPr>
            <p:cNvPr id="26" name="Hexagon 25">
              <a:extLst>
                <a:ext uri="{FF2B5EF4-FFF2-40B4-BE49-F238E27FC236}">
                  <a16:creationId xmlns:a16="http://schemas.microsoft.com/office/drawing/2014/main" id="{BED3683A-736E-864F-958D-662781F4A9B3}"/>
                </a:ext>
              </a:extLst>
            </p:cNvPr>
            <p:cNvSpPr/>
            <p:nvPr/>
          </p:nvSpPr>
          <p:spPr bwMode="auto">
            <a:xfrm>
              <a:off x="898051" y="1744865"/>
              <a:ext cx="1169574" cy="1008252"/>
            </a:xfrm>
            <a:prstGeom prst="hexagon">
              <a:avLst/>
            </a:prstGeom>
            <a:solidFill>
              <a:schemeClr val="bg2"/>
            </a:solidFill>
            <a:ln w="6350" cap="flat" cmpd="sng" algn="ctr">
              <a:solidFill>
                <a:schemeClr val="tx1"/>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7" name="Freeform: Shape 57">
              <a:extLst>
                <a:ext uri="{FF2B5EF4-FFF2-40B4-BE49-F238E27FC236}">
                  <a16:creationId xmlns:a16="http://schemas.microsoft.com/office/drawing/2014/main" id="{F09E4279-6904-7B48-BEAC-584EED8B5B4D}"/>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solidFill>
                <a:schemeClr val="tx1"/>
              </a:solid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sp>
        <p:nvSpPr>
          <p:cNvPr id="28" name="hand_3" title="Icon of a hand giving a thumbs-up">
            <a:extLst>
              <a:ext uri="{FF2B5EF4-FFF2-40B4-BE49-F238E27FC236}">
                <a16:creationId xmlns:a16="http://schemas.microsoft.com/office/drawing/2014/main" id="{E4898C5C-0B5D-4449-ADDB-5947087A9092}"/>
              </a:ext>
            </a:extLst>
          </p:cNvPr>
          <p:cNvSpPr>
            <a:spLocks noChangeAspect="1"/>
          </p:cNvSpPr>
          <p:nvPr/>
        </p:nvSpPr>
        <p:spPr bwMode="auto">
          <a:xfrm>
            <a:off x="5891301" y="1528926"/>
            <a:ext cx="409399" cy="35857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latin typeface="Segoe UI"/>
            </a:endParaRPr>
          </a:p>
        </p:txBody>
      </p:sp>
      <p:sp>
        <p:nvSpPr>
          <p:cNvPr id="29" name="hand_4" title="Icon of a hand giving a thumbs-down">
            <a:extLst>
              <a:ext uri="{FF2B5EF4-FFF2-40B4-BE49-F238E27FC236}">
                <a16:creationId xmlns:a16="http://schemas.microsoft.com/office/drawing/2014/main" id="{CBAEE681-CF18-A242-B866-44B88A73059C}"/>
              </a:ext>
            </a:extLst>
          </p:cNvPr>
          <p:cNvSpPr>
            <a:spLocks noChangeAspect="1"/>
          </p:cNvSpPr>
          <p:nvPr/>
        </p:nvSpPr>
        <p:spPr bwMode="auto">
          <a:xfrm>
            <a:off x="10008421" y="1620920"/>
            <a:ext cx="412310" cy="358570"/>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14"/>
            <a:endParaRPr lang="en-US" sz="1667">
              <a:latin typeface="Segoe UI"/>
            </a:endParaRPr>
          </a:p>
        </p:txBody>
      </p:sp>
    </p:spTree>
    <p:extLst>
      <p:ext uri="{BB962C8B-B14F-4D97-AF65-F5344CB8AC3E}">
        <p14:creationId xmlns:p14="http://schemas.microsoft.com/office/powerpoint/2010/main" val="4109957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E7031-C8D5-484E-AE17-0AFDFEB0C589}"/>
              </a:ext>
            </a:extLst>
          </p:cNvPr>
          <p:cNvSpPr txBox="1">
            <a:spLocks/>
          </p:cNvSpPr>
          <p:nvPr/>
        </p:nvSpPr>
        <p:spPr>
          <a:xfrm>
            <a:off x="426424" y="440495"/>
            <a:ext cx="11336039" cy="758022"/>
          </a:xfrm>
          <a:prstGeom prst="rect">
            <a:avLst/>
          </a:prstGeom>
          <a:ln>
            <a:noFill/>
          </a:ln>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Network Requirements and Considerations</a:t>
            </a:r>
          </a:p>
        </p:txBody>
      </p:sp>
      <p:graphicFrame>
        <p:nvGraphicFramePr>
          <p:cNvPr id="3" name="Content Placeholder 5">
            <a:extLst>
              <a:ext uri="{FF2B5EF4-FFF2-40B4-BE49-F238E27FC236}">
                <a16:creationId xmlns:a16="http://schemas.microsoft.com/office/drawing/2014/main" id="{A60C44B0-3C48-D64E-80EB-11AE3C9FB34D}"/>
              </a:ext>
            </a:extLst>
          </p:cNvPr>
          <p:cNvGraphicFramePr>
            <a:graphicFrameLocks/>
          </p:cNvGraphicFramePr>
          <p:nvPr>
            <p:extLst>
              <p:ext uri="{D42A27DB-BD31-4B8C-83A1-F6EECF244321}">
                <p14:modId xmlns:p14="http://schemas.microsoft.com/office/powerpoint/2010/main" val="3548086682"/>
              </p:ext>
            </p:extLst>
          </p:nvPr>
        </p:nvGraphicFramePr>
        <p:xfrm>
          <a:off x="6402807" y="3018099"/>
          <a:ext cx="5448344" cy="3124828"/>
        </p:xfrm>
        <a:graphic>
          <a:graphicData uri="http://schemas.openxmlformats.org/drawingml/2006/table">
            <a:tbl>
              <a:tblPr firstRow="1" firstCol="1" bandRow="1">
                <a:tableStyleId>{F5AB1C69-6EDB-4FF4-983F-18BD219EF322}</a:tableStyleId>
              </a:tblPr>
              <a:tblGrid>
                <a:gridCol w="1378924">
                  <a:extLst>
                    <a:ext uri="{9D8B030D-6E8A-4147-A177-3AD203B41FA5}">
                      <a16:colId xmlns:a16="http://schemas.microsoft.com/office/drawing/2014/main" val="2809098465"/>
                    </a:ext>
                  </a:extLst>
                </a:gridCol>
                <a:gridCol w="1940767">
                  <a:extLst>
                    <a:ext uri="{9D8B030D-6E8A-4147-A177-3AD203B41FA5}">
                      <a16:colId xmlns:a16="http://schemas.microsoft.com/office/drawing/2014/main" val="4032334004"/>
                    </a:ext>
                  </a:extLst>
                </a:gridCol>
                <a:gridCol w="2128653">
                  <a:extLst>
                    <a:ext uri="{9D8B030D-6E8A-4147-A177-3AD203B41FA5}">
                      <a16:colId xmlns:a16="http://schemas.microsoft.com/office/drawing/2014/main" val="2309847289"/>
                    </a:ext>
                  </a:extLst>
                </a:gridCol>
              </a:tblGrid>
              <a:tr h="431962">
                <a:tc>
                  <a:txBody>
                    <a:bodyPr/>
                    <a:lstStyle/>
                    <a:p>
                      <a:endParaRPr lang="en-US" sz="1600" dirty="0">
                        <a:solidFill>
                          <a:schemeClr val="tx1"/>
                        </a:solidFill>
                      </a:endParaRPr>
                    </a:p>
                  </a:txBody>
                  <a:tcPr marL="0" marR="185542" marT="45713" marB="45713"/>
                </a:tc>
                <a:tc>
                  <a:txBody>
                    <a:bodyPr/>
                    <a:lstStyle/>
                    <a:p>
                      <a:r>
                        <a:rPr lang="en-US" sz="1600" kern="1200" dirty="0"/>
                        <a:t>Connectivity Type</a:t>
                      </a:r>
                      <a:endParaRPr lang="en-US" sz="1600" b="0" kern="1200" dirty="0">
                        <a:solidFill>
                          <a:schemeClr val="accent1"/>
                        </a:solidFill>
                        <a:latin typeface="+mj-lt"/>
                        <a:ea typeface="+mn-ea"/>
                        <a:cs typeface="+mn-cs"/>
                      </a:endParaRPr>
                    </a:p>
                  </a:txBody>
                  <a:tcPr marL="89642" marR="89642" marT="45713" marB="45713"/>
                </a:tc>
                <a:tc>
                  <a:txBody>
                    <a:bodyPr/>
                    <a:lstStyle/>
                    <a:p>
                      <a:r>
                        <a:rPr lang="en-US" sz="1600" kern="1200"/>
                        <a:t>Special Considerations</a:t>
                      </a:r>
                      <a:endParaRPr lang="en-US" sz="1600" b="0" kern="1200">
                        <a:solidFill>
                          <a:schemeClr val="accent1"/>
                        </a:solidFill>
                        <a:latin typeface="+mj-lt"/>
                        <a:ea typeface="+mn-ea"/>
                        <a:cs typeface="+mn-cs"/>
                      </a:endParaRPr>
                    </a:p>
                  </a:txBody>
                  <a:tcPr marL="89642" marR="89642" marT="45713" marB="45713"/>
                </a:tc>
                <a:extLst>
                  <a:ext uri="{0D108BD9-81ED-4DB2-BD59-A6C34878D82A}">
                    <a16:rowId xmlns:a16="http://schemas.microsoft.com/office/drawing/2014/main" val="3970478617"/>
                  </a:ext>
                </a:extLst>
              </a:tr>
              <a:tr h="666306">
                <a:tc>
                  <a:txBody>
                    <a:bodyPr/>
                    <a:lstStyle/>
                    <a:p>
                      <a:r>
                        <a:rPr lang="en-US" sz="1400" dirty="0"/>
                        <a:t>ExpressRoute</a:t>
                      </a:r>
                      <a:endParaRPr lang="en-US" sz="1400" b="0" dirty="0">
                        <a:solidFill>
                          <a:schemeClr val="bg1"/>
                        </a:solidFill>
                        <a:latin typeface="+mj-lt"/>
                      </a:endParaRPr>
                    </a:p>
                  </a:txBody>
                  <a:tcPr marL="89642" marR="89642" marT="45713" marB="45713" anchor="ctr"/>
                </a:tc>
                <a:tc>
                  <a:txBody>
                    <a:bodyPr/>
                    <a:lstStyle/>
                    <a:p>
                      <a:r>
                        <a:rPr lang="en-US" sz="1400"/>
                        <a:t>Hybrid</a:t>
                      </a:r>
                      <a:endParaRPr lang="en-US" sz="1400">
                        <a:solidFill>
                          <a:schemeClr val="tx1"/>
                        </a:solidFill>
                      </a:endParaRPr>
                    </a:p>
                  </a:txBody>
                  <a:tcPr marL="89642" marR="185542" marT="45713" marB="45713" anchor="ctr"/>
                </a:tc>
                <a:tc>
                  <a:txBody>
                    <a:bodyPr/>
                    <a:lstStyle/>
                    <a:p>
                      <a:r>
                        <a:rPr lang="en-US" sz="1400" dirty="0"/>
                        <a:t>Dedicated network through service provider</a:t>
                      </a:r>
                      <a:endParaRPr lang="en-US" sz="1400" dirty="0">
                        <a:solidFill>
                          <a:schemeClr val="tx1"/>
                        </a:solidFill>
                      </a:endParaRPr>
                    </a:p>
                  </a:txBody>
                  <a:tcPr marL="89642" marR="185542" marT="45713" marB="45713" anchor="ctr"/>
                </a:tc>
                <a:extLst>
                  <a:ext uri="{0D108BD9-81ED-4DB2-BD59-A6C34878D82A}">
                    <a16:rowId xmlns:a16="http://schemas.microsoft.com/office/drawing/2014/main" val="976004626"/>
                  </a:ext>
                </a:extLst>
              </a:tr>
              <a:tr h="939708">
                <a:tc>
                  <a:txBody>
                    <a:bodyPr/>
                    <a:lstStyle/>
                    <a:p>
                      <a:r>
                        <a:rPr lang="en-US" sz="1400" dirty="0"/>
                        <a:t>Site-to-Site VPN</a:t>
                      </a:r>
                      <a:endParaRPr lang="en-US" sz="1400" b="0" dirty="0">
                        <a:solidFill>
                          <a:schemeClr val="bg1"/>
                        </a:solidFill>
                        <a:latin typeface="+mj-lt"/>
                      </a:endParaRPr>
                    </a:p>
                  </a:txBody>
                  <a:tcPr marL="89642" marR="89642" marT="45713" marB="45713" anchor="ctr"/>
                </a:tc>
                <a:tc>
                  <a:txBody>
                    <a:bodyPr/>
                    <a:lstStyle/>
                    <a:p>
                      <a:r>
                        <a:rPr lang="en-US" sz="1400"/>
                        <a:t>Hybrid</a:t>
                      </a:r>
                      <a:endParaRPr lang="en-US" sz="1400">
                        <a:solidFill>
                          <a:schemeClr val="tx1"/>
                        </a:solidFill>
                      </a:endParaRPr>
                    </a:p>
                  </a:txBody>
                  <a:tcPr marL="89642" marR="185542" marT="45713" marB="45713" anchor="ctr"/>
                </a:tc>
                <a:tc>
                  <a:txBody>
                    <a:bodyPr/>
                    <a:lstStyle/>
                    <a:p>
                      <a:r>
                        <a:rPr lang="en-US" sz="1400" dirty="0"/>
                        <a:t>Limited bandwidth compared to ExpressRoute</a:t>
                      </a:r>
                      <a:endParaRPr lang="en-US" sz="1400" dirty="0">
                        <a:solidFill>
                          <a:schemeClr val="tx1"/>
                        </a:solidFill>
                      </a:endParaRPr>
                    </a:p>
                  </a:txBody>
                  <a:tcPr marL="89642" marR="185542" marT="45713" marB="45713" anchor="ctr"/>
                </a:tc>
                <a:extLst>
                  <a:ext uri="{0D108BD9-81ED-4DB2-BD59-A6C34878D82A}">
                    <a16:rowId xmlns:a16="http://schemas.microsoft.com/office/drawing/2014/main" val="914840560"/>
                  </a:ext>
                </a:extLst>
              </a:tr>
              <a:tr h="939708">
                <a:tc>
                  <a:txBody>
                    <a:bodyPr/>
                    <a:lstStyle/>
                    <a:p>
                      <a:r>
                        <a:rPr lang="en-US" sz="1400" dirty="0"/>
                        <a:t>Azure AD Domain Services</a:t>
                      </a:r>
                      <a:endParaRPr lang="en-US" sz="1400" b="0" dirty="0">
                        <a:solidFill>
                          <a:schemeClr val="bg1"/>
                        </a:solidFill>
                        <a:latin typeface="+mj-lt"/>
                      </a:endParaRPr>
                    </a:p>
                  </a:txBody>
                  <a:tcPr marL="89642" marR="89642" marT="45713" marB="45713" anchor="ctr"/>
                </a:tc>
                <a:tc>
                  <a:txBody>
                    <a:bodyPr/>
                    <a:lstStyle/>
                    <a:p>
                      <a:r>
                        <a:rPr lang="en-US" sz="1400"/>
                        <a:t>Isolated</a:t>
                      </a:r>
                      <a:endParaRPr lang="en-US" sz="1400">
                        <a:solidFill>
                          <a:schemeClr val="tx1"/>
                        </a:solidFill>
                      </a:endParaRPr>
                    </a:p>
                  </a:txBody>
                  <a:tcPr marL="89642" marR="185542" marT="45713" marB="45713" anchor="ctr"/>
                </a:tc>
                <a:tc>
                  <a:txBody>
                    <a:bodyPr/>
                    <a:lstStyle/>
                    <a:p>
                      <a:r>
                        <a:rPr lang="en-US" sz="1400" dirty="0"/>
                        <a:t>Must synchronize password hashes to Azure AD</a:t>
                      </a:r>
                      <a:endParaRPr lang="en-US" sz="1400" dirty="0">
                        <a:solidFill>
                          <a:schemeClr val="tx1"/>
                        </a:solidFill>
                      </a:endParaRPr>
                    </a:p>
                  </a:txBody>
                  <a:tcPr marL="89642" marR="185542" marT="45713" marB="45713" anchor="ctr"/>
                </a:tc>
                <a:extLst>
                  <a:ext uri="{0D108BD9-81ED-4DB2-BD59-A6C34878D82A}">
                    <a16:rowId xmlns:a16="http://schemas.microsoft.com/office/drawing/2014/main" val="3471199328"/>
                  </a:ext>
                </a:extLst>
              </a:tr>
            </a:tbl>
          </a:graphicData>
        </a:graphic>
      </p:graphicFrame>
      <p:grpSp>
        <p:nvGrpSpPr>
          <p:cNvPr id="4" name="Group 3">
            <a:extLst>
              <a:ext uri="{FF2B5EF4-FFF2-40B4-BE49-F238E27FC236}">
                <a16:creationId xmlns:a16="http://schemas.microsoft.com/office/drawing/2014/main" id="{D08067B5-C813-D24D-9432-62854CBE9E6A}"/>
              </a:ext>
            </a:extLst>
          </p:cNvPr>
          <p:cNvGrpSpPr/>
          <p:nvPr/>
        </p:nvGrpSpPr>
        <p:grpSpPr>
          <a:xfrm>
            <a:off x="-7686" y="1887741"/>
            <a:ext cx="5987634" cy="932749"/>
            <a:chOff x="-1523" y="1338943"/>
            <a:chExt cx="6537941" cy="951453"/>
          </a:xfrm>
          <a:solidFill>
            <a:srgbClr val="C00000"/>
          </a:solidFill>
        </p:grpSpPr>
        <p:sp>
          <p:nvSpPr>
            <p:cNvPr id="5" name="Rectangle: Rounded Corners 34">
              <a:extLst>
                <a:ext uri="{FF2B5EF4-FFF2-40B4-BE49-F238E27FC236}">
                  <a16:creationId xmlns:a16="http://schemas.microsoft.com/office/drawing/2014/main" id="{1773C15A-7D41-6B4B-A36E-EBCE4842BC67}"/>
                </a:ext>
              </a:extLst>
            </p:cNvPr>
            <p:cNvSpPr/>
            <p:nvPr/>
          </p:nvSpPr>
          <p:spPr bwMode="auto">
            <a:xfrm>
              <a:off x="-1523" y="1465165"/>
              <a:ext cx="6397512" cy="699009"/>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Requirements</a:t>
              </a:r>
            </a:p>
          </p:txBody>
        </p:sp>
        <p:grpSp>
          <p:nvGrpSpPr>
            <p:cNvPr id="6" name="Group 5">
              <a:extLst>
                <a:ext uri="{FF2B5EF4-FFF2-40B4-BE49-F238E27FC236}">
                  <a16:creationId xmlns:a16="http://schemas.microsoft.com/office/drawing/2014/main" id="{95E49115-40CE-4245-879E-F410C1F311F6}"/>
                </a:ext>
              </a:extLst>
            </p:cNvPr>
            <p:cNvGrpSpPr/>
            <p:nvPr/>
          </p:nvGrpSpPr>
          <p:grpSpPr>
            <a:xfrm>
              <a:off x="-5" y="1338943"/>
              <a:ext cx="6536423" cy="951453"/>
              <a:chOff x="-3" y="1338943"/>
              <a:chExt cx="4200146" cy="951453"/>
            </a:xfrm>
            <a:grpFill/>
          </p:grpSpPr>
          <p:sp>
            <p:nvSpPr>
              <p:cNvPr id="7" name="Arrow: Bent 28">
                <a:extLst>
                  <a:ext uri="{FF2B5EF4-FFF2-40B4-BE49-F238E27FC236}">
                    <a16:creationId xmlns:a16="http://schemas.microsoft.com/office/drawing/2014/main" id="{F1194103-3F91-4144-BE8B-65EF4364B622}"/>
                  </a:ext>
                </a:extLst>
              </p:cNvPr>
              <p:cNvSpPr/>
              <p:nvPr/>
            </p:nvSpPr>
            <p:spPr bwMode="auto">
              <a:xfrm rot="5400000">
                <a:off x="1735583" y="-396643"/>
                <a:ext cx="728974" cy="4200145"/>
              </a:xfrm>
              <a:prstGeom prst="bentArrow">
                <a:avLst>
                  <a:gd name="adj1" fmla="val 25000"/>
                  <a:gd name="adj2" fmla="val 0"/>
                  <a:gd name="adj3" fmla="val 25000"/>
                  <a:gd name="adj4" fmla="val 0"/>
                </a:avLst>
              </a:prstGeom>
              <a:grp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effectLst/>
                  <a:uLnTx/>
                  <a:uFillTx/>
                  <a:latin typeface="Segoe UI"/>
                  <a:ea typeface="Segoe UI" pitchFamily="34" charset="0"/>
                  <a:cs typeface="Segoe UI" pitchFamily="34" charset="0"/>
                </a:endParaRPr>
              </a:p>
            </p:txBody>
          </p:sp>
          <p:sp>
            <p:nvSpPr>
              <p:cNvPr id="8" name="Arrow: Bent 37">
                <a:extLst>
                  <a:ext uri="{FF2B5EF4-FFF2-40B4-BE49-F238E27FC236}">
                    <a16:creationId xmlns:a16="http://schemas.microsoft.com/office/drawing/2014/main" id="{705A0772-3A06-0341-B6D8-4232353E36FB}"/>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grp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9897D9F2-70F5-5047-B288-C9A629520147}"/>
              </a:ext>
            </a:extLst>
          </p:cNvPr>
          <p:cNvSpPr/>
          <p:nvPr/>
        </p:nvSpPr>
        <p:spPr>
          <a:xfrm>
            <a:off x="403391" y="3085312"/>
            <a:ext cx="5573067" cy="525004"/>
          </a:xfrm>
          <a:prstGeom prst="rect">
            <a:avLst/>
          </a:prstGeom>
          <a:ln>
            <a:noFill/>
          </a:ln>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568" b="0" i="0" u="none" strike="noStrike" kern="1200" cap="none" spc="0" normalizeH="0" baseline="0" noProof="0" dirty="0">
                <a:ln>
                  <a:noFill/>
                </a:ln>
                <a:effectLst/>
                <a:uLnTx/>
                <a:uFillTx/>
                <a:latin typeface="Segoe UI"/>
                <a:ea typeface="Segoe UI" pitchFamily="34" charset="0"/>
                <a:cs typeface="Segoe UI" pitchFamily="34" charset="0"/>
              </a:rPr>
              <a:t>Network must route to a Windows Server Active</a:t>
            </a:r>
            <a:br>
              <a:rPr kumimoji="0" lang="en-US" sz="1568" b="0" i="0" u="none" strike="noStrike" kern="1200" cap="none" spc="0" normalizeH="0" baseline="0" noProof="0" dirty="0">
                <a:ln>
                  <a:noFill/>
                </a:ln>
                <a:effectLst/>
                <a:uLnTx/>
                <a:uFillTx/>
                <a:latin typeface="Segoe UI"/>
                <a:ea typeface="Segoe UI" pitchFamily="34" charset="0"/>
                <a:cs typeface="Segoe UI" pitchFamily="34" charset="0"/>
              </a:rPr>
            </a:br>
            <a:r>
              <a:rPr kumimoji="0" lang="en-US" sz="1568" b="0" i="0" u="none" strike="noStrike" kern="1200" cap="none" spc="0" normalizeH="0" baseline="0" noProof="0" dirty="0">
                <a:ln>
                  <a:noFill/>
                </a:ln>
                <a:effectLst/>
                <a:uLnTx/>
                <a:uFillTx/>
                <a:latin typeface="Segoe UI"/>
                <a:ea typeface="Segoe UI" pitchFamily="34" charset="0"/>
                <a:cs typeface="Segoe UI" pitchFamily="34" charset="0"/>
              </a:rPr>
              <a:t>Directory (AD)</a:t>
            </a:r>
          </a:p>
        </p:txBody>
      </p:sp>
      <p:sp>
        <p:nvSpPr>
          <p:cNvPr id="10" name="Rectangle 9">
            <a:extLst>
              <a:ext uri="{FF2B5EF4-FFF2-40B4-BE49-F238E27FC236}">
                <a16:creationId xmlns:a16="http://schemas.microsoft.com/office/drawing/2014/main" id="{C823B1EC-D59B-0F4B-953B-65D25939B471}"/>
              </a:ext>
            </a:extLst>
          </p:cNvPr>
          <p:cNvSpPr/>
          <p:nvPr/>
        </p:nvSpPr>
        <p:spPr>
          <a:xfrm>
            <a:off x="403144" y="3949988"/>
            <a:ext cx="5553525" cy="525004"/>
          </a:xfrm>
          <a:prstGeom prst="rect">
            <a:avLst/>
          </a:prstGeom>
          <a:ln>
            <a:noFill/>
          </a:ln>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568" b="0" i="0" u="none" strike="noStrike" kern="1200" cap="none" spc="0" normalizeH="0" baseline="0" noProof="0">
                <a:ln>
                  <a:noFill/>
                </a:ln>
                <a:effectLst/>
                <a:uLnTx/>
                <a:uFillTx/>
                <a:latin typeface="Segoe UI"/>
                <a:ea typeface="Segoe UI" pitchFamily="34" charset="0"/>
                <a:cs typeface="Segoe UI" pitchFamily="34" charset="0"/>
              </a:rPr>
              <a:t>This AD must be in sync with Azure AD so users can be associated between the two</a:t>
            </a:r>
          </a:p>
        </p:txBody>
      </p:sp>
      <p:sp>
        <p:nvSpPr>
          <p:cNvPr id="11" name="Rectangle 10">
            <a:extLst>
              <a:ext uri="{FF2B5EF4-FFF2-40B4-BE49-F238E27FC236}">
                <a16:creationId xmlns:a16="http://schemas.microsoft.com/office/drawing/2014/main" id="{E23DE716-E413-2A47-BD09-E150D3581496}"/>
              </a:ext>
            </a:extLst>
          </p:cNvPr>
          <p:cNvSpPr/>
          <p:nvPr/>
        </p:nvSpPr>
        <p:spPr>
          <a:xfrm>
            <a:off x="401828" y="4824626"/>
            <a:ext cx="5449909" cy="307761"/>
          </a:xfrm>
          <a:prstGeom prst="rect">
            <a:avLst/>
          </a:prstGeom>
          <a:ln>
            <a:noFill/>
          </a:ln>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568" b="0" i="0" u="none" strike="noStrike" kern="1200" cap="none" spc="0" normalizeH="0" baseline="0" noProof="0">
                <a:ln>
                  <a:noFill/>
                </a:ln>
                <a:effectLst/>
                <a:uLnTx/>
                <a:uFillTx/>
                <a:latin typeface="Segoe UI"/>
                <a:ea typeface="Segoe UI" pitchFamily="34" charset="0"/>
                <a:cs typeface="Segoe UI" pitchFamily="34" charset="0"/>
              </a:rPr>
              <a:t>VMs must domain-join this AD</a:t>
            </a:r>
          </a:p>
        </p:txBody>
      </p:sp>
      <p:grpSp>
        <p:nvGrpSpPr>
          <p:cNvPr id="12" name="Group 11">
            <a:extLst>
              <a:ext uri="{FF2B5EF4-FFF2-40B4-BE49-F238E27FC236}">
                <a16:creationId xmlns:a16="http://schemas.microsoft.com/office/drawing/2014/main" id="{CC4670F1-FEDC-0149-8F53-81B978373BAE}"/>
              </a:ext>
            </a:extLst>
          </p:cNvPr>
          <p:cNvGrpSpPr/>
          <p:nvPr/>
        </p:nvGrpSpPr>
        <p:grpSpPr>
          <a:xfrm>
            <a:off x="527895" y="3780152"/>
            <a:ext cx="5323444" cy="864676"/>
            <a:chOff x="459707" y="3269301"/>
            <a:chExt cx="5679836" cy="882015"/>
          </a:xfrm>
        </p:grpSpPr>
        <p:cxnSp>
          <p:nvCxnSpPr>
            <p:cNvPr id="13" name="Straight Connector 12">
              <a:extLst>
                <a:ext uri="{FF2B5EF4-FFF2-40B4-BE49-F238E27FC236}">
                  <a16:creationId xmlns:a16="http://schemas.microsoft.com/office/drawing/2014/main" id="{673BE568-F48B-794D-A80F-422C8B37860C}"/>
                </a:ext>
              </a:extLst>
            </p:cNvPr>
            <p:cNvCxnSpPr>
              <a:cxnSpLocks/>
            </p:cNvCxnSpPr>
            <p:nvPr/>
          </p:nvCxnSpPr>
          <p:spPr>
            <a:xfrm>
              <a:off x="459707" y="3269301"/>
              <a:ext cx="5654149" cy="0"/>
            </a:xfrm>
            <a:prstGeom prst="line">
              <a:avLst/>
            </a:prstGeom>
            <a:ln w="6350">
              <a:no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24FD78-2BA6-594D-80E9-837C02AE3731}"/>
                </a:ext>
              </a:extLst>
            </p:cNvPr>
            <p:cNvCxnSpPr>
              <a:cxnSpLocks/>
            </p:cNvCxnSpPr>
            <p:nvPr/>
          </p:nvCxnSpPr>
          <p:spPr>
            <a:xfrm>
              <a:off x="519797" y="4151316"/>
              <a:ext cx="5619746" cy="0"/>
            </a:xfrm>
            <a:prstGeom prst="line">
              <a:avLst/>
            </a:prstGeom>
            <a:ln w="6350">
              <a:no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0415525-3BFC-4F44-A699-B2A61D9D32FA}"/>
              </a:ext>
            </a:extLst>
          </p:cNvPr>
          <p:cNvGrpSpPr/>
          <p:nvPr/>
        </p:nvGrpSpPr>
        <p:grpSpPr>
          <a:xfrm>
            <a:off x="229087" y="2820495"/>
            <a:ext cx="11727357" cy="3506684"/>
            <a:chOff x="233680" y="2290400"/>
            <a:chExt cx="11962515" cy="4369477"/>
          </a:xfrm>
        </p:grpSpPr>
        <p:sp>
          <p:nvSpPr>
            <p:cNvPr id="16" name="Arrow: Bent 26">
              <a:extLst>
                <a:ext uri="{FF2B5EF4-FFF2-40B4-BE49-F238E27FC236}">
                  <a16:creationId xmlns:a16="http://schemas.microsoft.com/office/drawing/2014/main" id="{2497BBF3-7EA4-EF42-BA2E-950DE7E3D5AC}"/>
                </a:ext>
              </a:extLst>
            </p:cNvPr>
            <p:cNvSpPr/>
            <p:nvPr/>
          </p:nvSpPr>
          <p:spPr bwMode="auto">
            <a:xfrm>
              <a:off x="233680" y="2290400"/>
              <a:ext cx="3717291" cy="4369477"/>
            </a:xfrm>
            <a:prstGeom prst="bentArrow">
              <a:avLst>
                <a:gd name="adj1" fmla="val 25000"/>
                <a:gd name="adj2" fmla="val 0"/>
                <a:gd name="adj3" fmla="val 25000"/>
                <a:gd name="adj4" fmla="val 0"/>
              </a:avLst>
            </a:prstGeom>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effectLst/>
                <a:uLnTx/>
                <a:uFillTx/>
                <a:latin typeface="Segoe UI"/>
                <a:ea typeface="+mn-ea"/>
                <a:cs typeface="Segoe UI" pitchFamily="34" charset="0"/>
              </a:endParaRPr>
            </a:p>
          </p:txBody>
        </p:sp>
        <p:sp>
          <p:nvSpPr>
            <p:cNvPr id="17" name="Arrow: Bent 57">
              <a:extLst>
                <a:ext uri="{FF2B5EF4-FFF2-40B4-BE49-F238E27FC236}">
                  <a16:creationId xmlns:a16="http://schemas.microsoft.com/office/drawing/2014/main" id="{66A09E4C-3068-D142-ACCD-5F2CAAC9876A}"/>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effectLst/>
                <a:uLnTx/>
                <a:uFillTx/>
                <a:latin typeface="Segoe UI"/>
                <a:ea typeface="+mn-ea"/>
                <a:cs typeface="Segoe UI" pitchFamily="34" charset="0"/>
              </a:endParaRPr>
            </a:p>
          </p:txBody>
        </p:sp>
      </p:grpSp>
      <p:grpSp>
        <p:nvGrpSpPr>
          <p:cNvPr id="18" name="Group 17">
            <a:extLst>
              <a:ext uri="{FF2B5EF4-FFF2-40B4-BE49-F238E27FC236}">
                <a16:creationId xmlns:a16="http://schemas.microsoft.com/office/drawing/2014/main" id="{0AC17775-2CA5-6640-AFE1-27C76BBD41E0}"/>
              </a:ext>
            </a:extLst>
          </p:cNvPr>
          <p:cNvGrpSpPr/>
          <p:nvPr/>
        </p:nvGrpSpPr>
        <p:grpSpPr>
          <a:xfrm flipH="1">
            <a:off x="6205583" y="1887741"/>
            <a:ext cx="5987632" cy="932749"/>
            <a:chOff x="-1521" y="1338943"/>
            <a:chExt cx="6537939" cy="951453"/>
          </a:xfrm>
          <a:solidFill>
            <a:srgbClr val="C00000"/>
          </a:solidFill>
        </p:grpSpPr>
        <p:sp>
          <p:nvSpPr>
            <p:cNvPr id="19" name="Rectangle: Rounded Corners 70">
              <a:extLst>
                <a:ext uri="{FF2B5EF4-FFF2-40B4-BE49-F238E27FC236}">
                  <a16:creationId xmlns:a16="http://schemas.microsoft.com/office/drawing/2014/main" id="{16DB6625-1642-4D4C-8E37-B35F1C59AC96}"/>
                </a:ext>
              </a:extLst>
            </p:cNvPr>
            <p:cNvSpPr/>
            <p:nvPr/>
          </p:nvSpPr>
          <p:spPr bwMode="auto">
            <a:xfrm>
              <a:off x="-1521" y="1465165"/>
              <a:ext cx="6375165" cy="699009"/>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Considerations</a:t>
              </a:r>
            </a:p>
          </p:txBody>
        </p:sp>
        <p:grpSp>
          <p:nvGrpSpPr>
            <p:cNvPr id="20" name="Group 19">
              <a:extLst>
                <a:ext uri="{FF2B5EF4-FFF2-40B4-BE49-F238E27FC236}">
                  <a16:creationId xmlns:a16="http://schemas.microsoft.com/office/drawing/2014/main" id="{81CB540C-DFFA-0F45-8A30-B7DB71BE862D}"/>
                </a:ext>
              </a:extLst>
            </p:cNvPr>
            <p:cNvGrpSpPr/>
            <p:nvPr/>
          </p:nvGrpSpPr>
          <p:grpSpPr>
            <a:xfrm>
              <a:off x="-5" y="1338943"/>
              <a:ext cx="6536423" cy="951453"/>
              <a:chOff x="-3" y="1338943"/>
              <a:chExt cx="4200146" cy="951453"/>
            </a:xfrm>
            <a:grpFill/>
          </p:grpSpPr>
          <p:sp>
            <p:nvSpPr>
              <p:cNvPr id="21" name="Arrow: Bent 72">
                <a:extLst>
                  <a:ext uri="{FF2B5EF4-FFF2-40B4-BE49-F238E27FC236}">
                    <a16:creationId xmlns:a16="http://schemas.microsoft.com/office/drawing/2014/main" id="{E3A8E1E1-1660-6D4A-B990-91D234C7CBD5}"/>
                  </a:ext>
                </a:extLst>
              </p:cNvPr>
              <p:cNvSpPr/>
              <p:nvPr/>
            </p:nvSpPr>
            <p:spPr bwMode="auto">
              <a:xfrm rot="5400000">
                <a:off x="1735583" y="-396643"/>
                <a:ext cx="728974" cy="4200145"/>
              </a:xfrm>
              <a:prstGeom prst="bentArrow">
                <a:avLst>
                  <a:gd name="adj1" fmla="val 25000"/>
                  <a:gd name="adj2" fmla="val 0"/>
                  <a:gd name="adj3" fmla="val 25000"/>
                  <a:gd name="adj4" fmla="val 0"/>
                </a:avLst>
              </a:prstGeom>
              <a:grp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effectLst/>
                  <a:uLnTx/>
                  <a:uFillTx/>
                  <a:latin typeface="Segoe UI"/>
                  <a:ea typeface="Segoe UI" pitchFamily="34" charset="0"/>
                  <a:cs typeface="Segoe UI" pitchFamily="34" charset="0"/>
                </a:endParaRPr>
              </a:p>
            </p:txBody>
          </p:sp>
          <p:sp>
            <p:nvSpPr>
              <p:cNvPr id="22" name="Arrow: Bent 73">
                <a:extLst>
                  <a:ext uri="{FF2B5EF4-FFF2-40B4-BE49-F238E27FC236}">
                    <a16:creationId xmlns:a16="http://schemas.microsoft.com/office/drawing/2014/main" id="{A4B3FEEB-A0CB-A84B-9D22-54EE03841C3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grp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sp>
        <p:nvSpPr>
          <p:cNvPr id="23" name="Rectangle 22">
            <a:extLst>
              <a:ext uri="{FF2B5EF4-FFF2-40B4-BE49-F238E27FC236}">
                <a16:creationId xmlns:a16="http://schemas.microsoft.com/office/drawing/2014/main" id="{F21899CD-B3D6-3144-BDAD-E370ADE91808}"/>
              </a:ext>
            </a:extLst>
          </p:cNvPr>
          <p:cNvSpPr/>
          <p:nvPr/>
        </p:nvSpPr>
        <p:spPr bwMode="auto">
          <a:xfrm flipH="1">
            <a:off x="211929"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A989A09-1EF0-8544-AAFB-85C722C07AA1}"/>
              </a:ext>
            </a:extLst>
          </p:cNvPr>
          <p:cNvSpPr/>
          <p:nvPr/>
        </p:nvSpPr>
        <p:spPr bwMode="auto">
          <a:xfrm>
            <a:off x="11937745"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AA800206-3B01-454C-8E51-4CA0560198CD}"/>
              </a:ext>
            </a:extLst>
          </p:cNvPr>
          <p:cNvSpPr/>
          <p:nvPr/>
        </p:nvSpPr>
        <p:spPr bwMode="auto">
          <a:xfrm>
            <a:off x="170844" y="3172655"/>
            <a:ext cx="107571" cy="103041"/>
          </a:xfrm>
          <a:prstGeom prst="rect">
            <a:avLst/>
          </a:prstGeom>
          <a:solidFill>
            <a:schemeClr val="bg1"/>
          </a:solid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effectLst/>
              <a:uLnTx/>
              <a:uFillTx/>
              <a:latin typeface="Segoe UI"/>
              <a:ea typeface="+mn-ea"/>
              <a:cs typeface="Segoe UI" pitchFamily="34" charset="0"/>
            </a:endParaRPr>
          </a:p>
        </p:txBody>
      </p:sp>
      <p:sp>
        <p:nvSpPr>
          <p:cNvPr id="26" name="Rectangle 25">
            <a:extLst>
              <a:ext uri="{FF2B5EF4-FFF2-40B4-BE49-F238E27FC236}">
                <a16:creationId xmlns:a16="http://schemas.microsoft.com/office/drawing/2014/main" id="{F8D86692-814C-2842-8E32-A3C9183501AC}"/>
              </a:ext>
            </a:extLst>
          </p:cNvPr>
          <p:cNvSpPr/>
          <p:nvPr/>
        </p:nvSpPr>
        <p:spPr bwMode="auto">
          <a:xfrm>
            <a:off x="170845" y="4049591"/>
            <a:ext cx="107571" cy="103041"/>
          </a:xfrm>
          <a:prstGeom prst="rect">
            <a:avLst/>
          </a:prstGeom>
          <a:solidFill>
            <a:schemeClr val="bg1"/>
          </a:solid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effectLst/>
              <a:uLnTx/>
              <a:uFillTx/>
              <a:latin typeface="Segoe UI"/>
              <a:ea typeface="+mn-ea"/>
              <a:cs typeface="Segoe UI" pitchFamily="34" charset="0"/>
            </a:endParaRPr>
          </a:p>
        </p:txBody>
      </p:sp>
      <p:sp>
        <p:nvSpPr>
          <p:cNvPr id="27" name="Rectangle 26">
            <a:extLst>
              <a:ext uri="{FF2B5EF4-FFF2-40B4-BE49-F238E27FC236}">
                <a16:creationId xmlns:a16="http://schemas.microsoft.com/office/drawing/2014/main" id="{E4BE0C21-E20C-2A40-B894-02C0132CD1B8}"/>
              </a:ext>
            </a:extLst>
          </p:cNvPr>
          <p:cNvSpPr/>
          <p:nvPr/>
        </p:nvSpPr>
        <p:spPr bwMode="auto">
          <a:xfrm>
            <a:off x="170844" y="4930604"/>
            <a:ext cx="107571" cy="103041"/>
          </a:xfrm>
          <a:prstGeom prst="rect">
            <a:avLst/>
          </a:prstGeom>
          <a:solidFill>
            <a:schemeClr val="bg1"/>
          </a:solid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effectLst/>
              <a:uLnTx/>
              <a:uFillTx/>
              <a:latin typeface="Segoe UI"/>
              <a:ea typeface="+mn-ea"/>
              <a:cs typeface="Segoe UI" pitchFamily="34" charset="0"/>
            </a:endParaRPr>
          </a:p>
        </p:txBody>
      </p:sp>
      <p:cxnSp>
        <p:nvCxnSpPr>
          <p:cNvPr id="28" name="Straight Connector 27">
            <a:extLst>
              <a:ext uri="{FF2B5EF4-FFF2-40B4-BE49-F238E27FC236}">
                <a16:creationId xmlns:a16="http://schemas.microsoft.com/office/drawing/2014/main" id="{9CD54F88-B4A8-9D43-B411-48D22D0BC8E1}"/>
              </a:ext>
            </a:extLst>
          </p:cNvPr>
          <p:cNvCxnSpPr/>
          <p:nvPr/>
        </p:nvCxnSpPr>
        <p:spPr>
          <a:xfrm>
            <a:off x="6096000" y="2910268"/>
            <a:ext cx="0" cy="3322665"/>
          </a:xfrm>
          <a:prstGeom prst="line">
            <a:avLst/>
          </a:prstGeom>
          <a:ln>
            <a:no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761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418C7-318F-3345-90E6-DF8BDFAC6D61}"/>
              </a:ext>
            </a:extLst>
          </p:cNvPr>
          <p:cNvSpPr txBox="1">
            <a:spLocks/>
          </p:cNvSpPr>
          <p:nvPr/>
        </p:nvSpPr>
        <p:spPr>
          <a:xfrm>
            <a:off x="426424" y="440495"/>
            <a:ext cx="11336039" cy="758022"/>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Create Windows Virtual Desktop tenant</a:t>
            </a:r>
          </a:p>
        </p:txBody>
      </p:sp>
      <p:sp>
        <p:nvSpPr>
          <p:cNvPr id="3" name="Rectangle 2">
            <a:extLst>
              <a:ext uri="{FF2B5EF4-FFF2-40B4-BE49-F238E27FC236}">
                <a16:creationId xmlns:a16="http://schemas.microsoft.com/office/drawing/2014/main" id="{876BFCEE-E410-EF47-A70F-B9A1EF01A19D}"/>
              </a:ext>
            </a:extLst>
          </p:cNvPr>
          <p:cNvSpPr/>
          <p:nvPr/>
        </p:nvSpPr>
        <p:spPr bwMode="auto">
          <a:xfrm>
            <a:off x="725220" y="4388443"/>
            <a:ext cx="2795268" cy="675968"/>
          </a:xfrm>
          <a:prstGeom prst="rect">
            <a:avLst/>
          </a:prstGeom>
          <a:solidFill>
            <a:schemeClr val="bg1"/>
          </a:solidFill>
          <a:ln w="6350" cap="flat" cmpd="sng" algn="ctr">
            <a:no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687009" fontAlgn="base">
              <a:spcBef>
                <a:spcPts val="294"/>
              </a:spcBef>
              <a:spcAft>
                <a:spcPct val="0"/>
              </a:spcAft>
              <a:defRPr/>
            </a:pPr>
            <a:r>
              <a:rPr lang="en-US" sz="1765" kern="0" dirty="0">
                <a:latin typeface="Segoe UI Semibold" panose="020B0702040204020203" pitchFamily="34" charset="0"/>
                <a:ea typeface="Segoe UI" pitchFamily="34" charset="0"/>
                <a:cs typeface="Segoe UI Semibold" panose="020B0702040204020203" pitchFamily="34" charset="0"/>
              </a:rPr>
              <a:t>Grant Azure AD consent</a:t>
            </a:r>
          </a:p>
        </p:txBody>
      </p:sp>
      <p:grpSp>
        <p:nvGrpSpPr>
          <p:cNvPr id="4" name="Group 3">
            <a:extLst>
              <a:ext uri="{FF2B5EF4-FFF2-40B4-BE49-F238E27FC236}">
                <a16:creationId xmlns:a16="http://schemas.microsoft.com/office/drawing/2014/main" id="{192F3473-4351-954E-84BA-45F4E066032A}"/>
              </a:ext>
            </a:extLst>
          </p:cNvPr>
          <p:cNvGrpSpPr/>
          <p:nvPr/>
        </p:nvGrpSpPr>
        <p:grpSpPr>
          <a:xfrm>
            <a:off x="481348" y="1951730"/>
            <a:ext cx="3283012" cy="2319788"/>
            <a:chOff x="490999" y="1944688"/>
            <a:chExt cx="3067700" cy="2167648"/>
          </a:xfrm>
        </p:grpSpPr>
        <p:sp>
          <p:nvSpPr>
            <p:cNvPr id="5" name="Rectangle 4">
              <a:extLst>
                <a:ext uri="{FF2B5EF4-FFF2-40B4-BE49-F238E27FC236}">
                  <a16:creationId xmlns:a16="http://schemas.microsoft.com/office/drawing/2014/main" id="{DFBAAC35-E7A1-6B4C-98B1-35B87F66A332}"/>
                </a:ext>
              </a:extLst>
            </p:cNvPr>
            <p:cNvSpPr/>
            <p:nvPr/>
          </p:nvSpPr>
          <p:spPr bwMode="auto">
            <a:xfrm>
              <a:off x="899307" y="1944688"/>
              <a:ext cx="2659392" cy="182880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solidFill>
                  <a:schemeClr val="tx1"/>
                </a:solidFill>
                <a:latin typeface="Segoe UI"/>
                <a:ea typeface="Segoe UI" pitchFamily="34" charset="0"/>
                <a:cs typeface="Segoe UI" pitchFamily="34" charset="0"/>
              </a:endParaRPr>
            </a:p>
          </p:txBody>
        </p:sp>
        <p:pic>
          <p:nvPicPr>
            <p:cNvPr id="6" name="Picture 5" descr="Screenshot of the Azure AD permission consent page to allow Windows Virtual Desktop to query your Azure AD.">
              <a:extLst>
                <a:ext uri="{FF2B5EF4-FFF2-40B4-BE49-F238E27FC236}">
                  <a16:creationId xmlns:a16="http://schemas.microsoft.com/office/drawing/2014/main" id="{ABCB9F0C-5B24-5545-A38C-598D4793B6F2}"/>
                </a:ext>
              </a:extLst>
            </p:cNvPr>
            <p:cNvPicPr>
              <a:picLocks noChangeAspect="1"/>
            </p:cNvPicPr>
            <p:nvPr/>
          </p:nvPicPr>
          <p:blipFill rotWithShape="1">
            <a:blip r:embed="rId2"/>
            <a:srcRect l="958" t="1054" r="956" b="6147"/>
            <a:stretch/>
          </p:blipFill>
          <p:spPr>
            <a:xfrm>
              <a:off x="490999" y="2151552"/>
              <a:ext cx="2851319" cy="1960784"/>
            </a:xfrm>
            <a:custGeom>
              <a:avLst/>
              <a:gdLst>
                <a:gd name="connsiteX0" fmla="*/ 0 w 2851319"/>
                <a:gd name="connsiteY0" fmla="*/ 0 h 1960784"/>
                <a:gd name="connsiteX1" fmla="*/ 2851319 w 2851319"/>
                <a:gd name="connsiteY1" fmla="*/ 0 h 1960784"/>
                <a:gd name="connsiteX2" fmla="*/ 2851319 w 2851319"/>
                <a:gd name="connsiteY2" fmla="*/ 1960784 h 1960784"/>
                <a:gd name="connsiteX3" fmla="*/ 0 w 2851319"/>
                <a:gd name="connsiteY3" fmla="*/ 1960784 h 1960784"/>
              </a:gdLst>
              <a:ahLst/>
              <a:cxnLst>
                <a:cxn ang="0">
                  <a:pos x="connsiteX0" y="connsiteY0"/>
                </a:cxn>
                <a:cxn ang="0">
                  <a:pos x="connsiteX1" y="connsiteY1"/>
                </a:cxn>
                <a:cxn ang="0">
                  <a:pos x="connsiteX2" y="connsiteY2"/>
                </a:cxn>
                <a:cxn ang="0">
                  <a:pos x="connsiteX3" y="connsiteY3"/>
                </a:cxn>
              </a:cxnLst>
              <a:rect l="l" t="t" r="r" b="b"/>
              <a:pathLst>
                <a:path w="2851319" h="1960784">
                  <a:moveTo>
                    <a:pt x="0" y="0"/>
                  </a:moveTo>
                  <a:lnTo>
                    <a:pt x="2851319" y="0"/>
                  </a:lnTo>
                  <a:lnTo>
                    <a:pt x="2851319" y="1960784"/>
                  </a:lnTo>
                  <a:lnTo>
                    <a:pt x="0" y="1960784"/>
                  </a:lnTo>
                  <a:close/>
                </a:path>
              </a:pathLst>
            </a:custGeom>
            <a:blipFill>
              <a:blip r:embed="rId3" cstate="screen">
                <a:extLst>
                  <a:ext uri="{28A0092B-C50C-407E-A947-70E740481C1C}">
                    <a14:useLocalDpi xmlns:a14="http://schemas.microsoft.com/office/drawing/2010/main"/>
                  </a:ext>
                </a:extLst>
              </a:blip>
              <a:stretch>
                <a:fillRect/>
              </a:stretch>
            </a:blipFill>
            <a:ln>
              <a:solidFill>
                <a:schemeClr val="tx1"/>
              </a:solidFill>
            </a:ln>
          </p:spPr>
        </p:pic>
      </p:grpSp>
      <p:sp>
        <p:nvSpPr>
          <p:cNvPr id="7" name="Rectangle 6">
            <a:extLst>
              <a:ext uri="{FF2B5EF4-FFF2-40B4-BE49-F238E27FC236}">
                <a16:creationId xmlns:a16="http://schemas.microsoft.com/office/drawing/2014/main" id="{C2F36519-3CA4-7A49-B68E-E32A1E4816D2}"/>
              </a:ext>
            </a:extLst>
          </p:cNvPr>
          <p:cNvSpPr/>
          <p:nvPr/>
        </p:nvSpPr>
        <p:spPr bwMode="auto">
          <a:xfrm>
            <a:off x="4730390" y="4388443"/>
            <a:ext cx="2795268" cy="675968"/>
          </a:xfrm>
          <a:prstGeom prst="rect">
            <a:avLst/>
          </a:prstGeom>
          <a:solidFill>
            <a:schemeClr val="bg1"/>
          </a:solidFill>
          <a:ln w="6350" cap="flat" cmpd="sng" algn="ctr">
            <a:no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687009" fontAlgn="base">
              <a:spcBef>
                <a:spcPts val="294"/>
              </a:spcBef>
              <a:spcAft>
                <a:spcPct val="0"/>
              </a:spcAft>
              <a:defRPr/>
            </a:pPr>
            <a:r>
              <a:rPr lang="en-US" sz="1765" kern="0" dirty="0">
                <a:latin typeface="Segoe UI Semibold" panose="020B0702040204020203" pitchFamily="34" charset="0"/>
                <a:ea typeface="Segoe UI" pitchFamily="34" charset="0"/>
                <a:cs typeface="Segoe UI Semibold" panose="020B0702040204020203" pitchFamily="34" charset="0"/>
              </a:rPr>
              <a:t>Assign a Tenant Creator</a:t>
            </a:r>
          </a:p>
        </p:txBody>
      </p:sp>
      <p:grpSp>
        <p:nvGrpSpPr>
          <p:cNvPr id="8" name="Group 7">
            <a:extLst>
              <a:ext uri="{FF2B5EF4-FFF2-40B4-BE49-F238E27FC236}">
                <a16:creationId xmlns:a16="http://schemas.microsoft.com/office/drawing/2014/main" id="{CF6DA316-60E2-6248-A7D2-2DBC5A1BDE14}"/>
              </a:ext>
            </a:extLst>
          </p:cNvPr>
          <p:cNvGrpSpPr/>
          <p:nvPr/>
        </p:nvGrpSpPr>
        <p:grpSpPr>
          <a:xfrm>
            <a:off x="4486516" y="1952207"/>
            <a:ext cx="3283013" cy="2318748"/>
            <a:chOff x="4717052" y="1944688"/>
            <a:chExt cx="3067700" cy="2166676"/>
          </a:xfrm>
        </p:grpSpPr>
        <p:sp>
          <p:nvSpPr>
            <p:cNvPr id="9" name="Rectangle 8">
              <a:extLst>
                <a:ext uri="{FF2B5EF4-FFF2-40B4-BE49-F238E27FC236}">
                  <a16:creationId xmlns:a16="http://schemas.microsoft.com/office/drawing/2014/main" id="{CFDCDD0D-4117-7E41-967E-5C3E00DDB1C9}"/>
                </a:ext>
              </a:extLst>
            </p:cNvPr>
            <p:cNvSpPr/>
            <p:nvPr/>
          </p:nvSpPr>
          <p:spPr bwMode="auto">
            <a:xfrm>
              <a:off x="5125360" y="1944688"/>
              <a:ext cx="2659392" cy="182880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solidFill>
                  <a:schemeClr val="tx1"/>
                </a:solidFill>
                <a:latin typeface="Segoe UI"/>
                <a:ea typeface="Segoe UI" pitchFamily="34" charset="0"/>
                <a:cs typeface="Segoe UI" pitchFamily="34" charset="0"/>
              </a:endParaRPr>
            </a:p>
          </p:txBody>
        </p:sp>
        <p:pic>
          <p:nvPicPr>
            <p:cNvPr id="10" name="Picture 9" descr="Screenshot of the Azure portal with the TenantCreator app role assigned to a user.">
              <a:extLst>
                <a:ext uri="{FF2B5EF4-FFF2-40B4-BE49-F238E27FC236}">
                  <a16:creationId xmlns:a16="http://schemas.microsoft.com/office/drawing/2014/main" id="{0EBD981C-E90D-334D-B155-5BAE485194DD}"/>
                </a:ext>
              </a:extLst>
            </p:cNvPr>
            <p:cNvPicPr>
              <a:picLocks noChangeAspect="1"/>
            </p:cNvPicPr>
            <p:nvPr/>
          </p:nvPicPr>
          <p:blipFill rotWithShape="1">
            <a:blip r:embed="rId4"/>
            <a:srcRect l="2655" t="8728" r="821" b="8587"/>
            <a:stretch/>
          </p:blipFill>
          <p:spPr>
            <a:xfrm>
              <a:off x="4717052" y="2151552"/>
              <a:ext cx="2849906" cy="1959812"/>
            </a:xfrm>
            <a:custGeom>
              <a:avLst/>
              <a:gdLst>
                <a:gd name="connsiteX0" fmla="*/ 0 w 2849906"/>
                <a:gd name="connsiteY0" fmla="*/ 0 h 1959812"/>
                <a:gd name="connsiteX1" fmla="*/ 2849906 w 2849906"/>
                <a:gd name="connsiteY1" fmla="*/ 0 h 1959812"/>
                <a:gd name="connsiteX2" fmla="*/ 2849906 w 2849906"/>
                <a:gd name="connsiteY2" fmla="*/ 1959812 h 1959812"/>
                <a:gd name="connsiteX3" fmla="*/ 0 w 2849906"/>
                <a:gd name="connsiteY3" fmla="*/ 1959812 h 1959812"/>
              </a:gdLst>
              <a:ahLst/>
              <a:cxnLst>
                <a:cxn ang="0">
                  <a:pos x="connsiteX0" y="connsiteY0"/>
                </a:cxn>
                <a:cxn ang="0">
                  <a:pos x="connsiteX1" y="connsiteY1"/>
                </a:cxn>
                <a:cxn ang="0">
                  <a:pos x="connsiteX2" y="connsiteY2"/>
                </a:cxn>
                <a:cxn ang="0">
                  <a:pos x="connsiteX3" y="connsiteY3"/>
                </a:cxn>
              </a:cxnLst>
              <a:rect l="l" t="t" r="r" b="b"/>
              <a:pathLst>
                <a:path w="2849906" h="1959812">
                  <a:moveTo>
                    <a:pt x="0" y="0"/>
                  </a:moveTo>
                  <a:lnTo>
                    <a:pt x="2849906" y="0"/>
                  </a:lnTo>
                  <a:lnTo>
                    <a:pt x="2849906" y="1959812"/>
                  </a:lnTo>
                  <a:lnTo>
                    <a:pt x="0" y="1959812"/>
                  </a:lnTo>
                  <a:close/>
                </a:path>
              </a:pathLst>
            </a:custGeom>
            <a:ln>
              <a:solidFill>
                <a:schemeClr val="tx1"/>
              </a:solidFill>
            </a:ln>
          </p:spPr>
        </p:pic>
      </p:grpSp>
      <p:sp>
        <p:nvSpPr>
          <p:cNvPr id="11" name="Rectangle 10">
            <a:extLst>
              <a:ext uri="{FF2B5EF4-FFF2-40B4-BE49-F238E27FC236}">
                <a16:creationId xmlns:a16="http://schemas.microsoft.com/office/drawing/2014/main" id="{B7D6B653-1B89-C043-A043-343964B16397}"/>
              </a:ext>
            </a:extLst>
          </p:cNvPr>
          <p:cNvSpPr/>
          <p:nvPr/>
        </p:nvSpPr>
        <p:spPr bwMode="auto">
          <a:xfrm>
            <a:off x="8735560" y="4388443"/>
            <a:ext cx="2795268" cy="675968"/>
          </a:xfrm>
          <a:prstGeom prst="rect">
            <a:avLst/>
          </a:prstGeom>
          <a:solidFill>
            <a:schemeClr val="bg1"/>
          </a:solidFill>
          <a:ln w="6350" cap="flat" cmpd="sng" algn="ctr">
            <a:no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687009" fontAlgn="base">
              <a:spcBef>
                <a:spcPts val="294"/>
              </a:spcBef>
              <a:spcAft>
                <a:spcPct val="0"/>
              </a:spcAft>
              <a:defRPr/>
            </a:pPr>
            <a:r>
              <a:rPr lang="en-US" sz="1765" kern="0" dirty="0">
                <a:latin typeface="Segoe UI Semibold" panose="020B0702040204020203" pitchFamily="34" charset="0"/>
                <a:ea typeface="Segoe UI" pitchFamily="34" charset="0"/>
                <a:cs typeface="Segoe UI Semibold" panose="020B0702040204020203" pitchFamily="34" charset="0"/>
              </a:rPr>
              <a:t>Create your tenant</a:t>
            </a:r>
          </a:p>
        </p:txBody>
      </p:sp>
      <p:grpSp>
        <p:nvGrpSpPr>
          <p:cNvPr id="12" name="Group 11">
            <a:extLst>
              <a:ext uri="{FF2B5EF4-FFF2-40B4-BE49-F238E27FC236}">
                <a16:creationId xmlns:a16="http://schemas.microsoft.com/office/drawing/2014/main" id="{5666BA9C-FF98-5A4C-96DE-24FA17103EED}"/>
              </a:ext>
            </a:extLst>
          </p:cNvPr>
          <p:cNvGrpSpPr/>
          <p:nvPr/>
        </p:nvGrpSpPr>
        <p:grpSpPr>
          <a:xfrm>
            <a:off x="8491686" y="1952207"/>
            <a:ext cx="3283013" cy="2318748"/>
            <a:chOff x="8943106" y="1944688"/>
            <a:chExt cx="3067700" cy="2166676"/>
          </a:xfrm>
        </p:grpSpPr>
        <p:sp>
          <p:nvSpPr>
            <p:cNvPr id="13" name="Rectangle 12">
              <a:extLst>
                <a:ext uri="{FF2B5EF4-FFF2-40B4-BE49-F238E27FC236}">
                  <a16:creationId xmlns:a16="http://schemas.microsoft.com/office/drawing/2014/main" id="{FBE0690E-87B8-AE4A-A130-2BDE6E4CF6E6}"/>
                </a:ext>
              </a:extLst>
            </p:cNvPr>
            <p:cNvSpPr/>
            <p:nvPr/>
          </p:nvSpPr>
          <p:spPr bwMode="auto">
            <a:xfrm>
              <a:off x="9351414" y="1944688"/>
              <a:ext cx="2659392" cy="182880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solidFill>
                  <a:schemeClr val="tx1"/>
                </a:solidFill>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E447DBAE-9345-D94D-B1CB-DF2F945F3972}"/>
                </a:ext>
              </a:extLst>
            </p:cNvPr>
            <p:cNvGrpSpPr/>
            <p:nvPr/>
          </p:nvGrpSpPr>
          <p:grpSpPr>
            <a:xfrm>
              <a:off x="8943106" y="2151552"/>
              <a:ext cx="2849906" cy="1959812"/>
              <a:chOff x="9117277" y="1788694"/>
              <a:chExt cx="2849906" cy="1959812"/>
            </a:xfrm>
          </p:grpSpPr>
          <p:pic>
            <p:nvPicPr>
              <p:cNvPr id="15" name="Picture 14" descr="PowerShell snippet showing a blurred set of cmdlets to run to create a Windows Virtual Desktop tenant.">
                <a:extLst>
                  <a:ext uri="{FF2B5EF4-FFF2-40B4-BE49-F238E27FC236}">
                    <a16:creationId xmlns:a16="http://schemas.microsoft.com/office/drawing/2014/main" id="{E821BA07-9995-BD48-87A8-91FFA3F8B11F}"/>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12436" t="2111" r="41644" b="1770"/>
              <a:stretch/>
            </p:blipFill>
            <p:spPr bwMode="auto">
              <a:xfrm>
                <a:off x="9117277" y="1788694"/>
                <a:ext cx="2849906" cy="1959812"/>
              </a:xfrm>
              <a:custGeom>
                <a:avLst/>
                <a:gdLst>
                  <a:gd name="connsiteX0" fmla="*/ 0 w 2849906"/>
                  <a:gd name="connsiteY0" fmla="*/ 0 h 1959812"/>
                  <a:gd name="connsiteX1" fmla="*/ 2849906 w 2849906"/>
                  <a:gd name="connsiteY1" fmla="*/ 0 h 1959812"/>
                  <a:gd name="connsiteX2" fmla="*/ 2849906 w 2849906"/>
                  <a:gd name="connsiteY2" fmla="*/ 1959812 h 1959812"/>
                  <a:gd name="connsiteX3" fmla="*/ 0 w 2849906"/>
                  <a:gd name="connsiteY3" fmla="*/ 1959812 h 1959812"/>
                </a:gdLst>
                <a:ahLst/>
                <a:cxnLst>
                  <a:cxn ang="0">
                    <a:pos x="connsiteX0" y="connsiteY0"/>
                  </a:cxn>
                  <a:cxn ang="0">
                    <a:pos x="connsiteX1" y="connsiteY1"/>
                  </a:cxn>
                  <a:cxn ang="0">
                    <a:pos x="connsiteX2" y="connsiteY2"/>
                  </a:cxn>
                  <a:cxn ang="0">
                    <a:pos x="connsiteX3" y="connsiteY3"/>
                  </a:cxn>
                </a:cxnLst>
                <a:rect l="l" t="t" r="r" b="b"/>
                <a:pathLst>
                  <a:path w="2849906" h="1959812">
                    <a:moveTo>
                      <a:pt x="0" y="0"/>
                    </a:moveTo>
                    <a:lnTo>
                      <a:pt x="2849906" y="0"/>
                    </a:lnTo>
                    <a:lnTo>
                      <a:pt x="2849906" y="1959812"/>
                    </a:lnTo>
                    <a:lnTo>
                      <a:pt x="0" y="1959812"/>
                    </a:lnTo>
                    <a:close/>
                  </a:path>
                </a:pathLst>
              </a:cu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descr="PowerShell icon, sitting on top of the blurred image of PowerShell cmdlets.">
                <a:extLst>
                  <a:ext uri="{FF2B5EF4-FFF2-40B4-BE49-F238E27FC236}">
                    <a16:creationId xmlns:a16="http://schemas.microsoft.com/office/drawing/2014/main" id="{9C8D5F2C-D389-1342-B662-11328A1FF4D1}"/>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t="17644" b="17644"/>
              <a:stretch/>
            </p:blipFill>
            <p:spPr>
              <a:xfrm>
                <a:off x="9376331" y="2014134"/>
                <a:ext cx="2331798" cy="1508932"/>
              </a:xfrm>
              <a:prstGeom prst="rect">
                <a:avLst/>
              </a:prstGeom>
              <a:ln>
                <a:solidFill>
                  <a:schemeClr val="tx1"/>
                </a:solidFill>
              </a:ln>
            </p:spPr>
          </p:pic>
        </p:grpSp>
      </p:grpSp>
      <p:sp>
        <p:nvSpPr>
          <p:cNvPr id="17" name="TextBox 16">
            <a:extLst>
              <a:ext uri="{FF2B5EF4-FFF2-40B4-BE49-F238E27FC236}">
                <a16:creationId xmlns:a16="http://schemas.microsoft.com/office/drawing/2014/main" id="{40C37B27-4D7C-4C4B-BD8A-229523B71766}"/>
              </a:ext>
            </a:extLst>
          </p:cNvPr>
          <p:cNvSpPr txBox="1"/>
          <p:nvPr/>
        </p:nvSpPr>
        <p:spPr>
          <a:xfrm>
            <a:off x="426425" y="5652943"/>
            <a:ext cx="11221037" cy="524896"/>
          </a:xfrm>
          <a:prstGeom prst="rect">
            <a:avLst/>
          </a:prstGeom>
          <a:noFill/>
        </p:spPr>
        <p:txBody>
          <a:bodyPr wrap="square" lIns="0" tIns="0" rIns="0" bIns="0" rtlCol="0" anchor="ctr">
            <a:noAutofit/>
          </a:bodyPr>
          <a:lstStyle/>
          <a:p>
            <a:pPr defTabSz="896386">
              <a:spcAft>
                <a:spcPts val="784"/>
              </a:spcAft>
              <a:defRPr/>
            </a:pPr>
            <a:r>
              <a:rPr lang="en-US" sz="1372" kern="0">
                <a:latin typeface="Segoe UI"/>
              </a:rPr>
              <a:t>Documentation: aka.ms/</a:t>
            </a:r>
            <a:r>
              <a:rPr lang="en-US" sz="1372" kern="0" err="1">
                <a:latin typeface="Segoe UI"/>
              </a:rPr>
              <a:t>wvdpreview</a:t>
            </a:r>
            <a:endParaRPr lang="en-US" sz="1372" kern="0">
              <a:latin typeface="Segoe UI"/>
            </a:endParaRPr>
          </a:p>
          <a:p>
            <a:pPr defTabSz="896386">
              <a:spcAft>
                <a:spcPts val="784"/>
              </a:spcAft>
              <a:defRPr/>
            </a:pPr>
            <a:r>
              <a:rPr lang="en-US" sz="1372" kern="0">
                <a:latin typeface="Segoe UI"/>
              </a:rPr>
              <a:t>Getting Started Guide: aka.ms/</a:t>
            </a:r>
            <a:r>
              <a:rPr lang="en-US" sz="1372" kern="0" err="1">
                <a:latin typeface="Segoe UI"/>
              </a:rPr>
              <a:t>startwvd</a:t>
            </a:r>
            <a:r>
              <a:rPr lang="en-US" sz="1372" kern="0">
                <a:latin typeface="Segoe UI"/>
              </a:rPr>
              <a:t> </a:t>
            </a:r>
          </a:p>
        </p:txBody>
      </p:sp>
      <p:cxnSp>
        <p:nvCxnSpPr>
          <p:cNvPr id="18" name="Straight Connector 17">
            <a:extLst>
              <a:ext uri="{FF2B5EF4-FFF2-40B4-BE49-F238E27FC236}">
                <a16:creationId xmlns:a16="http://schemas.microsoft.com/office/drawing/2014/main" id="{E8935E9F-2D56-D947-A356-BB4E7E961D69}"/>
              </a:ext>
            </a:extLst>
          </p:cNvPr>
          <p:cNvCxnSpPr/>
          <p:nvPr/>
        </p:nvCxnSpPr>
        <p:spPr>
          <a:xfrm>
            <a:off x="4125438" y="2718015"/>
            <a:ext cx="0" cy="2260814"/>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BD32EE-84CC-EB4F-9507-F1A9CE6A30CD}"/>
              </a:ext>
            </a:extLst>
          </p:cNvPr>
          <p:cNvCxnSpPr/>
          <p:nvPr/>
        </p:nvCxnSpPr>
        <p:spPr>
          <a:xfrm>
            <a:off x="8130608" y="2718015"/>
            <a:ext cx="0" cy="2260814"/>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4790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E937-4CA2-3340-9157-69C642B84877}"/>
              </a:ext>
            </a:extLst>
          </p:cNvPr>
          <p:cNvSpPr txBox="1">
            <a:spLocks/>
          </p:cNvSpPr>
          <p:nvPr/>
        </p:nvSpPr>
        <p:spPr>
          <a:xfrm>
            <a:off x="426424" y="440495"/>
            <a:ext cx="11336039" cy="758022"/>
          </a:xfrm>
          <a:prstGeom prst="rect">
            <a:avLst/>
          </a:prstGeom>
          <a:ln>
            <a:noFill/>
          </a:ln>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Performance guidance</a:t>
            </a:r>
            <a:endParaRPr lang="en-US" dirty="0">
              <a:solidFill>
                <a:schemeClr val="tx1"/>
              </a:solidFill>
            </a:endParaRPr>
          </a:p>
        </p:txBody>
      </p:sp>
      <p:sp>
        <p:nvSpPr>
          <p:cNvPr id="3" name="Rectangle 2">
            <a:extLst>
              <a:ext uri="{FF2B5EF4-FFF2-40B4-BE49-F238E27FC236}">
                <a16:creationId xmlns:a16="http://schemas.microsoft.com/office/drawing/2014/main" id="{E0CDB307-8844-2B4E-B8A9-140A4DD4EC34}"/>
              </a:ext>
            </a:extLst>
          </p:cNvPr>
          <p:cNvSpPr/>
          <p:nvPr/>
        </p:nvSpPr>
        <p:spPr>
          <a:xfrm>
            <a:off x="434103" y="4678971"/>
            <a:ext cx="3836968" cy="1716007"/>
          </a:xfrm>
          <a:prstGeom prst="rect">
            <a:avLst/>
          </a:prstGeom>
          <a:ln w="6350">
            <a:noFill/>
          </a:ln>
        </p:spPr>
        <p:txBody>
          <a:bodyPr wrap="square" lIns="134464" tIns="89642" rIns="134464" bIns="89642">
            <a:noAutofit/>
          </a:bodyPr>
          <a:lstStyle/>
          <a:p>
            <a:pPr defTabSz="914102" fontAlgn="base">
              <a:spcBef>
                <a:spcPts val="1176"/>
              </a:spcBef>
              <a:spcAft>
                <a:spcPts val="784"/>
              </a:spcAft>
            </a:pPr>
            <a:r>
              <a:rPr lang="en-US" sz="2353" dirty="0">
                <a:cs typeface="Segoe UI" pitchFamily="34" charset="0"/>
              </a:rPr>
              <a:t>Leverage multisession </a:t>
            </a:r>
            <a:br>
              <a:rPr lang="en-US" sz="2353" dirty="0">
                <a:cs typeface="Segoe UI" pitchFamily="34" charset="0"/>
              </a:rPr>
            </a:br>
            <a:r>
              <a:rPr lang="en-US" sz="2353" dirty="0">
                <a:cs typeface="Segoe UI" pitchFamily="34" charset="0"/>
              </a:rPr>
              <a:t>user density for the most cost-effective option</a:t>
            </a:r>
          </a:p>
        </p:txBody>
      </p:sp>
      <p:sp>
        <p:nvSpPr>
          <p:cNvPr id="4" name="Rectangle 3">
            <a:extLst>
              <a:ext uri="{FF2B5EF4-FFF2-40B4-BE49-F238E27FC236}">
                <a16:creationId xmlns:a16="http://schemas.microsoft.com/office/drawing/2014/main" id="{C7CB0C0E-91F8-744D-BBB2-FBE9CA3B3283}"/>
              </a:ext>
            </a:extLst>
          </p:cNvPr>
          <p:cNvSpPr/>
          <p:nvPr/>
        </p:nvSpPr>
        <p:spPr>
          <a:xfrm>
            <a:off x="434103" y="2049458"/>
            <a:ext cx="3836968" cy="1716007"/>
          </a:xfrm>
          <a:prstGeom prst="rect">
            <a:avLst/>
          </a:prstGeom>
          <a:ln w="6350">
            <a:noFill/>
          </a:ln>
        </p:spPr>
        <p:txBody>
          <a:bodyPr wrap="square" lIns="134464" tIns="89642" rIns="134464" bIns="89642">
            <a:noAutofit/>
          </a:bodyPr>
          <a:lstStyle/>
          <a:p>
            <a:pPr defTabSz="914102" fontAlgn="base">
              <a:spcBef>
                <a:spcPts val="1176"/>
              </a:spcBef>
              <a:spcAft>
                <a:spcPts val="784"/>
              </a:spcAft>
            </a:pPr>
            <a:r>
              <a:rPr lang="en-US" sz="2353" dirty="0">
                <a:cs typeface="Segoe UI" pitchFamily="34" charset="0"/>
              </a:rPr>
              <a:t>VM should be deployed to Azure regions with WVD clusters</a:t>
            </a:r>
          </a:p>
        </p:txBody>
      </p:sp>
      <p:cxnSp>
        <p:nvCxnSpPr>
          <p:cNvPr id="5" name="Straight Connector 4">
            <a:extLst>
              <a:ext uri="{FF2B5EF4-FFF2-40B4-BE49-F238E27FC236}">
                <a16:creationId xmlns:a16="http://schemas.microsoft.com/office/drawing/2014/main" id="{89878A48-DBB1-8948-9C86-197BD684C56A}"/>
              </a:ext>
            </a:extLst>
          </p:cNvPr>
          <p:cNvCxnSpPr/>
          <p:nvPr/>
        </p:nvCxnSpPr>
        <p:spPr>
          <a:xfrm>
            <a:off x="457388" y="2049458"/>
            <a:ext cx="686871"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A5934B9-EC95-F440-8179-E5A3813F6157}"/>
              </a:ext>
            </a:extLst>
          </p:cNvPr>
          <p:cNvSpPr/>
          <p:nvPr/>
        </p:nvSpPr>
        <p:spPr>
          <a:xfrm>
            <a:off x="8640243" y="2049458"/>
            <a:ext cx="3133116" cy="4345518"/>
          </a:xfrm>
          <a:prstGeom prst="rect">
            <a:avLst/>
          </a:prstGeom>
          <a:ln w="6350">
            <a:noFill/>
          </a:ln>
        </p:spPr>
        <p:txBody>
          <a:bodyPr wrap="square" lIns="134464" tIns="89642" rIns="134464" bIns="89642">
            <a:noAutofit/>
          </a:bodyPr>
          <a:lstStyle/>
          <a:p>
            <a:pPr defTabSz="914102" fontAlgn="base">
              <a:spcBef>
                <a:spcPts val="1176"/>
              </a:spcBef>
              <a:spcAft>
                <a:spcPts val="784"/>
              </a:spcAft>
            </a:pPr>
            <a:r>
              <a:rPr lang="en-US" sz="2353" dirty="0">
                <a:cs typeface="Segoe UI" pitchFamily="34" charset="0"/>
              </a:rPr>
              <a:t>Recommend a mix </a:t>
            </a:r>
            <a:br>
              <a:rPr lang="en-US" sz="2353" dirty="0">
                <a:cs typeface="Segoe UI" pitchFamily="34" charset="0"/>
              </a:rPr>
            </a:br>
            <a:r>
              <a:rPr lang="en-US" sz="2353" dirty="0">
                <a:cs typeface="Segoe UI" pitchFamily="34" charset="0"/>
              </a:rPr>
              <a:t>of breadth and</a:t>
            </a:r>
            <a:br>
              <a:rPr lang="en-US" sz="2353" dirty="0">
                <a:cs typeface="Segoe UI" pitchFamily="34" charset="0"/>
              </a:rPr>
            </a:br>
            <a:r>
              <a:rPr lang="en-US" sz="2353" dirty="0">
                <a:cs typeface="Segoe UI" pitchFamily="34" charset="0"/>
              </a:rPr>
              <a:t>depth scaling to accommodate peak and nonpeak timing</a:t>
            </a:r>
          </a:p>
        </p:txBody>
      </p:sp>
      <p:cxnSp>
        <p:nvCxnSpPr>
          <p:cNvPr id="7" name="Straight Connector 6">
            <a:extLst>
              <a:ext uri="{FF2B5EF4-FFF2-40B4-BE49-F238E27FC236}">
                <a16:creationId xmlns:a16="http://schemas.microsoft.com/office/drawing/2014/main" id="{76E3338A-8335-CC4D-BE92-307EF740D953}"/>
              </a:ext>
            </a:extLst>
          </p:cNvPr>
          <p:cNvCxnSpPr/>
          <p:nvPr/>
        </p:nvCxnSpPr>
        <p:spPr>
          <a:xfrm>
            <a:off x="8658918" y="2049458"/>
            <a:ext cx="686871"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A867E6C-F8E6-1743-9066-1C9A7B838E7B}"/>
              </a:ext>
            </a:extLst>
          </p:cNvPr>
          <p:cNvSpPr/>
          <p:nvPr/>
        </p:nvSpPr>
        <p:spPr>
          <a:xfrm>
            <a:off x="4537173" y="2049458"/>
            <a:ext cx="3836968" cy="1716007"/>
          </a:xfrm>
          <a:prstGeom prst="rect">
            <a:avLst/>
          </a:prstGeom>
          <a:ln w="6350">
            <a:noFill/>
          </a:ln>
        </p:spPr>
        <p:txBody>
          <a:bodyPr wrap="square" lIns="134464" tIns="89642" rIns="134464" bIns="89642">
            <a:noAutofit/>
          </a:bodyPr>
          <a:lstStyle/>
          <a:p>
            <a:pPr defTabSz="914102" fontAlgn="base">
              <a:spcBef>
                <a:spcPts val="1176"/>
              </a:spcBef>
              <a:spcAft>
                <a:spcPts val="784"/>
              </a:spcAft>
            </a:pPr>
            <a:r>
              <a:rPr lang="en-US" sz="2353" dirty="0">
                <a:cs typeface="Segoe UI" pitchFamily="34" charset="0"/>
              </a:rPr>
              <a:t>Understand App &amp; Users to perform Tenant/</a:t>
            </a:r>
            <a:r>
              <a:rPr lang="en-US" sz="2353" dirty="0" err="1">
                <a:cs typeface="Segoe UI" pitchFamily="34" charset="0"/>
              </a:rPr>
              <a:t>HostPool</a:t>
            </a:r>
            <a:r>
              <a:rPr lang="en-US" sz="2353" dirty="0">
                <a:cs typeface="Segoe UI" pitchFamily="34" charset="0"/>
              </a:rPr>
              <a:t> Design</a:t>
            </a:r>
          </a:p>
        </p:txBody>
      </p:sp>
      <p:sp>
        <p:nvSpPr>
          <p:cNvPr id="9" name="Rectangle 8">
            <a:extLst>
              <a:ext uri="{FF2B5EF4-FFF2-40B4-BE49-F238E27FC236}">
                <a16:creationId xmlns:a16="http://schemas.microsoft.com/office/drawing/2014/main" id="{AE7E6A76-4EAF-F349-9AA7-5F6351896209}"/>
              </a:ext>
            </a:extLst>
          </p:cNvPr>
          <p:cNvSpPr/>
          <p:nvPr/>
        </p:nvSpPr>
        <p:spPr>
          <a:xfrm>
            <a:off x="4537173" y="4678971"/>
            <a:ext cx="3836968" cy="1716007"/>
          </a:xfrm>
          <a:prstGeom prst="rect">
            <a:avLst/>
          </a:prstGeom>
          <a:ln w="6350">
            <a:noFill/>
          </a:ln>
        </p:spPr>
        <p:txBody>
          <a:bodyPr wrap="square" lIns="134464" tIns="89642" rIns="134464" bIns="89642">
            <a:noAutofit/>
          </a:bodyPr>
          <a:lstStyle/>
          <a:p>
            <a:pPr defTabSz="914102" fontAlgn="base">
              <a:spcBef>
                <a:spcPts val="1176"/>
              </a:spcBef>
              <a:spcAft>
                <a:spcPts val="784"/>
              </a:spcAft>
            </a:pPr>
            <a:r>
              <a:rPr lang="en-US" sz="2353" dirty="0">
                <a:cs typeface="Segoe UI" pitchFamily="34" charset="0"/>
              </a:rPr>
              <a:t>VM configurations should match use case and host pool needs (</a:t>
            </a:r>
            <a:r>
              <a:rPr lang="en-US" sz="2353" dirty="0" err="1">
                <a:cs typeface="Segoe UI" pitchFamily="34" charset="0"/>
              </a:rPr>
              <a:t>Rightsize</a:t>
            </a:r>
            <a:r>
              <a:rPr lang="en-US" sz="2353" dirty="0">
                <a:cs typeface="Segoe UI" pitchFamily="34" charset="0"/>
              </a:rPr>
              <a:t>!)</a:t>
            </a:r>
          </a:p>
        </p:txBody>
      </p:sp>
      <p:cxnSp>
        <p:nvCxnSpPr>
          <p:cNvPr id="10" name="Straight Connector 9">
            <a:extLst>
              <a:ext uri="{FF2B5EF4-FFF2-40B4-BE49-F238E27FC236}">
                <a16:creationId xmlns:a16="http://schemas.microsoft.com/office/drawing/2014/main" id="{AB669C8C-9342-054D-A3B7-6FF6DB438082}"/>
              </a:ext>
            </a:extLst>
          </p:cNvPr>
          <p:cNvCxnSpPr/>
          <p:nvPr/>
        </p:nvCxnSpPr>
        <p:spPr>
          <a:xfrm>
            <a:off x="4560458" y="2049458"/>
            <a:ext cx="686871"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POI_ECAF" title="Icon of a map location marker">
            <a:extLst>
              <a:ext uri="{FF2B5EF4-FFF2-40B4-BE49-F238E27FC236}">
                <a16:creationId xmlns:a16="http://schemas.microsoft.com/office/drawing/2014/main" id="{54A41562-7E20-6045-8BE9-F676CB956D7E}"/>
              </a:ext>
            </a:extLst>
          </p:cNvPr>
          <p:cNvSpPr>
            <a:spLocks noChangeAspect="1" noEditPoints="1"/>
          </p:cNvSpPr>
          <p:nvPr/>
        </p:nvSpPr>
        <p:spPr bwMode="auto">
          <a:xfrm>
            <a:off x="441102" y="1496753"/>
            <a:ext cx="287244" cy="45963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12" name="book_2" title="Icon of a book and a pencil">
            <a:extLst>
              <a:ext uri="{FF2B5EF4-FFF2-40B4-BE49-F238E27FC236}">
                <a16:creationId xmlns:a16="http://schemas.microsoft.com/office/drawing/2014/main" id="{41419DBA-85AE-F846-B841-A489355B9C9E}"/>
              </a:ext>
            </a:extLst>
          </p:cNvPr>
          <p:cNvSpPr>
            <a:spLocks noChangeAspect="1" noEditPoints="1"/>
          </p:cNvSpPr>
          <p:nvPr/>
        </p:nvSpPr>
        <p:spPr bwMode="auto">
          <a:xfrm>
            <a:off x="4545140" y="1466070"/>
            <a:ext cx="522649" cy="477085"/>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3" name="Group 12">
            <a:extLst>
              <a:ext uri="{FF2B5EF4-FFF2-40B4-BE49-F238E27FC236}">
                <a16:creationId xmlns:a16="http://schemas.microsoft.com/office/drawing/2014/main" id="{1479ADDB-B501-514E-9F7B-070BF12BA2D5}"/>
              </a:ext>
            </a:extLst>
          </p:cNvPr>
          <p:cNvGrpSpPr/>
          <p:nvPr/>
        </p:nvGrpSpPr>
        <p:grpSpPr>
          <a:xfrm>
            <a:off x="8640243" y="1434767"/>
            <a:ext cx="536098" cy="526745"/>
            <a:chOff x="6079444" y="4958717"/>
            <a:chExt cx="327659" cy="321945"/>
          </a:xfrm>
        </p:grpSpPr>
        <p:sp>
          <p:nvSpPr>
            <p:cNvPr id="14" name="Freeform: Shape 34">
              <a:extLst>
                <a:ext uri="{FF2B5EF4-FFF2-40B4-BE49-F238E27FC236}">
                  <a16:creationId xmlns:a16="http://schemas.microsoft.com/office/drawing/2014/main" id="{85FA631C-A2F2-0447-BF63-69D24FB19B6B}"/>
                </a:ext>
              </a:extLst>
            </p:cNvPr>
            <p:cNvSpPr/>
            <p:nvPr/>
          </p:nvSpPr>
          <p:spPr>
            <a:xfrm>
              <a:off x="6079444" y="4958717"/>
              <a:ext cx="276225" cy="247650"/>
            </a:xfrm>
            <a:custGeom>
              <a:avLst/>
              <a:gdLst>
                <a:gd name="connsiteX0" fmla="*/ 271190 w 276225"/>
                <a:gd name="connsiteY0" fmla="*/ 240711 h 247650"/>
                <a:gd name="connsiteX1" fmla="*/ 27350 w 276225"/>
                <a:gd name="connsiteY1" fmla="*/ 240711 h 247650"/>
                <a:gd name="connsiteX2" fmla="*/ 7348 w 276225"/>
                <a:gd name="connsiteY2" fmla="*/ 220708 h 247650"/>
                <a:gd name="connsiteX3" fmla="*/ 7348 w 276225"/>
                <a:gd name="connsiteY3" fmla="*/ 27351 h 247650"/>
                <a:gd name="connsiteX4" fmla="*/ 27350 w 276225"/>
                <a:gd name="connsiteY4" fmla="*/ 7348 h 247650"/>
                <a:gd name="connsiteX5" fmla="*/ 27350 w 276225"/>
                <a:gd name="connsiteY5" fmla="*/ 7348 h 247650"/>
                <a:gd name="connsiteX6" fmla="*/ 47353 w 276225"/>
                <a:gd name="connsiteY6" fmla="*/ 27351 h 247650"/>
                <a:gd name="connsiteX7" fmla="*/ 47353 w 276225"/>
                <a:gd name="connsiteY7"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 h="247650">
                  <a:moveTo>
                    <a:pt x="271190" y="240711"/>
                  </a:moveTo>
                  <a:lnTo>
                    <a:pt x="27350" y="240711"/>
                  </a:lnTo>
                  <a:cubicBezTo>
                    <a:pt x="15921" y="240711"/>
                    <a:pt x="7348" y="231186"/>
                    <a:pt x="7348" y="220708"/>
                  </a:cubicBezTo>
                  <a:lnTo>
                    <a:pt x="7348" y="27351"/>
                  </a:lnTo>
                  <a:cubicBezTo>
                    <a:pt x="7348" y="15921"/>
                    <a:pt x="16873" y="7348"/>
                    <a:pt x="27350" y="7348"/>
                  </a:cubicBezTo>
                  <a:lnTo>
                    <a:pt x="27350" y="7348"/>
                  </a:lnTo>
                  <a:cubicBezTo>
                    <a:pt x="38780" y="7348"/>
                    <a:pt x="47353" y="16873"/>
                    <a:pt x="47353" y="27351"/>
                  </a:cubicBezTo>
                  <a:lnTo>
                    <a:pt x="47353" y="21594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15" name="Freeform: Shape 35">
              <a:extLst>
                <a:ext uri="{FF2B5EF4-FFF2-40B4-BE49-F238E27FC236}">
                  <a16:creationId xmlns:a16="http://schemas.microsoft.com/office/drawing/2014/main" id="{EDED2772-06AF-BE48-9E9E-E2C69700600E}"/>
                </a:ext>
              </a:extLst>
            </p:cNvPr>
            <p:cNvSpPr/>
            <p:nvPr/>
          </p:nvSpPr>
          <p:spPr>
            <a:xfrm>
              <a:off x="6124211" y="4985387"/>
              <a:ext cx="238125" cy="9525"/>
            </a:xfrm>
            <a:custGeom>
              <a:avLst/>
              <a:gdLst>
                <a:gd name="connsiteX0" fmla="*/ 7348 w 238125"/>
                <a:gd name="connsiteY0" fmla="*/ 7348 h 9525"/>
                <a:gd name="connsiteX1" fmla="*/ 238806 w 238125"/>
                <a:gd name="connsiteY1" fmla="*/ 7348 h 9525"/>
              </a:gdLst>
              <a:ahLst/>
              <a:cxnLst>
                <a:cxn ang="0">
                  <a:pos x="connsiteX0" y="connsiteY0"/>
                </a:cxn>
                <a:cxn ang="0">
                  <a:pos x="connsiteX1" y="connsiteY1"/>
                </a:cxn>
              </a:cxnLst>
              <a:rect l="l" t="t" r="r" b="b"/>
              <a:pathLst>
                <a:path w="238125" h="9525">
                  <a:moveTo>
                    <a:pt x="7348" y="7348"/>
                  </a:moveTo>
                  <a:lnTo>
                    <a:pt x="238806"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16" name="Freeform: Shape 36">
              <a:extLst>
                <a:ext uri="{FF2B5EF4-FFF2-40B4-BE49-F238E27FC236}">
                  <a16:creationId xmlns:a16="http://schemas.microsoft.com/office/drawing/2014/main" id="{A525E9CD-41C7-A547-BCCB-B003BF867656}"/>
                </a:ext>
              </a:extLst>
            </p:cNvPr>
            <p:cNvSpPr/>
            <p:nvPr/>
          </p:nvSpPr>
          <p:spPr>
            <a:xfrm>
              <a:off x="6114686" y="5004437"/>
              <a:ext cx="266700" cy="276225"/>
            </a:xfrm>
            <a:custGeom>
              <a:avLst/>
              <a:gdLst>
                <a:gd name="connsiteX0" fmla="*/ 248331 w 266700"/>
                <a:gd name="connsiteY0" fmla="*/ 7348 h 276225"/>
                <a:gd name="connsiteX1" fmla="*/ 219756 w 266700"/>
                <a:gd name="connsiteY1" fmla="*/ 7348 h 276225"/>
                <a:gd name="connsiteX2" fmla="*/ 219756 w 266700"/>
                <a:gd name="connsiteY2" fmla="*/ 226423 h 276225"/>
                <a:gd name="connsiteX3" fmla="*/ 7348 w 266700"/>
                <a:gd name="connsiteY3" fmla="*/ 226423 h 276225"/>
                <a:gd name="connsiteX4" fmla="*/ 7348 w 266700"/>
                <a:gd name="connsiteY4" fmla="*/ 270238 h 276225"/>
                <a:gd name="connsiteX5" fmla="*/ 263571 w 266700"/>
                <a:gd name="connsiteY5" fmla="*/ 270238 h 276225"/>
                <a:gd name="connsiteX6" fmla="*/ 263571 w 266700"/>
                <a:gd name="connsiteY6" fmla="*/ 15784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76225">
                  <a:moveTo>
                    <a:pt x="248331" y="7348"/>
                  </a:moveTo>
                  <a:lnTo>
                    <a:pt x="219756" y="7348"/>
                  </a:lnTo>
                  <a:lnTo>
                    <a:pt x="219756" y="226423"/>
                  </a:lnTo>
                  <a:lnTo>
                    <a:pt x="7348" y="226423"/>
                  </a:lnTo>
                  <a:lnTo>
                    <a:pt x="7348" y="270238"/>
                  </a:lnTo>
                  <a:lnTo>
                    <a:pt x="263571" y="270238"/>
                  </a:lnTo>
                  <a:lnTo>
                    <a:pt x="263571" y="15784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17" name="Freeform: Shape 37">
              <a:extLst>
                <a:ext uri="{FF2B5EF4-FFF2-40B4-BE49-F238E27FC236}">
                  <a16:creationId xmlns:a16="http://schemas.microsoft.com/office/drawing/2014/main" id="{D0F585CD-8B6C-4E4C-8D69-4DF7ACBA607E}"/>
                </a:ext>
              </a:extLst>
            </p:cNvPr>
            <p:cNvSpPr/>
            <p:nvPr/>
          </p:nvSpPr>
          <p:spPr>
            <a:xfrm>
              <a:off x="6328046" y="50396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18" name="Freeform: Shape 38">
              <a:extLst>
                <a:ext uri="{FF2B5EF4-FFF2-40B4-BE49-F238E27FC236}">
                  <a16:creationId xmlns:a16="http://schemas.microsoft.com/office/drawing/2014/main" id="{8FA8017F-AD08-4B4E-9A1C-8DD6A18306B0}"/>
                </a:ext>
              </a:extLst>
            </p:cNvPr>
            <p:cNvSpPr/>
            <p:nvPr/>
          </p:nvSpPr>
          <p:spPr>
            <a:xfrm>
              <a:off x="6328046" y="50777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19" name="Freeform: Shape 39">
              <a:extLst>
                <a:ext uri="{FF2B5EF4-FFF2-40B4-BE49-F238E27FC236}">
                  <a16:creationId xmlns:a16="http://schemas.microsoft.com/office/drawing/2014/main" id="{6127336E-F8E6-A744-B4DC-873A3DC005D6}"/>
                </a:ext>
              </a:extLst>
            </p:cNvPr>
            <p:cNvSpPr/>
            <p:nvPr/>
          </p:nvSpPr>
          <p:spPr>
            <a:xfrm>
              <a:off x="6328046" y="51158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20" name="Freeform: Shape 40">
              <a:extLst>
                <a:ext uri="{FF2B5EF4-FFF2-40B4-BE49-F238E27FC236}">
                  <a16:creationId xmlns:a16="http://schemas.microsoft.com/office/drawing/2014/main" id="{A9DB09C1-0BDE-9A42-AF44-F0DFDEF9D2D8}"/>
                </a:ext>
              </a:extLst>
            </p:cNvPr>
            <p:cNvSpPr/>
            <p:nvPr/>
          </p:nvSpPr>
          <p:spPr>
            <a:xfrm>
              <a:off x="6328046" y="5153980"/>
              <a:ext cx="28575" cy="9525"/>
            </a:xfrm>
            <a:custGeom>
              <a:avLst/>
              <a:gdLst>
                <a:gd name="connsiteX0" fmla="*/ 7348 w 28575"/>
                <a:gd name="connsiteY0" fmla="*/ 7348 h 9525"/>
                <a:gd name="connsiteX1" fmla="*/ 22588 w 28575"/>
                <a:gd name="connsiteY1" fmla="*/ 7348 h 9525"/>
              </a:gdLst>
              <a:ahLst/>
              <a:cxnLst>
                <a:cxn ang="0">
                  <a:pos x="connsiteX0" y="connsiteY0"/>
                </a:cxn>
                <a:cxn ang="0">
                  <a:pos x="connsiteX1" y="connsiteY1"/>
                </a:cxn>
              </a:cxnLst>
              <a:rect l="l" t="t" r="r" b="b"/>
              <a:pathLst>
                <a:path w="28575" h="9525">
                  <a:moveTo>
                    <a:pt x="7348" y="7348"/>
                  </a:moveTo>
                  <a:lnTo>
                    <a:pt x="2258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21" name="Freeform: Shape 41">
              <a:extLst>
                <a:ext uri="{FF2B5EF4-FFF2-40B4-BE49-F238E27FC236}">
                  <a16:creationId xmlns:a16="http://schemas.microsoft.com/office/drawing/2014/main" id="{DBE4C4E4-5EC4-1646-9A66-5380B2CDEECC}"/>
                </a:ext>
              </a:extLst>
            </p:cNvPr>
            <p:cNvSpPr/>
            <p:nvPr/>
          </p:nvSpPr>
          <p:spPr>
            <a:xfrm>
              <a:off x="628613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22" name="Freeform: Shape 42">
              <a:extLst>
                <a:ext uri="{FF2B5EF4-FFF2-40B4-BE49-F238E27FC236}">
                  <a16:creationId xmlns:a16="http://schemas.microsoft.com/office/drawing/2014/main" id="{6B8A5B0D-E575-EF42-94B7-7F4E0CD676EB}"/>
                </a:ext>
              </a:extLst>
            </p:cNvPr>
            <p:cNvSpPr/>
            <p:nvPr/>
          </p:nvSpPr>
          <p:spPr>
            <a:xfrm>
              <a:off x="6320426"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23" name="Freeform: Shape 43">
              <a:extLst>
                <a:ext uri="{FF2B5EF4-FFF2-40B4-BE49-F238E27FC236}">
                  <a16:creationId xmlns:a16="http://schemas.microsoft.com/office/drawing/2014/main" id="{96FFE2FA-690D-E446-8771-173924D23112}"/>
                </a:ext>
              </a:extLst>
            </p:cNvPr>
            <p:cNvSpPr/>
            <p:nvPr/>
          </p:nvSpPr>
          <p:spPr>
            <a:xfrm>
              <a:off x="62470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24" name="Freeform: Shape 44">
              <a:extLst>
                <a:ext uri="{FF2B5EF4-FFF2-40B4-BE49-F238E27FC236}">
                  <a16:creationId xmlns:a16="http://schemas.microsoft.com/office/drawing/2014/main" id="{4189BE3A-843B-5D47-86D8-FC59BBB260CD}"/>
                </a:ext>
              </a:extLst>
            </p:cNvPr>
            <p:cNvSpPr/>
            <p:nvPr/>
          </p:nvSpPr>
          <p:spPr>
            <a:xfrm>
              <a:off x="62089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25" name="Freeform: Shape 45">
              <a:extLst>
                <a:ext uri="{FF2B5EF4-FFF2-40B4-BE49-F238E27FC236}">
                  <a16:creationId xmlns:a16="http://schemas.microsoft.com/office/drawing/2014/main" id="{C291D4AB-BDA4-C941-AE19-0314A8945FB1}"/>
                </a:ext>
              </a:extLst>
            </p:cNvPr>
            <p:cNvSpPr/>
            <p:nvPr/>
          </p:nvSpPr>
          <p:spPr>
            <a:xfrm>
              <a:off x="6170883"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26" name="Freeform: Shape 46">
              <a:extLst>
                <a:ext uri="{FF2B5EF4-FFF2-40B4-BE49-F238E27FC236}">
                  <a16:creationId xmlns:a16="http://schemas.microsoft.com/office/drawing/2014/main" id="{FFE63FA5-E08D-7341-A548-DAFA85202AEC}"/>
                </a:ext>
              </a:extLst>
            </p:cNvPr>
            <p:cNvSpPr/>
            <p:nvPr/>
          </p:nvSpPr>
          <p:spPr>
            <a:xfrm>
              <a:off x="6131831" y="5225417"/>
              <a:ext cx="9525" cy="28575"/>
            </a:xfrm>
            <a:custGeom>
              <a:avLst/>
              <a:gdLst>
                <a:gd name="connsiteX0" fmla="*/ 7348 w 9525"/>
                <a:gd name="connsiteY0" fmla="*/ 7348 h 28575"/>
                <a:gd name="connsiteX1" fmla="*/ 7348 w 9525"/>
                <a:gd name="connsiteY1" fmla="*/ 23541 h 28575"/>
              </a:gdLst>
              <a:ahLst/>
              <a:cxnLst>
                <a:cxn ang="0">
                  <a:pos x="connsiteX0" y="connsiteY0"/>
                </a:cxn>
                <a:cxn ang="0">
                  <a:pos x="connsiteX1" y="connsiteY1"/>
                </a:cxn>
              </a:cxnLst>
              <a:rect l="l" t="t" r="r" b="b"/>
              <a:pathLst>
                <a:path w="9525" h="28575">
                  <a:moveTo>
                    <a:pt x="7348" y="7348"/>
                  </a:moveTo>
                  <a:lnTo>
                    <a:pt x="7348" y="2354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27" name="Freeform: Shape 47">
              <a:extLst>
                <a:ext uri="{FF2B5EF4-FFF2-40B4-BE49-F238E27FC236}">
                  <a16:creationId xmlns:a16="http://schemas.microsoft.com/office/drawing/2014/main" id="{9E63C9D5-5E99-8547-9A21-649ADCDEBD62}"/>
                </a:ext>
              </a:extLst>
            </p:cNvPr>
            <p:cNvSpPr/>
            <p:nvPr/>
          </p:nvSpPr>
          <p:spPr>
            <a:xfrm>
              <a:off x="6079444" y="5152075"/>
              <a:ext cx="47625" cy="47625"/>
            </a:xfrm>
            <a:custGeom>
              <a:avLst/>
              <a:gdLst>
                <a:gd name="connsiteX0" fmla="*/ 47353 w 47625"/>
                <a:gd name="connsiteY0" fmla="*/ 27351 h 47625"/>
                <a:gd name="connsiteX1" fmla="*/ 27350 w 47625"/>
                <a:gd name="connsiteY1" fmla="*/ 7348 h 47625"/>
                <a:gd name="connsiteX2" fmla="*/ 7348 w 47625"/>
                <a:gd name="connsiteY2" fmla="*/ 27351 h 47625"/>
                <a:gd name="connsiteX3" fmla="*/ 27350 w 47625"/>
                <a:gd name="connsiteY3" fmla="*/ 47353 h 47625"/>
              </a:gdLst>
              <a:ahLst/>
              <a:cxnLst>
                <a:cxn ang="0">
                  <a:pos x="connsiteX0" y="connsiteY0"/>
                </a:cxn>
                <a:cxn ang="0">
                  <a:pos x="connsiteX1" y="connsiteY1"/>
                </a:cxn>
                <a:cxn ang="0">
                  <a:pos x="connsiteX2" y="connsiteY2"/>
                </a:cxn>
                <a:cxn ang="0">
                  <a:pos x="connsiteX3" y="connsiteY3"/>
                </a:cxn>
              </a:cxnLst>
              <a:rect l="l" t="t" r="r" b="b"/>
              <a:pathLst>
                <a:path w="47625" h="47625">
                  <a:moveTo>
                    <a:pt x="47353" y="27351"/>
                  </a:moveTo>
                  <a:cubicBezTo>
                    <a:pt x="47353" y="15921"/>
                    <a:pt x="37828" y="7348"/>
                    <a:pt x="27350" y="7348"/>
                  </a:cubicBezTo>
                  <a:cubicBezTo>
                    <a:pt x="16873" y="7348"/>
                    <a:pt x="7348" y="16873"/>
                    <a:pt x="7348" y="27351"/>
                  </a:cubicBezTo>
                  <a:cubicBezTo>
                    <a:pt x="7348" y="37828"/>
                    <a:pt x="16873" y="47353"/>
                    <a:pt x="27350" y="4735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28" name="Freeform: Shape 48">
              <a:extLst>
                <a:ext uri="{FF2B5EF4-FFF2-40B4-BE49-F238E27FC236}">
                  <a16:creationId xmlns:a16="http://schemas.microsoft.com/office/drawing/2014/main" id="{F368AFEE-502A-6142-96BC-5D872BF02684}"/>
                </a:ext>
              </a:extLst>
            </p:cNvPr>
            <p:cNvSpPr/>
            <p:nvPr/>
          </p:nvSpPr>
          <p:spPr>
            <a:xfrm>
              <a:off x="6359478" y="4958717"/>
              <a:ext cx="47625" cy="247650"/>
            </a:xfrm>
            <a:custGeom>
              <a:avLst/>
              <a:gdLst>
                <a:gd name="connsiteX0" fmla="*/ 27351 w 47625"/>
                <a:gd name="connsiteY0" fmla="*/ 240711 h 247650"/>
                <a:gd name="connsiteX1" fmla="*/ 47353 w 47625"/>
                <a:gd name="connsiteY1" fmla="*/ 220708 h 247650"/>
                <a:gd name="connsiteX2" fmla="*/ 47353 w 47625"/>
                <a:gd name="connsiteY2" fmla="*/ 27351 h 247650"/>
                <a:gd name="connsiteX3" fmla="*/ 27351 w 47625"/>
                <a:gd name="connsiteY3" fmla="*/ 7348 h 247650"/>
                <a:gd name="connsiteX4" fmla="*/ 27351 w 47625"/>
                <a:gd name="connsiteY4" fmla="*/ 7348 h 247650"/>
                <a:gd name="connsiteX5" fmla="*/ 7348 w 47625"/>
                <a:gd name="connsiteY5" fmla="*/ 27351 h 247650"/>
                <a:gd name="connsiteX6" fmla="*/ 7348 w 47625"/>
                <a:gd name="connsiteY6" fmla="*/ 21594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247650">
                  <a:moveTo>
                    <a:pt x="27351" y="240711"/>
                  </a:moveTo>
                  <a:cubicBezTo>
                    <a:pt x="38780" y="240711"/>
                    <a:pt x="47353" y="231186"/>
                    <a:pt x="47353" y="220708"/>
                  </a:cubicBezTo>
                  <a:lnTo>
                    <a:pt x="47353" y="27351"/>
                  </a:lnTo>
                  <a:cubicBezTo>
                    <a:pt x="47353" y="15921"/>
                    <a:pt x="37828" y="7348"/>
                    <a:pt x="27351" y="7348"/>
                  </a:cubicBezTo>
                  <a:lnTo>
                    <a:pt x="27351" y="7348"/>
                  </a:lnTo>
                  <a:cubicBezTo>
                    <a:pt x="15921" y="7348"/>
                    <a:pt x="7348" y="16873"/>
                    <a:pt x="7348" y="27351"/>
                  </a:cubicBezTo>
                  <a:lnTo>
                    <a:pt x="7348" y="21594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29" name="Freeform: Shape 49">
              <a:extLst>
                <a:ext uri="{FF2B5EF4-FFF2-40B4-BE49-F238E27FC236}">
                  <a16:creationId xmlns:a16="http://schemas.microsoft.com/office/drawing/2014/main" id="{893E29A3-D1F5-E245-89D9-EAA5971A934B}"/>
                </a:ext>
              </a:extLst>
            </p:cNvPr>
            <p:cNvSpPr/>
            <p:nvPr/>
          </p:nvSpPr>
          <p:spPr>
            <a:xfrm>
              <a:off x="6359478" y="5152075"/>
              <a:ext cx="47625" cy="47625"/>
            </a:xfrm>
            <a:custGeom>
              <a:avLst/>
              <a:gdLst>
                <a:gd name="connsiteX0" fmla="*/ 20683 w 47625"/>
                <a:gd name="connsiteY0" fmla="*/ 47353 h 47625"/>
                <a:gd name="connsiteX1" fmla="*/ 27351 w 47625"/>
                <a:gd name="connsiteY1" fmla="*/ 47353 h 47625"/>
                <a:gd name="connsiteX2" fmla="*/ 47353 w 47625"/>
                <a:gd name="connsiteY2" fmla="*/ 27351 h 47625"/>
                <a:gd name="connsiteX3" fmla="*/ 27351 w 47625"/>
                <a:gd name="connsiteY3" fmla="*/ 7348 h 47625"/>
                <a:gd name="connsiteX4" fmla="*/ 7348 w 47625"/>
                <a:gd name="connsiteY4" fmla="*/ 2735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0683" y="47353"/>
                  </a:moveTo>
                  <a:lnTo>
                    <a:pt x="27351" y="47353"/>
                  </a:lnTo>
                  <a:cubicBezTo>
                    <a:pt x="38780" y="47353"/>
                    <a:pt x="47353" y="37828"/>
                    <a:pt x="47353" y="27351"/>
                  </a:cubicBezTo>
                  <a:cubicBezTo>
                    <a:pt x="47353" y="16873"/>
                    <a:pt x="37828" y="7348"/>
                    <a:pt x="27351" y="7348"/>
                  </a:cubicBezTo>
                  <a:cubicBezTo>
                    <a:pt x="16873" y="7348"/>
                    <a:pt x="7348" y="16873"/>
                    <a:pt x="7348" y="273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30" name="Freeform: Shape 50">
              <a:extLst>
                <a:ext uri="{FF2B5EF4-FFF2-40B4-BE49-F238E27FC236}">
                  <a16:creationId xmlns:a16="http://schemas.microsoft.com/office/drawing/2014/main" id="{6FD458DC-BBC6-6641-9325-BB9D13BF6DDE}"/>
                </a:ext>
              </a:extLst>
            </p:cNvPr>
            <p:cNvSpPr/>
            <p:nvPr/>
          </p:nvSpPr>
          <p:spPr>
            <a:xfrm>
              <a:off x="6175646" y="5010152"/>
              <a:ext cx="95250" cy="152400"/>
            </a:xfrm>
            <a:custGeom>
              <a:avLst/>
              <a:gdLst>
                <a:gd name="connsiteX0" fmla="*/ 8301 w 95250"/>
                <a:gd name="connsiteY0" fmla="*/ 75928 h 152400"/>
                <a:gd name="connsiteX1" fmla="*/ 51163 w 95250"/>
                <a:gd name="connsiteY1" fmla="*/ 51163 h 152400"/>
                <a:gd name="connsiteX2" fmla="*/ 93073 w 95250"/>
                <a:gd name="connsiteY2" fmla="*/ 75928 h 152400"/>
                <a:gd name="connsiteX3" fmla="*/ 50211 w 95250"/>
                <a:gd name="connsiteY3" fmla="*/ 100693 h 152400"/>
                <a:gd name="connsiteX4" fmla="*/ 8301 w 95250"/>
                <a:gd name="connsiteY4" fmla="*/ 75928 h 152400"/>
                <a:gd name="connsiteX5" fmla="*/ 8301 w 95250"/>
                <a:gd name="connsiteY5" fmla="*/ 75928 h 152400"/>
                <a:gd name="connsiteX6" fmla="*/ 8301 w 95250"/>
                <a:gd name="connsiteY6" fmla="*/ 125458 h 152400"/>
                <a:gd name="connsiteX7" fmla="*/ 51163 w 95250"/>
                <a:gd name="connsiteY7" fmla="*/ 150223 h 152400"/>
                <a:gd name="connsiteX8" fmla="*/ 94026 w 95250"/>
                <a:gd name="connsiteY8" fmla="*/ 125458 h 152400"/>
                <a:gd name="connsiteX9" fmla="*/ 94026 w 95250"/>
                <a:gd name="connsiteY9" fmla="*/ 75928 h 152400"/>
                <a:gd name="connsiteX10" fmla="*/ 50211 w 95250"/>
                <a:gd name="connsiteY10" fmla="*/ 100693 h 152400"/>
                <a:gd name="connsiteX11" fmla="*/ 50211 w 95250"/>
                <a:gd name="connsiteY11" fmla="*/ 150223 h 152400"/>
                <a:gd name="connsiteX12" fmla="*/ 8301 w 95250"/>
                <a:gd name="connsiteY12" fmla="*/ 16873 h 152400"/>
                <a:gd name="connsiteX13" fmla="*/ 93073 w 95250"/>
                <a:gd name="connsiteY13" fmla="*/ 16873 h 152400"/>
                <a:gd name="connsiteX14" fmla="*/ 93073 w 95250"/>
                <a:gd name="connsiteY14" fmla="*/ 7348 h 152400"/>
                <a:gd name="connsiteX15" fmla="*/ 93073 w 95250"/>
                <a:gd name="connsiteY15" fmla="*/ 26398 h 152400"/>
                <a:gd name="connsiteX16" fmla="*/ 7348 w 95250"/>
                <a:gd name="connsiteY16" fmla="*/ 7348 h 152400"/>
                <a:gd name="connsiteX17" fmla="*/ 7348 w 95250"/>
                <a:gd name="connsiteY17" fmla="*/ 2639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50" h="152400">
                  <a:moveTo>
                    <a:pt x="8301" y="75928"/>
                  </a:moveTo>
                  <a:lnTo>
                    <a:pt x="51163" y="51163"/>
                  </a:lnTo>
                  <a:lnTo>
                    <a:pt x="93073" y="75928"/>
                  </a:lnTo>
                  <a:lnTo>
                    <a:pt x="50211" y="100693"/>
                  </a:lnTo>
                  <a:lnTo>
                    <a:pt x="8301" y="75928"/>
                  </a:lnTo>
                  <a:close/>
                  <a:moveTo>
                    <a:pt x="8301" y="75928"/>
                  </a:moveTo>
                  <a:lnTo>
                    <a:pt x="8301" y="125458"/>
                  </a:lnTo>
                  <a:lnTo>
                    <a:pt x="51163" y="150223"/>
                  </a:lnTo>
                  <a:lnTo>
                    <a:pt x="94026" y="125458"/>
                  </a:lnTo>
                  <a:lnTo>
                    <a:pt x="94026" y="75928"/>
                  </a:lnTo>
                  <a:moveTo>
                    <a:pt x="50211" y="100693"/>
                  </a:moveTo>
                  <a:lnTo>
                    <a:pt x="50211" y="150223"/>
                  </a:lnTo>
                  <a:moveTo>
                    <a:pt x="8301" y="16873"/>
                  </a:moveTo>
                  <a:lnTo>
                    <a:pt x="93073" y="16873"/>
                  </a:lnTo>
                  <a:moveTo>
                    <a:pt x="93073" y="7348"/>
                  </a:moveTo>
                  <a:lnTo>
                    <a:pt x="93073" y="26398"/>
                  </a:lnTo>
                  <a:moveTo>
                    <a:pt x="7348" y="7348"/>
                  </a:moveTo>
                  <a:lnTo>
                    <a:pt x="7348" y="26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grpSp>
      <p:cxnSp>
        <p:nvCxnSpPr>
          <p:cNvPr id="31" name="Straight Connector 30">
            <a:extLst>
              <a:ext uri="{FF2B5EF4-FFF2-40B4-BE49-F238E27FC236}">
                <a16:creationId xmlns:a16="http://schemas.microsoft.com/office/drawing/2014/main" id="{AB4BA571-C449-0E44-829B-C2CAE66FFBCE}"/>
              </a:ext>
            </a:extLst>
          </p:cNvPr>
          <p:cNvCxnSpPr/>
          <p:nvPr/>
        </p:nvCxnSpPr>
        <p:spPr>
          <a:xfrm>
            <a:off x="457388" y="4678970"/>
            <a:ext cx="686871"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8FFFC21-0B26-E048-8A33-F3BE5CF3BA02}"/>
              </a:ext>
            </a:extLst>
          </p:cNvPr>
          <p:cNvCxnSpPr/>
          <p:nvPr/>
        </p:nvCxnSpPr>
        <p:spPr>
          <a:xfrm>
            <a:off x="4560458" y="4678970"/>
            <a:ext cx="686871"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7A65F995-E57C-D544-B41C-3082F810F418}"/>
              </a:ext>
            </a:extLst>
          </p:cNvPr>
          <p:cNvGrpSpPr/>
          <p:nvPr/>
        </p:nvGrpSpPr>
        <p:grpSpPr>
          <a:xfrm>
            <a:off x="430927" y="4053215"/>
            <a:ext cx="367211" cy="509568"/>
            <a:chOff x="7722506" y="3616596"/>
            <a:chExt cx="228600" cy="317222"/>
          </a:xfrm>
        </p:grpSpPr>
        <p:sp>
          <p:nvSpPr>
            <p:cNvPr id="34" name="Freeform: Shape 52">
              <a:extLst>
                <a:ext uri="{FF2B5EF4-FFF2-40B4-BE49-F238E27FC236}">
                  <a16:creationId xmlns:a16="http://schemas.microsoft.com/office/drawing/2014/main" id="{DC502810-C46C-CB4C-8383-797D299AC445}"/>
                </a:ext>
              </a:extLst>
            </p:cNvPr>
            <p:cNvSpPr/>
            <p:nvPr/>
          </p:nvSpPr>
          <p:spPr>
            <a:xfrm>
              <a:off x="7722506" y="3724268"/>
              <a:ext cx="228600" cy="209550"/>
            </a:xfrm>
            <a:custGeom>
              <a:avLst/>
              <a:gdLst>
                <a:gd name="connsiteX0" fmla="*/ 8300 w 228600"/>
                <a:gd name="connsiteY0" fmla="*/ 144469 h 209550"/>
                <a:gd name="connsiteX1" fmla="*/ 8300 w 228600"/>
                <a:gd name="connsiteY1" fmla="*/ 187331 h 209550"/>
                <a:gd name="connsiteX2" fmla="*/ 50211 w 228600"/>
                <a:gd name="connsiteY2" fmla="*/ 187331 h 209550"/>
                <a:gd name="connsiteX3" fmla="*/ 74023 w 228600"/>
                <a:gd name="connsiteY3" fmla="*/ 190189 h 209550"/>
                <a:gd name="connsiteX4" fmla="*/ 110218 w 228600"/>
                <a:gd name="connsiteY4" fmla="*/ 202571 h 209550"/>
                <a:gd name="connsiteX5" fmla="*/ 180703 w 228600"/>
                <a:gd name="connsiteY5" fmla="*/ 202571 h 209550"/>
                <a:gd name="connsiteX6" fmla="*/ 191180 w 228600"/>
                <a:gd name="connsiteY6" fmla="*/ 201619 h 209550"/>
                <a:gd name="connsiteX7" fmla="*/ 197848 w 228600"/>
                <a:gd name="connsiteY7" fmla="*/ 194951 h 209550"/>
                <a:gd name="connsiteX8" fmla="*/ 229280 w 228600"/>
                <a:gd name="connsiteY8" fmla="*/ 103511 h 209550"/>
                <a:gd name="connsiteX9" fmla="*/ 226423 w 228600"/>
                <a:gd name="connsiteY9" fmla="*/ 86366 h 209550"/>
                <a:gd name="connsiteX10" fmla="*/ 216898 w 228600"/>
                <a:gd name="connsiteY10" fmla="*/ 81604 h 209550"/>
                <a:gd name="connsiteX11" fmla="*/ 155938 w 228600"/>
                <a:gd name="connsiteY11" fmla="*/ 81604 h 209550"/>
                <a:gd name="connsiteX12" fmla="*/ 157843 w 228600"/>
                <a:gd name="connsiteY12" fmla="*/ 59696 h 209550"/>
                <a:gd name="connsiteX13" fmla="*/ 169273 w 228600"/>
                <a:gd name="connsiteY13" fmla="*/ 33026 h 209550"/>
                <a:gd name="connsiteX14" fmla="*/ 165463 w 228600"/>
                <a:gd name="connsiteY14" fmla="*/ 8261 h 209550"/>
                <a:gd name="connsiteX15" fmla="*/ 151175 w 228600"/>
                <a:gd name="connsiteY15" fmla="*/ 10166 h 209550"/>
                <a:gd name="connsiteX16" fmla="*/ 76880 w 228600"/>
                <a:gd name="connsiteY16" fmla="*/ 84461 h 209550"/>
                <a:gd name="connsiteX17" fmla="*/ 60688 w 228600"/>
                <a:gd name="connsiteY17" fmla="*/ 93986 h 209550"/>
                <a:gd name="connsiteX18" fmla="*/ 7348 w 228600"/>
                <a:gd name="connsiteY18" fmla="*/ 94939 h 209550"/>
                <a:gd name="connsiteX19" fmla="*/ 7348 w 228600"/>
                <a:gd name="connsiteY19" fmla="*/ 144469 h 209550"/>
                <a:gd name="connsiteX20" fmla="*/ 8300 w 228600"/>
                <a:gd name="connsiteY20" fmla="*/ 144469 h 209550"/>
                <a:gd name="connsiteX21" fmla="*/ 8300 w 228600"/>
                <a:gd name="connsiteY21" fmla="*/ 14446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209550">
                  <a:moveTo>
                    <a:pt x="8300" y="144469"/>
                  </a:moveTo>
                  <a:cubicBezTo>
                    <a:pt x="8300" y="187331"/>
                    <a:pt x="8300" y="187331"/>
                    <a:pt x="8300" y="187331"/>
                  </a:cubicBezTo>
                  <a:cubicBezTo>
                    <a:pt x="50211" y="187331"/>
                    <a:pt x="50211" y="187331"/>
                    <a:pt x="50211" y="187331"/>
                  </a:cubicBezTo>
                  <a:cubicBezTo>
                    <a:pt x="50211" y="187331"/>
                    <a:pt x="66403" y="188284"/>
                    <a:pt x="74023" y="190189"/>
                  </a:cubicBezTo>
                  <a:cubicBezTo>
                    <a:pt x="81643" y="192094"/>
                    <a:pt x="97836" y="202571"/>
                    <a:pt x="110218" y="202571"/>
                  </a:cubicBezTo>
                  <a:cubicBezTo>
                    <a:pt x="122600" y="202571"/>
                    <a:pt x="180703" y="202571"/>
                    <a:pt x="180703" y="202571"/>
                  </a:cubicBezTo>
                  <a:cubicBezTo>
                    <a:pt x="180703" y="202571"/>
                    <a:pt x="187370" y="203524"/>
                    <a:pt x="191180" y="201619"/>
                  </a:cubicBezTo>
                  <a:cubicBezTo>
                    <a:pt x="195943" y="200666"/>
                    <a:pt x="197848" y="194951"/>
                    <a:pt x="197848" y="194951"/>
                  </a:cubicBezTo>
                  <a:cubicBezTo>
                    <a:pt x="229280" y="103511"/>
                    <a:pt x="229280" y="103511"/>
                    <a:pt x="229280" y="103511"/>
                  </a:cubicBezTo>
                  <a:cubicBezTo>
                    <a:pt x="229280" y="103511"/>
                    <a:pt x="231186" y="92081"/>
                    <a:pt x="226423" y="86366"/>
                  </a:cubicBezTo>
                  <a:cubicBezTo>
                    <a:pt x="222613" y="82556"/>
                    <a:pt x="216898" y="81604"/>
                    <a:pt x="216898" y="81604"/>
                  </a:cubicBezTo>
                  <a:cubicBezTo>
                    <a:pt x="155938" y="81604"/>
                    <a:pt x="155938" y="81604"/>
                    <a:pt x="155938" y="81604"/>
                  </a:cubicBezTo>
                  <a:cubicBezTo>
                    <a:pt x="155938" y="81604"/>
                    <a:pt x="154986" y="67316"/>
                    <a:pt x="157843" y="59696"/>
                  </a:cubicBezTo>
                  <a:cubicBezTo>
                    <a:pt x="161653" y="53029"/>
                    <a:pt x="168320" y="39694"/>
                    <a:pt x="169273" y="33026"/>
                  </a:cubicBezTo>
                  <a:cubicBezTo>
                    <a:pt x="170225" y="26359"/>
                    <a:pt x="173083" y="11119"/>
                    <a:pt x="165463" y="8261"/>
                  </a:cubicBezTo>
                  <a:cubicBezTo>
                    <a:pt x="157843" y="5404"/>
                    <a:pt x="151175" y="10166"/>
                    <a:pt x="151175" y="10166"/>
                  </a:cubicBezTo>
                  <a:cubicBezTo>
                    <a:pt x="76880" y="84461"/>
                    <a:pt x="76880" y="84461"/>
                    <a:pt x="76880" y="84461"/>
                  </a:cubicBezTo>
                  <a:cubicBezTo>
                    <a:pt x="76880" y="84461"/>
                    <a:pt x="70213" y="92081"/>
                    <a:pt x="60688" y="93986"/>
                  </a:cubicBezTo>
                  <a:cubicBezTo>
                    <a:pt x="52116" y="95891"/>
                    <a:pt x="7348" y="94939"/>
                    <a:pt x="7348" y="94939"/>
                  </a:cubicBezTo>
                  <a:lnTo>
                    <a:pt x="7348" y="144469"/>
                  </a:lnTo>
                  <a:lnTo>
                    <a:pt x="8300" y="144469"/>
                  </a:lnTo>
                  <a:lnTo>
                    <a:pt x="8300" y="14446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sp>
          <p:nvSpPr>
            <p:cNvPr id="35" name="Freeform: Shape 53">
              <a:extLst>
                <a:ext uri="{FF2B5EF4-FFF2-40B4-BE49-F238E27FC236}">
                  <a16:creationId xmlns:a16="http://schemas.microsoft.com/office/drawing/2014/main" id="{FA6738EE-E1CB-6B46-8E2E-4BF7135A37AD}"/>
                </a:ext>
              </a:extLst>
            </p:cNvPr>
            <p:cNvSpPr/>
            <p:nvPr/>
          </p:nvSpPr>
          <p:spPr>
            <a:xfrm>
              <a:off x="7731078" y="3616596"/>
              <a:ext cx="85725" cy="152400"/>
            </a:xfrm>
            <a:custGeom>
              <a:avLst/>
              <a:gdLst>
                <a:gd name="connsiteX0" fmla="*/ 7348 w 85725"/>
                <a:gd name="connsiteY0" fmla="*/ 116886 h 152400"/>
                <a:gd name="connsiteX1" fmla="*/ 65451 w 85725"/>
                <a:gd name="connsiteY1" fmla="*/ 116886 h 152400"/>
                <a:gd name="connsiteX2" fmla="*/ 87358 w 85725"/>
                <a:gd name="connsiteY2" fmla="*/ 96883 h 152400"/>
                <a:gd name="connsiteX3" fmla="*/ 65451 w 85725"/>
                <a:gd name="connsiteY3" fmla="*/ 76881 h 152400"/>
                <a:gd name="connsiteX4" fmla="*/ 29256 w 85725"/>
                <a:gd name="connsiteY4" fmla="*/ 75928 h 152400"/>
                <a:gd name="connsiteX5" fmla="*/ 8301 w 85725"/>
                <a:gd name="connsiteY5" fmla="*/ 55926 h 152400"/>
                <a:gd name="connsiteX6" fmla="*/ 29256 w 85725"/>
                <a:gd name="connsiteY6" fmla="*/ 34971 h 152400"/>
                <a:gd name="connsiteX7" fmla="*/ 86406 w 85725"/>
                <a:gd name="connsiteY7" fmla="*/ 34971 h 152400"/>
                <a:gd name="connsiteX8" fmla="*/ 47353 w 85725"/>
                <a:gd name="connsiteY8" fmla="*/ 7348 h 152400"/>
                <a:gd name="connsiteX9" fmla="*/ 47353 w 85725"/>
                <a:gd name="connsiteY9" fmla="*/ 145461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152400">
                  <a:moveTo>
                    <a:pt x="7348" y="116886"/>
                  </a:moveTo>
                  <a:cubicBezTo>
                    <a:pt x="65451" y="116886"/>
                    <a:pt x="65451" y="116886"/>
                    <a:pt x="65451" y="116886"/>
                  </a:cubicBezTo>
                  <a:cubicBezTo>
                    <a:pt x="77833" y="116886"/>
                    <a:pt x="87358" y="108313"/>
                    <a:pt x="87358" y="96883"/>
                  </a:cubicBezTo>
                  <a:cubicBezTo>
                    <a:pt x="87358" y="85453"/>
                    <a:pt x="77833" y="76881"/>
                    <a:pt x="65451" y="76881"/>
                  </a:cubicBezTo>
                  <a:cubicBezTo>
                    <a:pt x="29256" y="75928"/>
                    <a:pt x="29256" y="75928"/>
                    <a:pt x="29256" y="75928"/>
                  </a:cubicBezTo>
                  <a:cubicBezTo>
                    <a:pt x="17826" y="75928"/>
                    <a:pt x="8301" y="66403"/>
                    <a:pt x="8301" y="55926"/>
                  </a:cubicBezTo>
                  <a:cubicBezTo>
                    <a:pt x="8301" y="44496"/>
                    <a:pt x="17826" y="34971"/>
                    <a:pt x="29256" y="34971"/>
                  </a:cubicBezTo>
                  <a:cubicBezTo>
                    <a:pt x="86406" y="34971"/>
                    <a:pt x="86406" y="34971"/>
                    <a:pt x="86406" y="34971"/>
                  </a:cubicBezTo>
                  <a:moveTo>
                    <a:pt x="47353" y="7348"/>
                  </a:moveTo>
                  <a:cubicBezTo>
                    <a:pt x="47353" y="145461"/>
                    <a:pt x="47353" y="145461"/>
                    <a:pt x="47353" y="14546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p>
          </p:txBody>
        </p:sp>
      </p:grpSp>
      <p:sp>
        <p:nvSpPr>
          <p:cNvPr id="36" name="list_4_bidi" title="Icon of a checklist">
            <a:extLst>
              <a:ext uri="{FF2B5EF4-FFF2-40B4-BE49-F238E27FC236}">
                <a16:creationId xmlns:a16="http://schemas.microsoft.com/office/drawing/2014/main" id="{D4116DFF-9E8B-6F44-877F-85E3FEAF9C34}"/>
              </a:ext>
            </a:extLst>
          </p:cNvPr>
          <p:cNvSpPr>
            <a:spLocks noChangeAspect="1" noEditPoints="1"/>
          </p:cNvSpPr>
          <p:nvPr/>
        </p:nvSpPr>
        <p:spPr bwMode="auto">
          <a:xfrm>
            <a:off x="4540729" y="4196254"/>
            <a:ext cx="551486" cy="366529"/>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5121868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55EF1-A717-8D46-8F87-2D2A9AC4B733}"/>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44EFC135-CE3A-A94D-8390-539EFF40D87C}"/>
              </a:ext>
            </a:extLst>
          </p:cNvPr>
          <p:cNvSpPr/>
          <p:nvPr/>
        </p:nvSpPr>
        <p:spPr>
          <a:xfrm>
            <a:off x="3248407" y="3105834"/>
            <a:ext cx="5692071" cy="646331"/>
          </a:xfrm>
          <a:prstGeom prst="rect">
            <a:avLst/>
          </a:prstGeom>
        </p:spPr>
        <p:txBody>
          <a:bodyPr wrap="none">
            <a:spAutoFit/>
          </a:bodyPr>
          <a:lstStyle/>
          <a:p>
            <a:r>
              <a:rPr lang="en-US" sz="3600" dirty="0"/>
              <a:t>MARKETPLACE PROVISION</a:t>
            </a:r>
          </a:p>
        </p:txBody>
      </p:sp>
    </p:spTree>
    <p:extLst>
      <p:ext uri="{BB962C8B-B14F-4D97-AF65-F5344CB8AC3E}">
        <p14:creationId xmlns:p14="http://schemas.microsoft.com/office/powerpoint/2010/main" val="33311413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51373F5F-08CE-D94C-A806-7DAE89DC0480}"/>
              </a:ext>
            </a:extLst>
          </p:cNvPr>
          <p:cNvGrpSpPr/>
          <p:nvPr/>
        </p:nvGrpSpPr>
        <p:grpSpPr>
          <a:xfrm>
            <a:off x="756001" y="2162931"/>
            <a:ext cx="10934919" cy="2106069"/>
            <a:chOff x="2222005" y="1277144"/>
            <a:chExt cx="8201189" cy="1579552"/>
          </a:xfrm>
        </p:grpSpPr>
        <p:pic>
          <p:nvPicPr>
            <p:cNvPr id="52" name="Picture 51" descr="page22quotes-05.png">
              <a:extLst>
                <a:ext uri="{FF2B5EF4-FFF2-40B4-BE49-F238E27FC236}">
                  <a16:creationId xmlns:a16="http://schemas.microsoft.com/office/drawing/2014/main" id="{2973F6DE-7107-154F-89A7-61FEEFE96139}"/>
                </a:ext>
              </a:extLst>
            </p:cNvPr>
            <p:cNvPicPr>
              <a:picLocks noChangeAspect="1"/>
            </p:cNvPicPr>
            <p:nvPr/>
          </p:nvPicPr>
          <p:blipFill>
            <a:blip r:embed="rId3" cstate="screen">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2222005" y="1277144"/>
              <a:ext cx="457200" cy="457200"/>
            </a:xfrm>
            <a:prstGeom prst="rect">
              <a:avLst/>
            </a:prstGeom>
            <a:noFill/>
          </p:spPr>
        </p:pic>
        <p:cxnSp>
          <p:nvCxnSpPr>
            <p:cNvPr id="53" name="Straight Connector 52">
              <a:extLst>
                <a:ext uri="{FF2B5EF4-FFF2-40B4-BE49-F238E27FC236}">
                  <a16:creationId xmlns:a16="http://schemas.microsoft.com/office/drawing/2014/main" id="{80A7DDD8-3B40-A34B-BE58-90E8F85DC51D}"/>
                </a:ext>
              </a:extLst>
            </p:cNvPr>
            <p:cNvCxnSpPr/>
            <p:nvPr/>
          </p:nvCxnSpPr>
          <p:spPr>
            <a:xfrm>
              <a:off x="2755919" y="1627517"/>
              <a:ext cx="7185660" cy="0"/>
            </a:xfrm>
            <a:prstGeom prst="line">
              <a:avLst/>
            </a:prstGeom>
            <a:noFill/>
            <a:ln w="12700" cap="flat" cmpd="sng" algn="ctr">
              <a:solidFill>
                <a:srgbClr val="C00000"/>
              </a:solidFill>
              <a:prstDash val="solid"/>
              <a:miter lim="800000"/>
            </a:ln>
            <a:effectLst/>
          </p:spPr>
        </p:cxnSp>
        <p:pic>
          <p:nvPicPr>
            <p:cNvPr id="54" name="Picture 53" descr="page22quotes-06.png">
              <a:extLst>
                <a:ext uri="{FF2B5EF4-FFF2-40B4-BE49-F238E27FC236}">
                  <a16:creationId xmlns:a16="http://schemas.microsoft.com/office/drawing/2014/main" id="{71CDDCE9-2F1C-1C45-8629-C032AC7661D9}"/>
                </a:ext>
              </a:extLst>
            </p:cNvPr>
            <p:cNvPicPr>
              <a:picLocks noChangeAspect="1"/>
            </p:cNvPicPr>
            <p:nvPr/>
          </p:nvPicPr>
          <p:blipFill>
            <a:blip r:embed="rId4" cstate="screen">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9965994" y="2399496"/>
              <a:ext cx="457200" cy="457200"/>
            </a:xfrm>
            <a:prstGeom prst="rect">
              <a:avLst/>
            </a:prstGeom>
            <a:noFill/>
          </p:spPr>
        </p:pic>
        <p:cxnSp>
          <p:nvCxnSpPr>
            <p:cNvPr id="55" name="Straight Connector 54">
              <a:extLst>
                <a:ext uri="{FF2B5EF4-FFF2-40B4-BE49-F238E27FC236}">
                  <a16:creationId xmlns:a16="http://schemas.microsoft.com/office/drawing/2014/main" id="{F24A4E21-80AA-B943-9F13-D6D734872ADD}"/>
                </a:ext>
              </a:extLst>
            </p:cNvPr>
            <p:cNvCxnSpPr/>
            <p:nvPr/>
          </p:nvCxnSpPr>
          <p:spPr>
            <a:xfrm>
              <a:off x="2745532" y="2509956"/>
              <a:ext cx="7179426" cy="3271"/>
            </a:xfrm>
            <a:prstGeom prst="line">
              <a:avLst/>
            </a:prstGeom>
            <a:noFill/>
            <a:ln w="12700" cap="flat" cmpd="sng" algn="ctr">
              <a:solidFill>
                <a:srgbClr val="C00000"/>
              </a:solidFill>
              <a:prstDash val="solid"/>
              <a:miter lim="800000"/>
            </a:ln>
            <a:effectLst/>
          </p:spPr>
        </p:cxnSp>
      </p:grpSp>
      <p:sp>
        <p:nvSpPr>
          <p:cNvPr id="56" name="TextBox 55">
            <a:extLst>
              <a:ext uri="{FF2B5EF4-FFF2-40B4-BE49-F238E27FC236}">
                <a16:creationId xmlns:a16="http://schemas.microsoft.com/office/drawing/2014/main" id="{D029DE80-CB33-2146-9230-2EFFF6C3D7BD}"/>
              </a:ext>
            </a:extLst>
          </p:cNvPr>
          <p:cNvSpPr txBox="1"/>
          <p:nvPr/>
        </p:nvSpPr>
        <p:spPr>
          <a:xfrm>
            <a:off x="-359680" y="2769603"/>
            <a:ext cx="13200000" cy="913199"/>
          </a:xfrm>
          <a:prstGeom prst="rect">
            <a:avLst/>
          </a:prstGeom>
          <a:noFill/>
        </p:spPr>
        <p:txBody>
          <a:bodyPr wrap="square" rtlCol="0">
            <a:spAutoFit/>
          </a:bodyPr>
          <a:lstStyle/>
          <a:p>
            <a:pPr algn="ctr" hangingPunct="1"/>
            <a:r>
              <a:rPr lang="en-US" sz="2667" b="1" kern="1800" spc="213" dirty="0">
                <a:solidFill>
                  <a:schemeClr val="tx1">
                    <a:lumMod val="50000"/>
                  </a:schemeClr>
                </a:solidFill>
                <a:latin typeface="Verdana" panose="020B0604030504040204" pitchFamily="34" charset="0"/>
                <a:ea typeface="Verdana" panose="020B0604030504040204" pitchFamily="34" charset="0"/>
                <a:cs typeface="Verdana" panose="020B0604030504040204" pitchFamily="34" charset="0"/>
              </a:rPr>
              <a:t>A BUILDING OR ROOM WHERE PEOPLE PERFORM THEIR JOBS</a:t>
            </a:r>
          </a:p>
        </p:txBody>
      </p:sp>
      <p:sp>
        <p:nvSpPr>
          <p:cNvPr id="57" name="TextBox 56">
            <a:extLst>
              <a:ext uri="{FF2B5EF4-FFF2-40B4-BE49-F238E27FC236}">
                <a16:creationId xmlns:a16="http://schemas.microsoft.com/office/drawing/2014/main" id="{E4A5745E-7C78-5E4C-9746-1CF86097698F}"/>
              </a:ext>
            </a:extLst>
          </p:cNvPr>
          <p:cNvSpPr txBox="1"/>
          <p:nvPr/>
        </p:nvSpPr>
        <p:spPr>
          <a:xfrm>
            <a:off x="6936001" y="3837952"/>
            <a:ext cx="4450119" cy="420564"/>
          </a:xfrm>
          <a:prstGeom prst="rect">
            <a:avLst/>
          </a:prstGeom>
          <a:noFill/>
        </p:spPr>
        <p:txBody>
          <a:bodyPr wrap="square" rtlCol="0">
            <a:spAutoFit/>
          </a:bodyPr>
          <a:lstStyle/>
          <a:p>
            <a:pPr defTabSz="1219170"/>
            <a:r>
              <a:rPr lang="en-US" sz="2133" b="1" kern="1800" spc="213" dirty="0">
                <a:solidFill>
                  <a:srgbClr val="C00000"/>
                </a:solidFill>
                <a:latin typeface="Verdana" panose="020B0604030504040204" pitchFamily="34" charset="0"/>
                <a:ea typeface="Verdana" panose="020B0604030504040204" pitchFamily="34" charset="0"/>
                <a:cs typeface="Verdana" panose="020B0604030504040204" pitchFamily="34" charset="0"/>
              </a:rPr>
              <a:t>Cambridge Dictionary</a:t>
            </a:r>
          </a:p>
        </p:txBody>
      </p:sp>
      <p:pic>
        <p:nvPicPr>
          <p:cNvPr id="4" name="Picture 3" descr="A picture containing ceiling, indoor, floor, chair&#10;&#10;Description automatically generated">
            <a:extLst>
              <a:ext uri="{FF2B5EF4-FFF2-40B4-BE49-F238E27FC236}">
                <a16:creationId xmlns:a16="http://schemas.microsoft.com/office/drawing/2014/main" id="{744549DA-E37A-0140-8123-92E2565DC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60" y="0"/>
            <a:ext cx="12201024" cy="6858000"/>
          </a:xfrm>
          <a:prstGeom prst="rect">
            <a:avLst/>
          </a:prstGeom>
        </p:spPr>
      </p:pic>
      <p:pic>
        <p:nvPicPr>
          <p:cNvPr id="6" name="Picture 5" descr="A group of people sitting at a table&#10;&#10;Description automatically generated">
            <a:extLst>
              <a:ext uri="{FF2B5EF4-FFF2-40B4-BE49-F238E27FC236}">
                <a16:creationId xmlns:a16="http://schemas.microsoft.com/office/drawing/2014/main" id="{AAC8E153-58AA-FE43-8386-C5E5748A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46" y="0"/>
            <a:ext cx="12201025" cy="6858000"/>
          </a:xfrm>
          <a:prstGeom prst="rect">
            <a:avLst/>
          </a:prstGeom>
        </p:spPr>
      </p:pic>
      <p:pic>
        <p:nvPicPr>
          <p:cNvPr id="8" name="Picture 7" descr="A person sitting at a desk in front of a computer&#10;&#10;Description automatically generated">
            <a:extLst>
              <a:ext uri="{FF2B5EF4-FFF2-40B4-BE49-F238E27FC236}">
                <a16:creationId xmlns:a16="http://schemas.microsoft.com/office/drawing/2014/main" id="{4EBB0D6C-326A-0048-914C-5B38324E03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75" y="0"/>
            <a:ext cx="12212639" cy="6858000"/>
          </a:xfrm>
          <a:prstGeom prst="rect">
            <a:avLst/>
          </a:prstGeom>
        </p:spPr>
      </p:pic>
      <p:pic>
        <p:nvPicPr>
          <p:cNvPr id="10" name="Picture 9" descr="A person sitting at a table using a computer&#10;&#10;Description automatically generated">
            <a:extLst>
              <a:ext uri="{FF2B5EF4-FFF2-40B4-BE49-F238E27FC236}">
                <a16:creationId xmlns:a16="http://schemas.microsoft.com/office/drawing/2014/main" id="{0201729A-022B-9140-8B2C-48FD69BC06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2" y="-6548"/>
            <a:ext cx="12212643" cy="7689000"/>
          </a:xfrm>
          <a:prstGeom prst="rect">
            <a:avLst/>
          </a:prstGeom>
        </p:spPr>
      </p:pic>
      <p:pic>
        <p:nvPicPr>
          <p:cNvPr id="7" name="Picture 6" descr="A person standing in front of a computer&#10;&#10;Description automatically generated">
            <a:extLst>
              <a:ext uri="{FF2B5EF4-FFF2-40B4-BE49-F238E27FC236}">
                <a16:creationId xmlns:a16="http://schemas.microsoft.com/office/drawing/2014/main" id="{D16E446A-FD52-4E4C-AC9C-00F5AB65E8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46" y="0"/>
            <a:ext cx="12233281" cy="7449000"/>
          </a:xfrm>
          <a:prstGeom prst="rect">
            <a:avLst/>
          </a:prstGeom>
        </p:spPr>
      </p:pic>
    </p:spTree>
    <p:extLst>
      <p:ext uri="{BB962C8B-B14F-4D97-AF65-F5344CB8AC3E}">
        <p14:creationId xmlns:p14="http://schemas.microsoft.com/office/powerpoint/2010/main" val="693788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448996-D213-40B3-8C98-B602A2D51B65}"/>
              </a:ext>
            </a:extLst>
          </p:cNvPr>
          <p:cNvPicPr>
            <a:picLocks noChangeAspect="1"/>
          </p:cNvPicPr>
          <p:nvPr/>
        </p:nvPicPr>
        <p:blipFill>
          <a:blip r:embed="rId3"/>
          <a:stretch>
            <a:fillRect/>
          </a:stretch>
        </p:blipFill>
        <p:spPr>
          <a:xfrm>
            <a:off x="586318" y="317479"/>
            <a:ext cx="11019363" cy="6857027"/>
          </a:xfrm>
          <a:prstGeom prst="rect">
            <a:avLst/>
          </a:prstGeom>
        </p:spPr>
      </p:pic>
    </p:spTree>
    <p:extLst>
      <p:ext uri="{BB962C8B-B14F-4D97-AF65-F5344CB8AC3E}">
        <p14:creationId xmlns:p14="http://schemas.microsoft.com/office/powerpoint/2010/main" val="398326717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4BC958-9F4A-4FBE-959D-947EF3E394FC}"/>
              </a:ext>
            </a:extLst>
          </p:cNvPr>
          <p:cNvPicPr>
            <a:picLocks noChangeAspect="1"/>
          </p:cNvPicPr>
          <p:nvPr/>
        </p:nvPicPr>
        <p:blipFill>
          <a:blip r:embed="rId3"/>
          <a:stretch>
            <a:fillRect/>
          </a:stretch>
        </p:blipFill>
        <p:spPr>
          <a:xfrm>
            <a:off x="586319" y="487"/>
            <a:ext cx="11019363" cy="6857027"/>
          </a:xfrm>
          <a:prstGeom prst="rect">
            <a:avLst/>
          </a:prstGeom>
        </p:spPr>
      </p:pic>
    </p:spTree>
    <p:extLst>
      <p:ext uri="{BB962C8B-B14F-4D97-AF65-F5344CB8AC3E}">
        <p14:creationId xmlns:p14="http://schemas.microsoft.com/office/powerpoint/2010/main" val="225154913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B773C3-8BBA-4F15-B526-CB1A6B25560E}"/>
              </a:ext>
            </a:extLst>
          </p:cNvPr>
          <p:cNvPicPr>
            <a:picLocks noChangeAspect="1"/>
          </p:cNvPicPr>
          <p:nvPr/>
        </p:nvPicPr>
        <p:blipFill>
          <a:blip r:embed="rId3"/>
          <a:stretch>
            <a:fillRect/>
          </a:stretch>
        </p:blipFill>
        <p:spPr>
          <a:xfrm>
            <a:off x="586319" y="487"/>
            <a:ext cx="11019363" cy="6857027"/>
          </a:xfrm>
          <a:prstGeom prst="rect">
            <a:avLst/>
          </a:prstGeom>
        </p:spPr>
      </p:pic>
    </p:spTree>
    <p:extLst>
      <p:ext uri="{BB962C8B-B14F-4D97-AF65-F5344CB8AC3E}">
        <p14:creationId xmlns:p14="http://schemas.microsoft.com/office/powerpoint/2010/main" val="47239431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EF627C-E116-40B6-9EA2-3FE632B37998}"/>
              </a:ext>
            </a:extLst>
          </p:cNvPr>
          <p:cNvPicPr>
            <a:picLocks noChangeAspect="1"/>
          </p:cNvPicPr>
          <p:nvPr/>
        </p:nvPicPr>
        <p:blipFill>
          <a:blip r:embed="rId3"/>
          <a:stretch>
            <a:fillRect/>
          </a:stretch>
        </p:blipFill>
        <p:spPr>
          <a:xfrm>
            <a:off x="586319" y="487"/>
            <a:ext cx="11019363" cy="6857027"/>
          </a:xfrm>
          <a:prstGeom prst="rect">
            <a:avLst/>
          </a:prstGeom>
        </p:spPr>
      </p:pic>
    </p:spTree>
    <p:extLst>
      <p:ext uri="{BB962C8B-B14F-4D97-AF65-F5344CB8AC3E}">
        <p14:creationId xmlns:p14="http://schemas.microsoft.com/office/powerpoint/2010/main" val="155812475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871EF1-2230-446C-BF33-74F37C28B48F}"/>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227134019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27332F-DA98-42D1-ACD9-EB387AFBF27C}"/>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213350718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06D7BA-8269-4B4F-BAEF-B7E06227D82A}"/>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235519022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55EF1-A717-8D46-8F87-2D2A9AC4B733}"/>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44EFC135-CE3A-A94D-8390-539EFF40D87C}"/>
              </a:ext>
            </a:extLst>
          </p:cNvPr>
          <p:cNvSpPr/>
          <p:nvPr/>
        </p:nvSpPr>
        <p:spPr>
          <a:xfrm>
            <a:off x="3843634" y="3105834"/>
            <a:ext cx="4501617" cy="646331"/>
          </a:xfrm>
          <a:prstGeom prst="rect">
            <a:avLst/>
          </a:prstGeom>
        </p:spPr>
        <p:txBody>
          <a:bodyPr wrap="none">
            <a:spAutoFit/>
          </a:bodyPr>
          <a:lstStyle/>
          <a:p>
            <a:r>
              <a:rPr lang="en-US" sz="3600" dirty="0"/>
              <a:t>MANUAL PROVISION</a:t>
            </a:r>
          </a:p>
        </p:txBody>
      </p:sp>
    </p:spTree>
    <p:extLst>
      <p:ext uri="{BB962C8B-B14F-4D97-AF65-F5344CB8AC3E}">
        <p14:creationId xmlns:p14="http://schemas.microsoft.com/office/powerpoint/2010/main" val="3895769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8A4B49-11E6-4CED-B98E-8BFD46BB8462}"/>
              </a:ext>
            </a:extLst>
          </p:cNvPr>
          <p:cNvSpPr txBox="1"/>
          <p:nvPr/>
        </p:nvSpPr>
        <p:spPr>
          <a:xfrm>
            <a:off x="304707" y="380907"/>
            <a:ext cx="7016097" cy="5129348"/>
          </a:xfrm>
          <a:prstGeom prst="rect">
            <a:avLst/>
          </a:prstGeom>
          <a:noFill/>
        </p:spPr>
        <p:txBody>
          <a:bodyPr wrap="square" lIns="179285" tIns="143428" rIns="179285" bIns="143428" rtlCol="0">
            <a:spAutoFit/>
          </a:bodyPr>
          <a:lstStyle/>
          <a:p>
            <a:pPr>
              <a:lnSpc>
                <a:spcPct val="90000"/>
              </a:lnSpc>
              <a:spcAft>
                <a:spcPts val="588"/>
              </a:spcAft>
            </a:pPr>
            <a:r>
              <a:rPr lang="en-GB" sz="2353" b="1" dirty="0">
                <a:gradFill>
                  <a:gsLst>
                    <a:gs pos="2917">
                      <a:schemeClr val="tx1"/>
                    </a:gs>
                    <a:gs pos="30000">
                      <a:schemeClr val="tx1"/>
                    </a:gs>
                  </a:gsLst>
                  <a:lin ang="5400000" scaled="0"/>
                </a:gradFill>
              </a:rPr>
              <a:t>Build and Prepare VM Golden Image in Azure:</a:t>
            </a:r>
          </a:p>
          <a:p>
            <a:pPr>
              <a:lnSpc>
                <a:spcPct val="90000"/>
              </a:lnSpc>
              <a:spcAft>
                <a:spcPts val="588"/>
              </a:spcAft>
            </a:pPr>
            <a:endParaRPr lang="en-GB" sz="2353" dirty="0">
              <a:gradFill>
                <a:gsLst>
                  <a:gs pos="2917">
                    <a:schemeClr val="tx1"/>
                  </a:gs>
                  <a:gs pos="30000">
                    <a:schemeClr val="tx1"/>
                  </a:gs>
                </a:gsLst>
                <a:lin ang="5400000" scaled="0"/>
              </a:gradFill>
            </a:endParaRPr>
          </a:p>
          <a:p>
            <a:pPr>
              <a:lnSpc>
                <a:spcPct val="90000"/>
              </a:lnSpc>
              <a:spcAft>
                <a:spcPts val="588"/>
              </a:spcAft>
            </a:pPr>
            <a:endParaRPr lang="en-GB" sz="2353" dirty="0">
              <a:gradFill>
                <a:gsLst>
                  <a:gs pos="2917">
                    <a:schemeClr val="tx1"/>
                  </a:gs>
                  <a:gs pos="30000">
                    <a:schemeClr val="tx1"/>
                  </a:gs>
                </a:gsLst>
                <a:lin ang="5400000" scaled="0"/>
              </a:gradFill>
            </a:endParaRPr>
          </a:p>
          <a:p>
            <a:pPr>
              <a:lnSpc>
                <a:spcPct val="90000"/>
              </a:lnSpc>
              <a:spcAft>
                <a:spcPts val="588"/>
              </a:spcAft>
            </a:pPr>
            <a:endParaRPr lang="en-GB"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GB" sz="2353" dirty="0">
                <a:gradFill>
                  <a:gsLst>
                    <a:gs pos="2917">
                      <a:schemeClr val="tx1"/>
                    </a:gs>
                    <a:gs pos="30000">
                      <a:schemeClr val="tx1"/>
                    </a:gs>
                  </a:gsLst>
                  <a:lin ang="5400000" scaled="0"/>
                </a:gradFill>
              </a:rPr>
              <a:t>Image optimisation (Follow the guidance in this URL - </a:t>
            </a:r>
            <a:r>
              <a:rPr lang="en-GB" sz="2353" dirty="0">
                <a:hlinkClick r:id="rId3"/>
              </a:rPr>
              <a:t>https://docs.microsoft.com/en-us/azure/virtual-desktop/set-up-customize-master-image</a:t>
            </a:r>
            <a:r>
              <a:rPr lang="en-GB" sz="2353" dirty="0"/>
              <a:t> )</a:t>
            </a:r>
            <a:endParaRPr lang="en-GB"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endParaRPr lang="en-GB"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GB" sz="2353" dirty="0" err="1">
                <a:gradFill>
                  <a:gsLst>
                    <a:gs pos="2917">
                      <a:schemeClr val="tx1"/>
                    </a:gs>
                    <a:gs pos="30000">
                      <a:schemeClr val="tx1"/>
                    </a:gs>
                  </a:gsLst>
                  <a:lin ang="5400000" scaled="0"/>
                </a:gradFill>
              </a:rPr>
              <a:t>Sysprep</a:t>
            </a:r>
            <a:r>
              <a:rPr lang="en-GB" sz="2353" dirty="0">
                <a:gradFill>
                  <a:gsLst>
                    <a:gs pos="2917">
                      <a:schemeClr val="tx1"/>
                    </a:gs>
                    <a:gs pos="30000">
                      <a:schemeClr val="tx1"/>
                    </a:gs>
                  </a:gsLst>
                  <a:lin ang="5400000" scaled="0"/>
                </a:gradFill>
              </a:rPr>
              <a:t> (generalize) and shutdown the Virtual Machine</a:t>
            </a:r>
          </a:p>
          <a:p>
            <a:pPr marL="336145" indent="-336145">
              <a:lnSpc>
                <a:spcPct val="90000"/>
              </a:lnSpc>
              <a:spcAft>
                <a:spcPts val="588"/>
              </a:spcAft>
              <a:buFont typeface="Arial" panose="020B0604020202020204" pitchFamily="34" charset="0"/>
              <a:buChar char="•"/>
            </a:pPr>
            <a:endParaRPr lang="en-GB"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GB" sz="2353" dirty="0">
                <a:gradFill>
                  <a:gsLst>
                    <a:gs pos="2917">
                      <a:schemeClr val="tx1"/>
                    </a:gs>
                    <a:gs pos="30000">
                      <a:schemeClr val="tx1"/>
                    </a:gs>
                  </a:gsLst>
                  <a:lin ang="5400000" scaled="0"/>
                </a:gradFill>
              </a:rPr>
              <a:t>Create image from Virtual Machine</a:t>
            </a:r>
          </a:p>
        </p:txBody>
      </p:sp>
      <p:pic>
        <p:nvPicPr>
          <p:cNvPr id="3" name="Picture 2">
            <a:extLst>
              <a:ext uri="{FF2B5EF4-FFF2-40B4-BE49-F238E27FC236}">
                <a16:creationId xmlns:a16="http://schemas.microsoft.com/office/drawing/2014/main" id="{2D8CEE8D-5976-4540-8CAF-D0A0511DAE00}"/>
              </a:ext>
            </a:extLst>
          </p:cNvPr>
          <p:cNvPicPr>
            <a:picLocks noChangeAspect="1"/>
          </p:cNvPicPr>
          <p:nvPr/>
        </p:nvPicPr>
        <p:blipFill>
          <a:blip r:embed="rId4"/>
          <a:stretch>
            <a:fillRect/>
          </a:stretch>
        </p:blipFill>
        <p:spPr>
          <a:xfrm>
            <a:off x="7425938" y="1818618"/>
            <a:ext cx="4269385" cy="3220764"/>
          </a:xfrm>
          <a:prstGeom prst="rect">
            <a:avLst/>
          </a:prstGeom>
        </p:spPr>
      </p:pic>
    </p:spTree>
    <p:extLst>
      <p:ext uri="{BB962C8B-B14F-4D97-AF65-F5344CB8AC3E}">
        <p14:creationId xmlns:p14="http://schemas.microsoft.com/office/powerpoint/2010/main" val="355311990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071B36-78DD-419C-9F69-297C2840EFF0}"/>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38889342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51373F5F-08CE-D94C-A806-7DAE89DC0480}"/>
              </a:ext>
            </a:extLst>
          </p:cNvPr>
          <p:cNvGrpSpPr/>
          <p:nvPr/>
        </p:nvGrpSpPr>
        <p:grpSpPr>
          <a:xfrm>
            <a:off x="756001" y="2162931"/>
            <a:ext cx="10961625" cy="1648111"/>
            <a:chOff x="2222005" y="1277144"/>
            <a:chExt cx="8221219" cy="1236083"/>
          </a:xfrm>
        </p:grpSpPr>
        <p:pic>
          <p:nvPicPr>
            <p:cNvPr id="52" name="Picture 51" descr="page22quotes-05.png">
              <a:extLst>
                <a:ext uri="{FF2B5EF4-FFF2-40B4-BE49-F238E27FC236}">
                  <a16:creationId xmlns:a16="http://schemas.microsoft.com/office/drawing/2014/main" id="{2973F6DE-7107-154F-89A7-61FEEFE96139}"/>
                </a:ext>
              </a:extLst>
            </p:cNvPr>
            <p:cNvPicPr>
              <a:picLocks noChangeAspect="1"/>
            </p:cNvPicPr>
            <p:nvPr/>
          </p:nvPicPr>
          <p:blipFill>
            <a:blip r:embed="rId3" cstate="screen">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2222005" y="1277144"/>
              <a:ext cx="457200" cy="457200"/>
            </a:xfrm>
            <a:prstGeom prst="rect">
              <a:avLst/>
            </a:prstGeom>
            <a:noFill/>
          </p:spPr>
        </p:pic>
        <p:cxnSp>
          <p:nvCxnSpPr>
            <p:cNvPr id="53" name="Straight Connector 52">
              <a:extLst>
                <a:ext uri="{FF2B5EF4-FFF2-40B4-BE49-F238E27FC236}">
                  <a16:creationId xmlns:a16="http://schemas.microsoft.com/office/drawing/2014/main" id="{80A7DDD8-3B40-A34B-BE58-90E8F85DC51D}"/>
                </a:ext>
              </a:extLst>
            </p:cNvPr>
            <p:cNvCxnSpPr/>
            <p:nvPr/>
          </p:nvCxnSpPr>
          <p:spPr>
            <a:xfrm>
              <a:off x="2755919" y="1627517"/>
              <a:ext cx="7185660" cy="0"/>
            </a:xfrm>
            <a:prstGeom prst="line">
              <a:avLst/>
            </a:prstGeom>
            <a:noFill/>
            <a:ln w="12700" cap="flat" cmpd="sng" algn="ctr">
              <a:solidFill>
                <a:srgbClr val="C00000"/>
              </a:solidFill>
              <a:prstDash val="solid"/>
              <a:miter lim="800000"/>
            </a:ln>
            <a:effectLst/>
          </p:spPr>
        </p:cxnSp>
        <p:pic>
          <p:nvPicPr>
            <p:cNvPr id="54" name="Picture 53" descr="page22quotes-06.png">
              <a:extLst>
                <a:ext uri="{FF2B5EF4-FFF2-40B4-BE49-F238E27FC236}">
                  <a16:creationId xmlns:a16="http://schemas.microsoft.com/office/drawing/2014/main" id="{71CDDCE9-2F1C-1C45-8629-C032AC7661D9}"/>
                </a:ext>
              </a:extLst>
            </p:cNvPr>
            <p:cNvPicPr>
              <a:picLocks noChangeAspect="1"/>
            </p:cNvPicPr>
            <p:nvPr/>
          </p:nvPicPr>
          <p:blipFill>
            <a:blip r:embed="rId4" cstate="screen">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9986024" y="2056027"/>
              <a:ext cx="457200" cy="457200"/>
            </a:xfrm>
            <a:prstGeom prst="rect">
              <a:avLst/>
            </a:prstGeom>
            <a:noFill/>
          </p:spPr>
        </p:pic>
        <p:cxnSp>
          <p:nvCxnSpPr>
            <p:cNvPr id="55" name="Straight Connector 54">
              <a:extLst>
                <a:ext uri="{FF2B5EF4-FFF2-40B4-BE49-F238E27FC236}">
                  <a16:creationId xmlns:a16="http://schemas.microsoft.com/office/drawing/2014/main" id="{F24A4E21-80AA-B943-9F13-D6D734872ADD}"/>
                </a:ext>
              </a:extLst>
            </p:cNvPr>
            <p:cNvCxnSpPr/>
            <p:nvPr/>
          </p:nvCxnSpPr>
          <p:spPr>
            <a:xfrm>
              <a:off x="2759036" y="2150405"/>
              <a:ext cx="7179426" cy="3271"/>
            </a:xfrm>
            <a:prstGeom prst="line">
              <a:avLst/>
            </a:prstGeom>
            <a:noFill/>
            <a:ln w="12700" cap="flat" cmpd="sng" algn="ctr">
              <a:solidFill>
                <a:srgbClr val="C00000"/>
              </a:solidFill>
              <a:prstDash val="solid"/>
              <a:miter lim="800000"/>
            </a:ln>
            <a:effectLst/>
          </p:spPr>
        </p:cxnSp>
      </p:grpSp>
      <p:sp>
        <p:nvSpPr>
          <p:cNvPr id="56" name="TextBox 55">
            <a:extLst>
              <a:ext uri="{FF2B5EF4-FFF2-40B4-BE49-F238E27FC236}">
                <a16:creationId xmlns:a16="http://schemas.microsoft.com/office/drawing/2014/main" id="{D029DE80-CB33-2146-9230-2EFFF6C3D7BD}"/>
              </a:ext>
            </a:extLst>
          </p:cNvPr>
          <p:cNvSpPr txBox="1"/>
          <p:nvPr/>
        </p:nvSpPr>
        <p:spPr>
          <a:xfrm>
            <a:off x="1467885" y="2744674"/>
            <a:ext cx="9580880" cy="502766"/>
          </a:xfrm>
          <a:prstGeom prst="rect">
            <a:avLst/>
          </a:prstGeom>
          <a:noFill/>
        </p:spPr>
        <p:txBody>
          <a:bodyPr wrap="square" rtlCol="0">
            <a:spAutoFit/>
          </a:bodyPr>
          <a:lstStyle/>
          <a:p>
            <a:pPr algn="ctr" hangingPunct="1"/>
            <a:r>
              <a:rPr lang="en-US" sz="2667" b="1" kern="1800" spc="213" dirty="0">
                <a:latin typeface="Verdana" panose="020B0604030504040204" pitchFamily="34" charset="0"/>
                <a:ea typeface="Verdana" panose="020B0604030504040204" pitchFamily="34" charset="0"/>
                <a:cs typeface="Verdana" panose="020B0604030504040204" pitchFamily="34" charset="0"/>
              </a:rPr>
              <a:t>ANYWHERE, ANYTIME, ANY DEVICE</a:t>
            </a:r>
          </a:p>
        </p:txBody>
      </p:sp>
      <p:sp>
        <p:nvSpPr>
          <p:cNvPr id="57" name="TextBox 56">
            <a:extLst>
              <a:ext uri="{FF2B5EF4-FFF2-40B4-BE49-F238E27FC236}">
                <a16:creationId xmlns:a16="http://schemas.microsoft.com/office/drawing/2014/main" id="{E4A5745E-7C78-5E4C-9746-1CF86097698F}"/>
              </a:ext>
            </a:extLst>
          </p:cNvPr>
          <p:cNvSpPr txBox="1"/>
          <p:nvPr/>
        </p:nvSpPr>
        <p:spPr>
          <a:xfrm>
            <a:off x="7896001" y="3377589"/>
            <a:ext cx="4296000" cy="420564"/>
          </a:xfrm>
          <a:prstGeom prst="rect">
            <a:avLst/>
          </a:prstGeom>
          <a:noFill/>
        </p:spPr>
        <p:txBody>
          <a:bodyPr wrap="square" rtlCol="0">
            <a:spAutoFit/>
          </a:bodyPr>
          <a:lstStyle/>
          <a:p>
            <a:pPr defTabSz="1219170"/>
            <a:r>
              <a:rPr lang="en-US" sz="2133" b="1" kern="1800" spc="213" dirty="0">
                <a:solidFill>
                  <a:schemeClr val="bg1">
                    <a:lumMod val="65000"/>
                    <a:lumOff val="35000"/>
                  </a:schemeClr>
                </a:solidFill>
                <a:latin typeface="Verdana" panose="020B0604030504040204" pitchFamily="34" charset="0"/>
                <a:ea typeface="Verdana" panose="020B0604030504040204" pitchFamily="34" charset="0"/>
                <a:cs typeface="Verdana" panose="020B0604030504040204" pitchFamily="34" charset="0"/>
              </a:rPr>
              <a:t>Various Vendors</a:t>
            </a:r>
          </a:p>
        </p:txBody>
      </p:sp>
      <p:pic>
        <p:nvPicPr>
          <p:cNvPr id="2" name="Picture 1">
            <a:extLst>
              <a:ext uri="{FF2B5EF4-FFF2-40B4-BE49-F238E27FC236}">
                <a16:creationId xmlns:a16="http://schemas.microsoft.com/office/drawing/2014/main" id="{F381D33D-062D-1042-A51B-0519595A199B}"/>
              </a:ext>
            </a:extLst>
          </p:cNvPr>
          <p:cNvPicPr>
            <a:picLocks noChangeAspect="1"/>
          </p:cNvPicPr>
          <p:nvPr/>
        </p:nvPicPr>
        <p:blipFill>
          <a:blip r:embed="rId5"/>
          <a:stretch>
            <a:fillRect/>
          </a:stretch>
        </p:blipFill>
        <p:spPr>
          <a:xfrm>
            <a:off x="3954499" y="4544700"/>
            <a:ext cx="3663588" cy="1347627"/>
          </a:xfrm>
          <a:prstGeom prst="rect">
            <a:avLst/>
          </a:prstGeom>
        </p:spPr>
      </p:pic>
      <p:pic>
        <p:nvPicPr>
          <p:cNvPr id="5" name="Picture 4" descr="A close up of a logo&#10;&#10;Description automatically generated">
            <a:extLst>
              <a:ext uri="{FF2B5EF4-FFF2-40B4-BE49-F238E27FC236}">
                <a16:creationId xmlns:a16="http://schemas.microsoft.com/office/drawing/2014/main" id="{74AFF39A-480A-B346-9CD0-7AF9CDA3D7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614" y="4107527"/>
            <a:ext cx="2221973" cy="2221973"/>
          </a:xfrm>
          <a:prstGeom prst="rect">
            <a:avLst/>
          </a:prstGeom>
        </p:spPr>
      </p:pic>
      <p:pic>
        <p:nvPicPr>
          <p:cNvPr id="9" name="Picture 8">
            <a:extLst>
              <a:ext uri="{FF2B5EF4-FFF2-40B4-BE49-F238E27FC236}">
                <a16:creationId xmlns:a16="http://schemas.microsoft.com/office/drawing/2014/main" id="{864C589E-AF7B-9644-9536-747CA26DA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6000" y="4872190"/>
            <a:ext cx="2808645" cy="612285"/>
          </a:xfrm>
          <a:prstGeom prst="rect">
            <a:avLst/>
          </a:prstGeom>
        </p:spPr>
      </p:pic>
    </p:spTree>
    <p:extLst>
      <p:ext uri="{BB962C8B-B14F-4D97-AF65-F5344CB8AC3E}">
        <p14:creationId xmlns:p14="http://schemas.microsoft.com/office/powerpoint/2010/main" val="1724435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DFC908-BFA9-42CF-9672-90DFE8628734}"/>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12583152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A06959-0D3A-4C6F-A27A-66E50E929CD3}"/>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318698858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5EA624-4418-471C-B455-A10D861873E0}"/>
              </a:ext>
            </a:extLst>
          </p:cNvPr>
          <p:cNvPicPr>
            <a:picLocks noChangeAspect="1"/>
          </p:cNvPicPr>
          <p:nvPr/>
        </p:nvPicPr>
        <p:blipFill>
          <a:blip r:embed="rId3"/>
          <a:stretch>
            <a:fillRect/>
          </a:stretch>
        </p:blipFill>
        <p:spPr>
          <a:xfrm>
            <a:off x="583913" y="487"/>
            <a:ext cx="11024175" cy="6857027"/>
          </a:xfrm>
          <a:prstGeom prst="rect">
            <a:avLst/>
          </a:prstGeom>
        </p:spPr>
      </p:pic>
    </p:spTree>
    <p:extLst>
      <p:ext uri="{BB962C8B-B14F-4D97-AF65-F5344CB8AC3E}">
        <p14:creationId xmlns:p14="http://schemas.microsoft.com/office/powerpoint/2010/main" val="406968389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FDF72-D58D-4D7B-8E7E-F55CC591AB5F}"/>
              </a:ext>
            </a:extLst>
          </p:cNvPr>
          <p:cNvPicPr>
            <a:picLocks noChangeAspect="1"/>
          </p:cNvPicPr>
          <p:nvPr/>
        </p:nvPicPr>
        <p:blipFill>
          <a:blip r:embed="rId3"/>
          <a:stretch>
            <a:fillRect/>
          </a:stretch>
        </p:blipFill>
        <p:spPr>
          <a:xfrm>
            <a:off x="5817716" y="487"/>
            <a:ext cx="6374284" cy="6857027"/>
          </a:xfrm>
          <a:prstGeom prst="rect">
            <a:avLst/>
          </a:prstGeom>
        </p:spPr>
      </p:pic>
      <p:sp>
        <p:nvSpPr>
          <p:cNvPr id="4" name="TextBox 3">
            <a:extLst>
              <a:ext uri="{FF2B5EF4-FFF2-40B4-BE49-F238E27FC236}">
                <a16:creationId xmlns:a16="http://schemas.microsoft.com/office/drawing/2014/main" id="{EAC3102A-ABFB-417A-9538-8D8FBCB08730}"/>
              </a:ext>
            </a:extLst>
          </p:cNvPr>
          <p:cNvSpPr txBox="1"/>
          <p:nvPr/>
        </p:nvSpPr>
        <p:spPr>
          <a:xfrm>
            <a:off x="730421" y="2324551"/>
            <a:ext cx="4592794" cy="1267251"/>
          </a:xfrm>
          <a:prstGeom prst="rect">
            <a:avLst/>
          </a:prstGeom>
          <a:noFill/>
        </p:spPr>
        <p:txBody>
          <a:bodyPr wrap="square" lIns="179285" tIns="143428" rIns="179285" bIns="143428" rtlCol="0">
            <a:spAutoFit/>
          </a:bodyPr>
          <a:lstStyle/>
          <a:p>
            <a:pPr>
              <a:lnSpc>
                <a:spcPct val="90000"/>
              </a:lnSpc>
              <a:spcAft>
                <a:spcPts val="588"/>
              </a:spcAft>
            </a:pPr>
            <a:r>
              <a:rPr lang="en-GB" sz="2353" b="1" dirty="0">
                <a:gradFill>
                  <a:gsLst>
                    <a:gs pos="2917">
                      <a:schemeClr val="tx1"/>
                    </a:gs>
                    <a:gs pos="30000">
                      <a:schemeClr val="tx1"/>
                    </a:gs>
                  </a:gsLst>
                  <a:lin ang="5400000" scaled="0"/>
                </a:gradFill>
              </a:rPr>
              <a:t>Manually create Host Pool and grant user access to Session Desktop</a:t>
            </a:r>
          </a:p>
        </p:txBody>
      </p:sp>
    </p:spTree>
    <p:extLst>
      <p:ext uri="{BB962C8B-B14F-4D97-AF65-F5344CB8AC3E}">
        <p14:creationId xmlns:p14="http://schemas.microsoft.com/office/powerpoint/2010/main" val="168504680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813927-72AC-4A11-8A89-BDB23661E262}"/>
              </a:ext>
            </a:extLst>
          </p:cNvPr>
          <p:cNvPicPr>
            <a:picLocks noChangeAspect="1"/>
          </p:cNvPicPr>
          <p:nvPr/>
        </p:nvPicPr>
        <p:blipFill>
          <a:blip r:embed="rId3"/>
          <a:stretch>
            <a:fillRect/>
          </a:stretch>
        </p:blipFill>
        <p:spPr>
          <a:xfrm>
            <a:off x="4542263" y="2299074"/>
            <a:ext cx="7644905" cy="2259853"/>
          </a:xfrm>
          <a:prstGeom prst="rect">
            <a:avLst/>
          </a:prstGeom>
        </p:spPr>
      </p:pic>
      <p:sp>
        <p:nvSpPr>
          <p:cNvPr id="3" name="TextBox 2">
            <a:extLst>
              <a:ext uri="{FF2B5EF4-FFF2-40B4-BE49-F238E27FC236}">
                <a16:creationId xmlns:a16="http://schemas.microsoft.com/office/drawing/2014/main" id="{0E2B8F1D-0E84-44AD-B345-D510E09DBFE8}"/>
              </a:ext>
            </a:extLst>
          </p:cNvPr>
          <p:cNvSpPr txBox="1"/>
          <p:nvPr/>
        </p:nvSpPr>
        <p:spPr>
          <a:xfrm>
            <a:off x="71936" y="2545890"/>
            <a:ext cx="4592794" cy="615522"/>
          </a:xfrm>
          <a:prstGeom prst="rect">
            <a:avLst/>
          </a:prstGeom>
          <a:noFill/>
        </p:spPr>
        <p:txBody>
          <a:bodyPr wrap="square" lIns="179285" tIns="143428" rIns="179285" bIns="143428" rtlCol="0">
            <a:spAutoFit/>
          </a:bodyPr>
          <a:lstStyle/>
          <a:p>
            <a:pPr>
              <a:lnSpc>
                <a:spcPct val="90000"/>
              </a:lnSpc>
              <a:spcAft>
                <a:spcPts val="588"/>
              </a:spcAft>
            </a:pPr>
            <a:r>
              <a:rPr lang="en-GB" sz="2353" b="1" dirty="0">
                <a:gradFill>
                  <a:gsLst>
                    <a:gs pos="2917">
                      <a:schemeClr val="tx1"/>
                    </a:gs>
                    <a:gs pos="30000">
                      <a:schemeClr val="tx1"/>
                    </a:gs>
                  </a:gsLst>
                  <a:lin ang="5400000" scaled="0"/>
                </a:gradFill>
              </a:rPr>
              <a:t>Create Temp Host Pool Token</a:t>
            </a:r>
          </a:p>
        </p:txBody>
      </p:sp>
    </p:spTree>
    <p:extLst>
      <p:ext uri="{BB962C8B-B14F-4D97-AF65-F5344CB8AC3E}">
        <p14:creationId xmlns:p14="http://schemas.microsoft.com/office/powerpoint/2010/main" val="273050735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2F6329-2C4D-4198-9D20-98B1CA0F365E}"/>
              </a:ext>
            </a:extLst>
          </p:cNvPr>
          <p:cNvPicPr>
            <a:picLocks noChangeAspect="1"/>
          </p:cNvPicPr>
          <p:nvPr/>
        </p:nvPicPr>
        <p:blipFill>
          <a:blip r:embed="rId3"/>
          <a:stretch>
            <a:fillRect/>
          </a:stretch>
        </p:blipFill>
        <p:spPr>
          <a:xfrm>
            <a:off x="583913" y="487"/>
            <a:ext cx="11024175" cy="6857027"/>
          </a:xfrm>
          <a:prstGeom prst="rect">
            <a:avLst/>
          </a:prstGeom>
        </p:spPr>
      </p:pic>
      <p:pic>
        <p:nvPicPr>
          <p:cNvPr id="3" name="Picture 2">
            <a:extLst>
              <a:ext uri="{FF2B5EF4-FFF2-40B4-BE49-F238E27FC236}">
                <a16:creationId xmlns:a16="http://schemas.microsoft.com/office/drawing/2014/main" id="{A6CB2B33-2CE0-4A33-9837-D3E44066FE32}"/>
              </a:ext>
            </a:extLst>
          </p:cNvPr>
          <p:cNvPicPr>
            <a:picLocks noChangeAspect="1"/>
          </p:cNvPicPr>
          <p:nvPr/>
        </p:nvPicPr>
        <p:blipFill>
          <a:blip r:embed="rId4"/>
          <a:stretch>
            <a:fillRect/>
          </a:stretch>
        </p:blipFill>
        <p:spPr>
          <a:xfrm>
            <a:off x="3966882" y="658656"/>
            <a:ext cx="4258236" cy="5540688"/>
          </a:xfrm>
          <a:prstGeom prst="rect">
            <a:avLst/>
          </a:prstGeom>
        </p:spPr>
      </p:pic>
    </p:spTree>
    <p:extLst>
      <p:ext uri="{BB962C8B-B14F-4D97-AF65-F5344CB8AC3E}">
        <p14:creationId xmlns:p14="http://schemas.microsoft.com/office/powerpoint/2010/main" val="1455538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08D31F-16D7-4C6E-A7C8-C89B153917D6}"/>
              </a:ext>
            </a:extLst>
          </p:cNvPr>
          <p:cNvPicPr>
            <a:picLocks noChangeAspect="1"/>
          </p:cNvPicPr>
          <p:nvPr/>
        </p:nvPicPr>
        <p:blipFill>
          <a:blip r:embed="rId3"/>
          <a:stretch>
            <a:fillRect/>
          </a:stretch>
        </p:blipFill>
        <p:spPr>
          <a:xfrm>
            <a:off x="1082586" y="487"/>
            <a:ext cx="10026829" cy="6857027"/>
          </a:xfrm>
          <a:prstGeom prst="rect">
            <a:avLst/>
          </a:prstGeom>
        </p:spPr>
      </p:pic>
    </p:spTree>
    <p:extLst>
      <p:ext uri="{BB962C8B-B14F-4D97-AF65-F5344CB8AC3E}">
        <p14:creationId xmlns:p14="http://schemas.microsoft.com/office/powerpoint/2010/main" val="123996490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4FA815-03BB-431E-BCD3-D45BF5D906D5}"/>
              </a:ext>
            </a:extLst>
          </p:cNvPr>
          <p:cNvPicPr>
            <a:picLocks noChangeAspect="1"/>
          </p:cNvPicPr>
          <p:nvPr/>
        </p:nvPicPr>
        <p:blipFill>
          <a:blip r:embed="rId3"/>
          <a:stretch>
            <a:fillRect/>
          </a:stretch>
        </p:blipFill>
        <p:spPr>
          <a:xfrm>
            <a:off x="1082586" y="487"/>
            <a:ext cx="10026829" cy="6857027"/>
          </a:xfrm>
          <a:prstGeom prst="rect">
            <a:avLst/>
          </a:prstGeom>
        </p:spPr>
      </p:pic>
    </p:spTree>
    <p:extLst>
      <p:ext uri="{BB962C8B-B14F-4D97-AF65-F5344CB8AC3E}">
        <p14:creationId xmlns:p14="http://schemas.microsoft.com/office/powerpoint/2010/main" val="25446868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5E84FE-DF0F-4C13-A428-D1F3BABD2E86}"/>
              </a:ext>
            </a:extLst>
          </p:cNvPr>
          <p:cNvPicPr>
            <a:picLocks noChangeAspect="1"/>
          </p:cNvPicPr>
          <p:nvPr/>
        </p:nvPicPr>
        <p:blipFill>
          <a:blip r:embed="rId3"/>
          <a:stretch>
            <a:fillRect/>
          </a:stretch>
        </p:blipFill>
        <p:spPr>
          <a:xfrm>
            <a:off x="1372787" y="487"/>
            <a:ext cx="9446427" cy="6857027"/>
          </a:xfrm>
          <a:prstGeom prst="rect">
            <a:avLst/>
          </a:prstGeom>
        </p:spPr>
      </p:pic>
    </p:spTree>
    <p:extLst>
      <p:ext uri="{BB962C8B-B14F-4D97-AF65-F5344CB8AC3E}">
        <p14:creationId xmlns:p14="http://schemas.microsoft.com/office/powerpoint/2010/main" val="171562614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BB8E4D-0B53-44BC-BFD3-33F36960EB0C}"/>
              </a:ext>
            </a:extLst>
          </p:cNvPr>
          <p:cNvPicPr>
            <a:picLocks noChangeAspect="1"/>
          </p:cNvPicPr>
          <p:nvPr/>
        </p:nvPicPr>
        <p:blipFill>
          <a:blip r:embed="rId3"/>
          <a:stretch>
            <a:fillRect/>
          </a:stretch>
        </p:blipFill>
        <p:spPr>
          <a:xfrm>
            <a:off x="1372787" y="487"/>
            <a:ext cx="9446427" cy="6857027"/>
          </a:xfrm>
          <a:prstGeom prst="rect">
            <a:avLst/>
          </a:prstGeom>
        </p:spPr>
      </p:pic>
      <p:pic>
        <p:nvPicPr>
          <p:cNvPr id="3" name="Picture 2">
            <a:extLst>
              <a:ext uri="{FF2B5EF4-FFF2-40B4-BE49-F238E27FC236}">
                <a16:creationId xmlns:a16="http://schemas.microsoft.com/office/drawing/2014/main" id="{FA46FA9F-9440-4308-975A-C6B5F935AE94}"/>
              </a:ext>
            </a:extLst>
          </p:cNvPr>
          <p:cNvPicPr>
            <a:picLocks noChangeAspect="1"/>
          </p:cNvPicPr>
          <p:nvPr/>
        </p:nvPicPr>
        <p:blipFill>
          <a:blip r:embed="rId4"/>
          <a:stretch>
            <a:fillRect/>
          </a:stretch>
        </p:blipFill>
        <p:spPr>
          <a:xfrm>
            <a:off x="2943816" y="118881"/>
            <a:ext cx="6576226" cy="1943949"/>
          </a:xfrm>
          <a:prstGeom prst="rect">
            <a:avLst/>
          </a:prstGeom>
        </p:spPr>
      </p:pic>
    </p:spTree>
    <p:extLst>
      <p:ext uri="{BB962C8B-B14F-4D97-AF65-F5344CB8AC3E}">
        <p14:creationId xmlns:p14="http://schemas.microsoft.com/office/powerpoint/2010/main" val="35648328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69B294-7980-B740-8890-EFBFCCC9D417}"/>
              </a:ext>
            </a:extLst>
          </p:cNvPr>
          <p:cNvGrpSpPr/>
          <p:nvPr/>
        </p:nvGrpSpPr>
        <p:grpSpPr>
          <a:xfrm>
            <a:off x="644916" y="1862931"/>
            <a:ext cx="10902168" cy="2450004"/>
            <a:chOff x="2222005" y="1277144"/>
            <a:chExt cx="8176626" cy="1837503"/>
          </a:xfrm>
        </p:grpSpPr>
        <p:pic>
          <p:nvPicPr>
            <p:cNvPr id="10" name="Picture 9" descr="page22quotes-05.png">
              <a:extLst>
                <a:ext uri="{FF2B5EF4-FFF2-40B4-BE49-F238E27FC236}">
                  <a16:creationId xmlns:a16="http://schemas.microsoft.com/office/drawing/2014/main" id="{E39E55E8-4F48-6A49-B73A-F54FD664EDF2}"/>
                </a:ext>
              </a:extLst>
            </p:cNvPr>
            <p:cNvPicPr>
              <a:picLocks noChangeAspect="1"/>
            </p:cNvPicPr>
            <p:nvPr/>
          </p:nvPicPr>
          <p:blipFill>
            <a:blip r:embed="rId3" cstate="screen">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2222005" y="1277144"/>
              <a:ext cx="457200" cy="457200"/>
            </a:xfrm>
            <a:prstGeom prst="rect">
              <a:avLst/>
            </a:prstGeom>
            <a:noFill/>
          </p:spPr>
        </p:pic>
        <p:cxnSp>
          <p:nvCxnSpPr>
            <p:cNvPr id="11" name="Straight Connector 10">
              <a:extLst>
                <a:ext uri="{FF2B5EF4-FFF2-40B4-BE49-F238E27FC236}">
                  <a16:creationId xmlns:a16="http://schemas.microsoft.com/office/drawing/2014/main" id="{884D52BD-D29F-2745-B036-61E0578F2715}"/>
                </a:ext>
              </a:extLst>
            </p:cNvPr>
            <p:cNvCxnSpPr/>
            <p:nvPr/>
          </p:nvCxnSpPr>
          <p:spPr>
            <a:xfrm>
              <a:off x="2755919" y="1627517"/>
              <a:ext cx="7185660" cy="0"/>
            </a:xfrm>
            <a:prstGeom prst="line">
              <a:avLst/>
            </a:prstGeom>
            <a:noFill/>
            <a:ln w="12700" cap="flat" cmpd="sng" algn="ctr">
              <a:solidFill>
                <a:srgbClr val="C00000"/>
              </a:solidFill>
              <a:prstDash val="solid"/>
              <a:miter lim="800000"/>
            </a:ln>
            <a:effectLst/>
          </p:spPr>
        </p:cxnSp>
        <p:pic>
          <p:nvPicPr>
            <p:cNvPr id="12" name="Picture 11" descr="page22quotes-06.png">
              <a:extLst>
                <a:ext uri="{FF2B5EF4-FFF2-40B4-BE49-F238E27FC236}">
                  <a16:creationId xmlns:a16="http://schemas.microsoft.com/office/drawing/2014/main" id="{25DC7A70-DACB-F342-8014-1D7F3A64575C}"/>
                </a:ext>
              </a:extLst>
            </p:cNvPr>
            <p:cNvPicPr>
              <a:picLocks noChangeAspect="1"/>
            </p:cNvPicPr>
            <p:nvPr/>
          </p:nvPicPr>
          <p:blipFill>
            <a:blip r:embed="rId4" cstate="screen">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9941431" y="2657447"/>
              <a:ext cx="457200" cy="457200"/>
            </a:xfrm>
            <a:prstGeom prst="rect">
              <a:avLst/>
            </a:prstGeom>
            <a:noFill/>
          </p:spPr>
        </p:pic>
        <p:cxnSp>
          <p:nvCxnSpPr>
            <p:cNvPr id="13" name="Straight Connector 12">
              <a:extLst>
                <a:ext uri="{FF2B5EF4-FFF2-40B4-BE49-F238E27FC236}">
                  <a16:creationId xmlns:a16="http://schemas.microsoft.com/office/drawing/2014/main" id="{509DA75A-353A-4744-874A-7C44648AC672}"/>
                </a:ext>
              </a:extLst>
            </p:cNvPr>
            <p:cNvCxnSpPr/>
            <p:nvPr/>
          </p:nvCxnSpPr>
          <p:spPr>
            <a:xfrm>
              <a:off x="2762005" y="2789689"/>
              <a:ext cx="7179426" cy="3271"/>
            </a:xfrm>
            <a:prstGeom prst="line">
              <a:avLst/>
            </a:prstGeom>
            <a:noFill/>
            <a:ln w="12700" cap="flat" cmpd="sng" algn="ctr">
              <a:solidFill>
                <a:srgbClr val="C00000"/>
              </a:solidFill>
              <a:prstDash val="solid"/>
              <a:miter lim="800000"/>
            </a:ln>
            <a:effectLst/>
          </p:spPr>
        </p:cxnSp>
      </p:grpSp>
      <p:sp>
        <p:nvSpPr>
          <p:cNvPr id="14" name="TextBox 13">
            <a:extLst>
              <a:ext uri="{FF2B5EF4-FFF2-40B4-BE49-F238E27FC236}">
                <a16:creationId xmlns:a16="http://schemas.microsoft.com/office/drawing/2014/main" id="{DA316815-ACBA-B342-8851-C3CCE767E9E4}"/>
              </a:ext>
            </a:extLst>
          </p:cNvPr>
          <p:cNvSpPr txBox="1"/>
          <p:nvPr/>
        </p:nvSpPr>
        <p:spPr>
          <a:xfrm>
            <a:off x="1467885" y="2464828"/>
            <a:ext cx="9580683" cy="1323632"/>
          </a:xfrm>
          <a:prstGeom prst="rect">
            <a:avLst/>
          </a:prstGeom>
          <a:noFill/>
        </p:spPr>
        <p:txBody>
          <a:bodyPr wrap="square" rtlCol="0">
            <a:spAutoFit/>
          </a:bodyPr>
          <a:lstStyle/>
          <a:p>
            <a:pPr algn="ctr" hangingPunct="1"/>
            <a:r>
              <a:rPr lang="en-US" sz="2667" b="1" kern="1800" spc="213" dirty="0">
                <a:latin typeface="Verdana" panose="020B0604030504040204" pitchFamily="34" charset="0"/>
                <a:ea typeface="Verdana" panose="020B0604030504040204" pitchFamily="34" charset="0"/>
                <a:cs typeface="Verdana" panose="020B0604030504040204" pitchFamily="34" charset="0"/>
              </a:rPr>
              <a:t>ANYWHERE, ANY TIME THAT IS THE KEY! ANY DEVICE IS A NICE TO HAVE IN MOST CASES!</a:t>
            </a:r>
          </a:p>
        </p:txBody>
      </p:sp>
      <p:sp>
        <p:nvSpPr>
          <p:cNvPr id="15" name="TextBox 14">
            <a:extLst>
              <a:ext uri="{FF2B5EF4-FFF2-40B4-BE49-F238E27FC236}">
                <a16:creationId xmlns:a16="http://schemas.microsoft.com/office/drawing/2014/main" id="{4376597F-18D0-FA47-ACDB-83920F01D982}"/>
              </a:ext>
            </a:extLst>
          </p:cNvPr>
          <p:cNvSpPr txBox="1"/>
          <p:nvPr/>
        </p:nvSpPr>
        <p:spPr>
          <a:xfrm>
            <a:off x="8581293" y="3920084"/>
            <a:ext cx="3610708" cy="420564"/>
          </a:xfrm>
          <a:prstGeom prst="rect">
            <a:avLst/>
          </a:prstGeom>
          <a:noFill/>
        </p:spPr>
        <p:txBody>
          <a:bodyPr wrap="square" rtlCol="0">
            <a:spAutoFit/>
          </a:bodyPr>
          <a:lstStyle/>
          <a:p>
            <a:pPr defTabSz="1219170"/>
            <a:r>
              <a:rPr lang="en-US" sz="2133" b="1" kern="1800" spc="213" dirty="0">
                <a:solidFill>
                  <a:schemeClr val="bg1">
                    <a:lumMod val="65000"/>
                    <a:lumOff val="35000"/>
                  </a:schemeClr>
                </a:solidFill>
                <a:latin typeface="Verdana" panose="020B0604030504040204" pitchFamily="34" charset="0"/>
                <a:ea typeface="Verdana" panose="020B0604030504040204" pitchFamily="34" charset="0"/>
                <a:cs typeface="Verdana" panose="020B0604030504040204" pitchFamily="34" charset="0"/>
              </a:rPr>
              <a:t>Kyle Davies</a:t>
            </a:r>
          </a:p>
        </p:txBody>
      </p:sp>
    </p:spTree>
    <p:extLst>
      <p:ext uri="{BB962C8B-B14F-4D97-AF65-F5344CB8AC3E}">
        <p14:creationId xmlns:p14="http://schemas.microsoft.com/office/powerpoint/2010/main" val="52473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C18F5-8F67-4289-8F3B-339191C05614}"/>
              </a:ext>
            </a:extLst>
          </p:cNvPr>
          <p:cNvPicPr>
            <a:picLocks noChangeAspect="1"/>
          </p:cNvPicPr>
          <p:nvPr/>
        </p:nvPicPr>
        <p:blipFill>
          <a:blip r:embed="rId3"/>
          <a:stretch>
            <a:fillRect/>
          </a:stretch>
        </p:blipFill>
        <p:spPr>
          <a:xfrm>
            <a:off x="4536725" y="1533338"/>
            <a:ext cx="7644905" cy="3791325"/>
          </a:xfrm>
          <a:prstGeom prst="rect">
            <a:avLst/>
          </a:prstGeom>
        </p:spPr>
      </p:pic>
      <p:sp>
        <p:nvSpPr>
          <p:cNvPr id="3" name="TextBox 2">
            <a:extLst>
              <a:ext uri="{FF2B5EF4-FFF2-40B4-BE49-F238E27FC236}">
                <a16:creationId xmlns:a16="http://schemas.microsoft.com/office/drawing/2014/main" id="{DD0F4C67-11B3-4D43-9889-E0E884009F75}"/>
              </a:ext>
            </a:extLst>
          </p:cNvPr>
          <p:cNvSpPr txBox="1"/>
          <p:nvPr/>
        </p:nvSpPr>
        <p:spPr>
          <a:xfrm>
            <a:off x="77470" y="2562492"/>
            <a:ext cx="4592794" cy="941386"/>
          </a:xfrm>
          <a:prstGeom prst="rect">
            <a:avLst/>
          </a:prstGeom>
          <a:noFill/>
        </p:spPr>
        <p:txBody>
          <a:bodyPr wrap="square" lIns="179285" tIns="143428" rIns="179285" bIns="143428" rtlCol="0">
            <a:spAutoFit/>
          </a:bodyPr>
          <a:lstStyle/>
          <a:p>
            <a:pPr>
              <a:lnSpc>
                <a:spcPct val="90000"/>
              </a:lnSpc>
              <a:spcAft>
                <a:spcPts val="588"/>
              </a:spcAft>
            </a:pPr>
            <a:r>
              <a:rPr lang="en-GB" sz="2353" b="1" dirty="0">
                <a:gradFill>
                  <a:gsLst>
                    <a:gs pos="2917">
                      <a:schemeClr val="tx1"/>
                    </a:gs>
                    <a:gs pos="30000">
                      <a:schemeClr val="tx1"/>
                    </a:gs>
                  </a:gsLst>
                  <a:lin ang="5400000" scaled="0"/>
                </a:gradFill>
              </a:rPr>
              <a:t>Verify Session Host is a member of the Host Pool</a:t>
            </a:r>
          </a:p>
        </p:txBody>
      </p:sp>
    </p:spTree>
    <p:extLst>
      <p:ext uri="{BB962C8B-B14F-4D97-AF65-F5344CB8AC3E}">
        <p14:creationId xmlns:p14="http://schemas.microsoft.com/office/powerpoint/2010/main" val="272473705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21232C-48AD-403A-8EC4-DA35310C73FA}"/>
              </a:ext>
            </a:extLst>
          </p:cNvPr>
          <p:cNvPicPr>
            <a:picLocks noChangeAspect="1"/>
          </p:cNvPicPr>
          <p:nvPr/>
        </p:nvPicPr>
        <p:blipFill>
          <a:blip r:embed="rId2"/>
          <a:stretch>
            <a:fillRect/>
          </a:stretch>
        </p:blipFill>
        <p:spPr>
          <a:xfrm>
            <a:off x="583913" y="487"/>
            <a:ext cx="11024175" cy="6857027"/>
          </a:xfrm>
          <a:prstGeom prst="rect">
            <a:avLst/>
          </a:prstGeom>
        </p:spPr>
      </p:pic>
    </p:spTree>
    <p:extLst>
      <p:ext uri="{BB962C8B-B14F-4D97-AF65-F5344CB8AC3E}">
        <p14:creationId xmlns:p14="http://schemas.microsoft.com/office/powerpoint/2010/main" val="356109480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BA8684-8A24-41E7-A306-0B888BD2E281}"/>
              </a:ext>
            </a:extLst>
          </p:cNvPr>
          <p:cNvPicPr>
            <a:picLocks noChangeAspect="1"/>
          </p:cNvPicPr>
          <p:nvPr/>
        </p:nvPicPr>
        <p:blipFill>
          <a:blip r:embed="rId2"/>
          <a:stretch>
            <a:fillRect/>
          </a:stretch>
        </p:blipFill>
        <p:spPr>
          <a:xfrm>
            <a:off x="1461121" y="294465"/>
            <a:ext cx="9269758" cy="6269071"/>
          </a:xfrm>
          <a:prstGeom prst="rect">
            <a:avLst/>
          </a:prstGeom>
        </p:spPr>
      </p:pic>
      <p:pic>
        <p:nvPicPr>
          <p:cNvPr id="4" name="Picture 3">
            <a:extLst>
              <a:ext uri="{FF2B5EF4-FFF2-40B4-BE49-F238E27FC236}">
                <a16:creationId xmlns:a16="http://schemas.microsoft.com/office/drawing/2014/main" id="{C4F12C7A-5C95-4F09-A5BF-40169BE67688}"/>
              </a:ext>
            </a:extLst>
          </p:cNvPr>
          <p:cNvPicPr>
            <a:picLocks noChangeAspect="1"/>
          </p:cNvPicPr>
          <p:nvPr/>
        </p:nvPicPr>
        <p:blipFill>
          <a:blip r:embed="rId3"/>
          <a:stretch>
            <a:fillRect/>
          </a:stretch>
        </p:blipFill>
        <p:spPr>
          <a:xfrm>
            <a:off x="2312282" y="3156396"/>
            <a:ext cx="7644905" cy="3112746"/>
          </a:xfrm>
          <a:prstGeom prst="rect">
            <a:avLst/>
          </a:prstGeom>
        </p:spPr>
      </p:pic>
      <p:pic>
        <p:nvPicPr>
          <p:cNvPr id="5" name="Picture 4">
            <a:extLst>
              <a:ext uri="{FF2B5EF4-FFF2-40B4-BE49-F238E27FC236}">
                <a16:creationId xmlns:a16="http://schemas.microsoft.com/office/drawing/2014/main" id="{CFDBD8C8-C121-4E0E-9D5E-E90EFAEE84C3}"/>
              </a:ext>
            </a:extLst>
          </p:cNvPr>
          <p:cNvPicPr>
            <a:picLocks noChangeAspect="1"/>
          </p:cNvPicPr>
          <p:nvPr/>
        </p:nvPicPr>
        <p:blipFill>
          <a:blip r:embed="rId4"/>
          <a:stretch>
            <a:fillRect/>
          </a:stretch>
        </p:blipFill>
        <p:spPr>
          <a:xfrm>
            <a:off x="1461121" y="294465"/>
            <a:ext cx="9269758" cy="6269071"/>
          </a:xfrm>
          <a:prstGeom prst="rect">
            <a:avLst/>
          </a:prstGeom>
        </p:spPr>
      </p:pic>
    </p:spTree>
    <p:extLst>
      <p:ext uri="{BB962C8B-B14F-4D97-AF65-F5344CB8AC3E}">
        <p14:creationId xmlns:p14="http://schemas.microsoft.com/office/powerpoint/2010/main" val="4257714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8800AF-DBD3-4AE1-8B8B-D1B8162CEDA4}"/>
              </a:ext>
            </a:extLst>
          </p:cNvPr>
          <p:cNvPicPr>
            <a:picLocks noChangeAspect="1"/>
          </p:cNvPicPr>
          <p:nvPr/>
        </p:nvPicPr>
        <p:blipFill>
          <a:blip r:embed="rId2"/>
          <a:stretch>
            <a:fillRect/>
          </a:stretch>
        </p:blipFill>
        <p:spPr>
          <a:xfrm>
            <a:off x="4531197" y="649318"/>
            <a:ext cx="7644905" cy="5559364"/>
          </a:xfrm>
          <a:prstGeom prst="rect">
            <a:avLst/>
          </a:prstGeom>
        </p:spPr>
      </p:pic>
      <p:sp>
        <p:nvSpPr>
          <p:cNvPr id="5" name="TextBox 4">
            <a:extLst>
              <a:ext uri="{FF2B5EF4-FFF2-40B4-BE49-F238E27FC236}">
                <a16:creationId xmlns:a16="http://schemas.microsoft.com/office/drawing/2014/main" id="{DD59A76A-A7B0-4BD4-90EC-845D05F509ED}"/>
              </a:ext>
            </a:extLst>
          </p:cNvPr>
          <p:cNvSpPr txBox="1"/>
          <p:nvPr/>
        </p:nvSpPr>
        <p:spPr>
          <a:xfrm>
            <a:off x="88538" y="2319019"/>
            <a:ext cx="4592794" cy="941386"/>
          </a:xfrm>
          <a:prstGeom prst="rect">
            <a:avLst/>
          </a:prstGeom>
          <a:noFill/>
        </p:spPr>
        <p:txBody>
          <a:bodyPr wrap="square" lIns="179285" tIns="143428" rIns="179285" bIns="143428" rtlCol="0">
            <a:spAutoFit/>
          </a:bodyPr>
          <a:lstStyle/>
          <a:p>
            <a:pPr>
              <a:lnSpc>
                <a:spcPct val="90000"/>
              </a:lnSpc>
              <a:spcAft>
                <a:spcPts val="588"/>
              </a:spcAft>
            </a:pPr>
            <a:r>
              <a:rPr lang="en-GB" sz="2353" b="1" dirty="0">
                <a:gradFill>
                  <a:gsLst>
                    <a:gs pos="2917">
                      <a:schemeClr val="tx1"/>
                    </a:gs>
                    <a:gs pos="30000">
                      <a:schemeClr val="tx1"/>
                    </a:gs>
                  </a:gsLst>
                  <a:lin ang="5400000" scaled="0"/>
                </a:gradFill>
              </a:rPr>
              <a:t>Manually activate Windows 10 Multi-Session</a:t>
            </a:r>
          </a:p>
        </p:txBody>
      </p:sp>
    </p:spTree>
    <p:extLst>
      <p:ext uri="{BB962C8B-B14F-4D97-AF65-F5344CB8AC3E}">
        <p14:creationId xmlns:p14="http://schemas.microsoft.com/office/powerpoint/2010/main" val="196626379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55EF1-A717-8D46-8F87-2D2A9AC4B733}"/>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44EFC135-CE3A-A94D-8390-539EFF40D87C}"/>
              </a:ext>
            </a:extLst>
          </p:cNvPr>
          <p:cNvSpPr/>
          <p:nvPr/>
        </p:nvSpPr>
        <p:spPr>
          <a:xfrm>
            <a:off x="3843634" y="3105834"/>
            <a:ext cx="4170116" cy="646331"/>
          </a:xfrm>
          <a:prstGeom prst="rect">
            <a:avLst/>
          </a:prstGeom>
        </p:spPr>
        <p:txBody>
          <a:bodyPr wrap="none">
            <a:spAutoFit/>
          </a:bodyPr>
          <a:lstStyle/>
          <a:p>
            <a:r>
              <a:rPr lang="en-US" sz="3600" dirty="0"/>
              <a:t>LOAD BALANCING</a:t>
            </a:r>
          </a:p>
        </p:txBody>
      </p:sp>
    </p:spTree>
    <p:extLst>
      <p:ext uri="{BB962C8B-B14F-4D97-AF65-F5344CB8AC3E}">
        <p14:creationId xmlns:p14="http://schemas.microsoft.com/office/powerpoint/2010/main" val="10417848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9973-A4D7-4D7B-92B4-A5601E03DC4A}"/>
              </a:ext>
            </a:extLst>
          </p:cNvPr>
          <p:cNvSpPr>
            <a:spLocks noGrp="1"/>
          </p:cNvSpPr>
          <p:nvPr>
            <p:ph type="title"/>
          </p:nvPr>
        </p:nvSpPr>
        <p:spPr/>
        <p:txBody>
          <a:bodyPr/>
          <a:lstStyle/>
          <a:p>
            <a:r>
              <a:rPr lang="en-US"/>
              <a:t>Load Balancing</a:t>
            </a:r>
          </a:p>
        </p:txBody>
      </p:sp>
      <p:sp>
        <p:nvSpPr>
          <p:cNvPr id="3" name="Text Placeholder 2">
            <a:extLst>
              <a:ext uri="{FF2B5EF4-FFF2-40B4-BE49-F238E27FC236}">
                <a16:creationId xmlns:a16="http://schemas.microsoft.com/office/drawing/2014/main" id="{49DBD9C2-C233-4493-A25E-81D01EA1B0ED}"/>
              </a:ext>
            </a:extLst>
          </p:cNvPr>
          <p:cNvSpPr>
            <a:spLocks noGrp="1"/>
          </p:cNvSpPr>
          <p:nvPr>
            <p:ph type="body" sz="quarter" idx="10"/>
          </p:nvPr>
        </p:nvSpPr>
        <p:spPr>
          <a:xfrm>
            <a:off x="584756" y="1257033"/>
            <a:ext cx="11018520" cy="2425279"/>
          </a:xfrm>
        </p:spPr>
        <p:txBody>
          <a:bodyPr>
            <a:normAutofit fontScale="92500" lnSpcReduction="10000"/>
          </a:bodyPr>
          <a:lstStyle/>
          <a:p>
            <a:r>
              <a:rPr lang="en-US"/>
              <a:t>Load Balancing Options</a:t>
            </a:r>
          </a:p>
          <a:p>
            <a:pPr lvl="1"/>
            <a:r>
              <a:rPr lang="en-US"/>
              <a:t>Breadth-First load balancing</a:t>
            </a:r>
          </a:p>
          <a:p>
            <a:pPr lvl="2"/>
            <a:r>
              <a:rPr lang="en-US"/>
              <a:t>Set-</a:t>
            </a:r>
            <a:r>
              <a:rPr lang="en-US" err="1"/>
              <a:t>RdsHostPool</a:t>
            </a:r>
            <a:r>
              <a:rPr lang="en-US"/>
              <a:t> &lt;</a:t>
            </a:r>
            <a:r>
              <a:rPr lang="en-US" err="1"/>
              <a:t>tenantname</a:t>
            </a:r>
            <a:r>
              <a:rPr lang="en-US"/>
              <a:t>&gt; &lt;</a:t>
            </a:r>
            <a:r>
              <a:rPr lang="en-US" err="1"/>
              <a:t>hostpoolname</a:t>
            </a:r>
            <a:r>
              <a:rPr lang="en-US"/>
              <a:t>&gt; -</a:t>
            </a:r>
            <a:r>
              <a:rPr lang="en-US" err="1"/>
              <a:t>BreadthFirstLoadBalancer</a:t>
            </a:r>
            <a:endParaRPr lang="en-US"/>
          </a:p>
          <a:p>
            <a:pPr lvl="2"/>
            <a:r>
              <a:rPr lang="en-US"/>
              <a:t>Set-</a:t>
            </a:r>
            <a:r>
              <a:rPr lang="en-US" err="1"/>
              <a:t>RdsHostPool</a:t>
            </a:r>
            <a:r>
              <a:rPr lang="en-US"/>
              <a:t> &lt;</a:t>
            </a:r>
            <a:r>
              <a:rPr lang="en-US" err="1"/>
              <a:t>tenantname</a:t>
            </a:r>
            <a:r>
              <a:rPr lang="en-US"/>
              <a:t>&gt; &lt;</a:t>
            </a:r>
            <a:r>
              <a:rPr lang="en-US" err="1"/>
              <a:t>hostpoolname</a:t>
            </a:r>
            <a:r>
              <a:rPr lang="en-US"/>
              <a:t>&gt; -</a:t>
            </a:r>
            <a:r>
              <a:rPr lang="en-US" err="1"/>
              <a:t>BreadthFirstLoadBalancer</a:t>
            </a:r>
            <a:r>
              <a:rPr lang="en-US"/>
              <a:t> -</a:t>
            </a:r>
            <a:r>
              <a:rPr lang="en-US" err="1"/>
              <a:t>MaxSessionLimit</a:t>
            </a:r>
            <a:r>
              <a:rPr lang="en-US"/>
              <a:t> ###</a:t>
            </a:r>
          </a:p>
          <a:p>
            <a:pPr lvl="1"/>
            <a:endParaRPr lang="en-US"/>
          </a:p>
          <a:p>
            <a:pPr lvl="1"/>
            <a:r>
              <a:rPr lang="en-US"/>
              <a:t>Depth-first load balancing </a:t>
            </a:r>
          </a:p>
          <a:p>
            <a:pPr lvl="2"/>
            <a:r>
              <a:rPr lang="en-US"/>
              <a:t>Set-</a:t>
            </a:r>
            <a:r>
              <a:rPr lang="en-US" err="1"/>
              <a:t>RdsHostPool</a:t>
            </a:r>
            <a:r>
              <a:rPr lang="en-US"/>
              <a:t> &lt;</a:t>
            </a:r>
            <a:r>
              <a:rPr lang="en-US" err="1"/>
              <a:t>tenantname</a:t>
            </a:r>
            <a:r>
              <a:rPr lang="en-US"/>
              <a:t>&gt; &lt;</a:t>
            </a:r>
            <a:r>
              <a:rPr lang="en-US" err="1"/>
              <a:t>hostpoolname</a:t>
            </a:r>
            <a:r>
              <a:rPr lang="en-US"/>
              <a:t>&gt; -</a:t>
            </a:r>
            <a:r>
              <a:rPr lang="en-US" err="1"/>
              <a:t>DepthFirstLoadBalancer</a:t>
            </a:r>
            <a:r>
              <a:rPr lang="en-US"/>
              <a:t> -</a:t>
            </a:r>
            <a:r>
              <a:rPr lang="en-US" err="1"/>
              <a:t>MaxSessionLimit</a:t>
            </a:r>
            <a:r>
              <a:rPr lang="en-US"/>
              <a:t> ###</a:t>
            </a:r>
          </a:p>
        </p:txBody>
      </p:sp>
      <p:pic>
        <p:nvPicPr>
          <p:cNvPr id="15"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077" y="5486400"/>
            <a:ext cx="914400" cy="914400"/>
          </a:xfrm>
          <a:prstGeom prst="rect">
            <a:avLst/>
          </a:prstGeom>
        </p:spPr>
      </p:pic>
      <p:pic>
        <p:nvPicPr>
          <p:cNvPr id="17"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9689" y="4911328"/>
            <a:ext cx="511175" cy="511175"/>
          </a:xfrm>
          <a:prstGeom prst="rect">
            <a:avLst/>
          </a:prstGeom>
        </p:spPr>
      </p:pic>
      <p:pic>
        <p:nvPicPr>
          <p:cNvPr id="18"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0675" y="5486400"/>
            <a:ext cx="914400" cy="914400"/>
          </a:xfrm>
          <a:prstGeom prst="rect">
            <a:avLst/>
          </a:prstGeom>
        </p:spPr>
      </p:pic>
      <p:pic>
        <p:nvPicPr>
          <p:cNvPr id="19"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4376" y="5486400"/>
            <a:ext cx="914400" cy="914400"/>
          </a:xfrm>
          <a:prstGeom prst="rect">
            <a:avLst/>
          </a:prstGeom>
        </p:spPr>
      </p:pic>
      <p:pic>
        <p:nvPicPr>
          <p:cNvPr id="20"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0871" y="5486399"/>
            <a:ext cx="914400" cy="914400"/>
          </a:xfrm>
          <a:prstGeom prst="rect">
            <a:avLst/>
          </a:prstGeom>
        </p:spPr>
      </p:pic>
      <p:pic>
        <p:nvPicPr>
          <p:cNvPr id="21"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3469" y="5486399"/>
            <a:ext cx="914400" cy="914400"/>
          </a:xfrm>
          <a:prstGeom prst="rect">
            <a:avLst/>
          </a:prstGeom>
        </p:spPr>
      </p:pic>
      <p:pic>
        <p:nvPicPr>
          <p:cNvPr id="22"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7170" y="5486399"/>
            <a:ext cx="914400" cy="914400"/>
          </a:xfrm>
          <a:prstGeom prst="rect">
            <a:avLst/>
          </a:prstGeom>
        </p:spPr>
      </p:pic>
      <p:pic>
        <p:nvPicPr>
          <p:cNvPr id="23"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5988" y="4911328"/>
            <a:ext cx="511175" cy="511175"/>
          </a:xfrm>
          <a:prstGeom prst="rect">
            <a:avLst/>
          </a:prstGeom>
        </p:spPr>
      </p:pic>
      <p:pic>
        <p:nvPicPr>
          <p:cNvPr id="24"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49586" y="4911327"/>
            <a:ext cx="511175" cy="511175"/>
          </a:xfrm>
          <a:prstGeom prst="rect">
            <a:avLst/>
          </a:prstGeom>
        </p:spPr>
      </p:pic>
      <p:pic>
        <p:nvPicPr>
          <p:cNvPr id="25"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483" y="4911325"/>
            <a:ext cx="511175" cy="511175"/>
          </a:xfrm>
          <a:prstGeom prst="rect">
            <a:avLst/>
          </a:prstGeom>
        </p:spPr>
      </p:pic>
      <p:pic>
        <p:nvPicPr>
          <p:cNvPr id="26"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482" y="4396177"/>
            <a:ext cx="511175" cy="511175"/>
          </a:xfrm>
          <a:prstGeom prst="rect">
            <a:avLst/>
          </a:prstGeom>
        </p:spPr>
      </p:pic>
      <p:pic>
        <p:nvPicPr>
          <p:cNvPr id="27"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8782" y="4911324"/>
            <a:ext cx="511175" cy="511175"/>
          </a:xfrm>
          <a:prstGeom prst="rect">
            <a:avLst/>
          </a:prstGeom>
        </p:spPr>
      </p:pic>
      <p:pic>
        <p:nvPicPr>
          <p:cNvPr id="28"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9688" y="4418000"/>
            <a:ext cx="511175" cy="511175"/>
          </a:xfrm>
          <a:prstGeom prst="rect">
            <a:avLst/>
          </a:prstGeom>
        </p:spPr>
      </p:pic>
      <p:pic>
        <p:nvPicPr>
          <p:cNvPr id="29"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7577" y="4418000"/>
            <a:ext cx="511175" cy="511175"/>
          </a:xfrm>
          <a:prstGeom prst="rect">
            <a:avLst/>
          </a:prstGeom>
        </p:spPr>
      </p:pic>
      <p:sp>
        <p:nvSpPr>
          <p:cNvPr id="30" name="TextBox 29">
            <a:extLst>
              <a:ext uri="{FF2B5EF4-FFF2-40B4-BE49-F238E27FC236}">
                <a16:creationId xmlns:a16="http://schemas.microsoft.com/office/drawing/2014/main" id="{745B5B6A-4CF2-4EA2-B91C-DAC84D66F1BA}"/>
              </a:ext>
            </a:extLst>
          </p:cNvPr>
          <p:cNvSpPr txBox="1"/>
          <p:nvPr/>
        </p:nvSpPr>
        <p:spPr>
          <a:xfrm>
            <a:off x="1732885" y="5226837"/>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2628234" y="5226836"/>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3523583" y="5226836"/>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1764636" y="4672396"/>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2626441" y="4693542"/>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5</a:t>
            </a:r>
          </a:p>
        </p:txBody>
      </p:sp>
      <p:sp>
        <p:nvSpPr>
          <p:cNvPr id="36" name="TextBox 35">
            <a:extLst>
              <a:ext uri="{FF2B5EF4-FFF2-40B4-BE49-F238E27FC236}">
                <a16:creationId xmlns:a16="http://schemas.microsoft.com/office/drawing/2014/main" id="{9C8F2648-D306-4690-9D85-EB3E3E1CA71A}"/>
              </a:ext>
            </a:extLst>
          </p:cNvPr>
          <p:cNvSpPr txBox="1"/>
          <p:nvPr/>
        </p:nvSpPr>
        <p:spPr>
          <a:xfrm>
            <a:off x="7644728" y="5166911"/>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1</a:t>
            </a:r>
          </a:p>
        </p:txBody>
      </p:sp>
      <p:sp>
        <p:nvSpPr>
          <p:cNvPr id="37" name="TextBox 36">
            <a:extLst>
              <a:ext uri="{FF2B5EF4-FFF2-40B4-BE49-F238E27FC236}">
                <a16:creationId xmlns:a16="http://schemas.microsoft.com/office/drawing/2014/main" id="{7DDC254B-617A-4FBA-9102-7E2D5B2BAAFA}"/>
              </a:ext>
            </a:extLst>
          </p:cNvPr>
          <p:cNvSpPr txBox="1"/>
          <p:nvPr/>
        </p:nvSpPr>
        <p:spPr>
          <a:xfrm>
            <a:off x="7644728" y="4675874"/>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2</a:t>
            </a:r>
          </a:p>
        </p:txBody>
      </p:sp>
      <p:sp>
        <p:nvSpPr>
          <p:cNvPr id="38" name="TextBox 37">
            <a:extLst>
              <a:ext uri="{FF2B5EF4-FFF2-40B4-BE49-F238E27FC236}">
                <a16:creationId xmlns:a16="http://schemas.microsoft.com/office/drawing/2014/main" id="{70251B34-C9BA-48BD-918A-871615D3741D}"/>
              </a:ext>
            </a:extLst>
          </p:cNvPr>
          <p:cNvSpPr txBox="1"/>
          <p:nvPr/>
        </p:nvSpPr>
        <p:spPr>
          <a:xfrm>
            <a:off x="8521028" y="5178622"/>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3</a:t>
            </a:r>
          </a:p>
        </p:txBody>
      </p:sp>
      <p:cxnSp>
        <p:nvCxnSpPr>
          <p:cNvPr id="40" name="Straight Connector 39">
            <a:extLst>
              <a:ext uri="{FF2B5EF4-FFF2-40B4-BE49-F238E27FC236}">
                <a16:creationId xmlns:a16="http://schemas.microsoft.com/office/drawing/2014/main" id="{8FBE9220-A21E-4C06-9F10-18D73C8EE205}"/>
              </a:ext>
            </a:extLst>
          </p:cNvPr>
          <p:cNvCxnSpPr>
            <a:cxnSpLocks/>
          </p:cNvCxnSpPr>
          <p:nvPr/>
        </p:nvCxnSpPr>
        <p:spPr>
          <a:xfrm>
            <a:off x="1209675" y="4354137"/>
            <a:ext cx="2451766" cy="0"/>
          </a:xfrm>
          <a:prstGeom prst="line">
            <a:avLst/>
          </a:prstGeom>
          <a:ln w="508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0E39506-2595-44AF-BD50-3AE403BA129A}"/>
              </a:ext>
            </a:extLst>
          </p:cNvPr>
          <p:cNvCxnSpPr>
            <a:cxnSpLocks/>
          </p:cNvCxnSpPr>
          <p:nvPr/>
        </p:nvCxnSpPr>
        <p:spPr>
          <a:xfrm>
            <a:off x="7112000" y="4354136"/>
            <a:ext cx="2451766" cy="0"/>
          </a:xfrm>
          <a:prstGeom prst="line">
            <a:avLst/>
          </a:prstGeom>
          <a:ln w="508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718A86-76E4-4BAA-8AD2-0E9B72E586EF}"/>
              </a:ext>
            </a:extLst>
          </p:cNvPr>
          <p:cNvSpPr txBox="1"/>
          <p:nvPr/>
        </p:nvSpPr>
        <p:spPr>
          <a:xfrm>
            <a:off x="3688659" y="4246414"/>
            <a:ext cx="1415452"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Max Session Limit</a:t>
            </a:r>
          </a:p>
        </p:txBody>
      </p:sp>
      <p:sp>
        <p:nvSpPr>
          <p:cNvPr id="46" name="TextBox 45">
            <a:extLst>
              <a:ext uri="{FF2B5EF4-FFF2-40B4-BE49-F238E27FC236}">
                <a16:creationId xmlns:a16="http://schemas.microsoft.com/office/drawing/2014/main" id="{05166D0E-0B53-4421-9FE3-D7FF18C094D0}"/>
              </a:ext>
            </a:extLst>
          </p:cNvPr>
          <p:cNvSpPr txBox="1"/>
          <p:nvPr/>
        </p:nvSpPr>
        <p:spPr>
          <a:xfrm>
            <a:off x="9607841" y="4246413"/>
            <a:ext cx="1415452"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Max Session Limit</a:t>
            </a:r>
          </a:p>
        </p:txBody>
      </p:sp>
      <p:sp>
        <p:nvSpPr>
          <p:cNvPr id="47" name="TextBox 46">
            <a:extLst>
              <a:ext uri="{FF2B5EF4-FFF2-40B4-BE49-F238E27FC236}">
                <a16:creationId xmlns:a16="http://schemas.microsoft.com/office/drawing/2014/main" id="{71B73029-9534-4243-B705-8EC72E0FA48D}"/>
              </a:ext>
            </a:extLst>
          </p:cNvPr>
          <p:cNvSpPr txBox="1"/>
          <p:nvPr/>
        </p:nvSpPr>
        <p:spPr>
          <a:xfrm>
            <a:off x="1833565" y="3900098"/>
            <a:ext cx="14266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Breadth First</a:t>
            </a:r>
          </a:p>
        </p:txBody>
      </p:sp>
      <p:sp>
        <p:nvSpPr>
          <p:cNvPr id="48" name="TextBox 47">
            <a:extLst>
              <a:ext uri="{FF2B5EF4-FFF2-40B4-BE49-F238E27FC236}">
                <a16:creationId xmlns:a16="http://schemas.microsoft.com/office/drawing/2014/main" id="{CDC24B07-4941-4E52-88D3-73B14D19C8D1}"/>
              </a:ext>
            </a:extLst>
          </p:cNvPr>
          <p:cNvSpPr txBox="1"/>
          <p:nvPr/>
        </p:nvSpPr>
        <p:spPr>
          <a:xfrm>
            <a:off x="7621064" y="3883528"/>
            <a:ext cx="124245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Depth First</a:t>
            </a:r>
          </a:p>
        </p:txBody>
      </p:sp>
    </p:spTree>
    <p:extLst>
      <p:ext uri="{BB962C8B-B14F-4D97-AF65-F5344CB8AC3E}">
        <p14:creationId xmlns:p14="http://schemas.microsoft.com/office/powerpoint/2010/main" val="371963897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A71163-3303-4E28-AC1A-66F4CD3539C3}"/>
              </a:ext>
            </a:extLst>
          </p:cNvPr>
          <p:cNvSpPr txBox="1"/>
          <p:nvPr/>
        </p:nvSpPr>
        <p:spPr>
          <a:xfrm>
            <a:off x="1085176" y="1138349"/>
            <a:ext cx="10021647" cy="4308872"/>
          </a:xfrm>
          <a:prstGeom prst="rect">
            <a:avLst/>
          </a:prstGeom>
          <a:noFill/>
        </p:spPr>
        <p:txBody>
          <a:bodyPr wrap="square" lIns="0" tIns="0" rIns="0" bIns="0" rtlCol="0">
            <a:spAutoFit/>
          </a:bodyPr>
          <a:lstStyle/>
          <a:p>
            <a:pPr algn="l"/>
            <a:r>
              <a:rPr lang="en-GB" sz="2000" b="1" dirty="0">
                <a:gradFill>
                  <a:gsLst>
                    <a:gs pos="2917">
                      <a:schemeClr val="tx1"/>
                    </a:gs>
                    <a:gs pos="30000">
                      <a:schemeClr val="tx1"/>
                    </a:gs>
                  </a:gsLst>
                  <a:lin ang="5400000" scaled="0"/>
                </a:gradFill>
              </a:rPr>
              <a:t>How does </a:t>
            </a:r>
            <a:r>
              <a:rPr lang="en-GB" sz="2000" b="1" dirty="0" err="1">
                <a:gradFill>
                  <a:gsLst>
                    <a:gs pos="2917">
                      <a:schemeClr val="tx1"/>
                    </a:gs>
                    <a:gs pos="30000">
                      <a:schemeClr val="tx1"/>
                    </a:gs>
                  </a:gsLst>
                  <a:lin ang="5400000" scaled="0"/>
                </a:gradFill>
              </a:rPr>
              <a:t>AutoScaling</a:t>
            </a:r>
            <a:r>
              <a:rPr lang="en-GB" sz="2000" b="1" dirty="0">
                <a:gradFill>
                  <a:gsLst>
                    <a:gs pos="2917">
                      <a:schemeClr val="tx1"/>
                    </a:gs>
                    <a:gs pos="30000">
                      <a:schemeClr val="tx1"/>
                    </a:gs>
                  </a:gsLst>
                  <a:lin ang="5400000" scaled="0"/>
                </a:gradFill>
              </a:rPr>
              <a:t> work?</a:t>
            </a:r>
          </a:p>
          <a:p>
            <a:pPr algn="l"/>
            <a:endParaRPr lang="en-GB"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GB" sz="2000" dirty="0">
                <a:gradFill>
                  <a:gsLst>
                    <a:gs pos="2917">
                      <a:schemeClr val="tx1"/>
                    </a:gs>
                    <a:gs pos="30000">
                      <a:schemeClr val="tx1"/>
                    </a:gs>
                  </a:gsLst>
                  <a:lin ang="5400000" scaled="0"/>
                </a:gradFill>
              </a:rPr>
              <a:t>A scheduled task, runs a PowerShell file, that connects to your WVD Tenant to assess if any VMs need to be shutdown/started</a:t>
            </a:r>
          </a:p>
          <a:p>
            <a:pPr marL="342900" indent="-342900" algn="l">
              <a:buFont typeface="Arial" panose="020B0604020202020204" pitchFamily="34" charset="0"/>
              <a:buChar char="•"/>
            </a:pPr>
            <a:endParaRPr lang="en-GB"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GB" sz="2000" dirty="0">
                <a:gradFill>
                  <a:gsLst>
                    <a:gs pos="2917">
                      <a:schemeClr val="tx1"/>
                    </a:gs>
                    <a:gs pos="30000">
                      <a:schemeClr val="tx1"/>
                    </a:gs>
                  </a:gsLst>
                  <a:lin ang="5400000" scaled="0"/>
                </a:gradFill>
              </a:rPr>
              <a:t>If required, PowerShell will connect to Azure, and invokes start/shutdown commands on the VMs within the Host Pool</a:t>
            </a:r>
          </a:p>
          <a:p>
            <a:pPr marL="342900" indent="-342900" algn="l">
              <a:buFont typeface="Arial" panose="020B0604020202020204" pitchFamily="34" charset="0"/>
              <a:buChar char="•"/>
            </a:pPr>
            <a:endParaRPr lang="en-GB"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GB" sz="2000" dirty="0">
                <a:gradFill>
                  <a:gsLst>
                    <a:gs pos="2917">
                      <a:schemeClr val="tx1"/>
                    </a:gs>
                    <a:gs pos="30000">
                      <a:schemeClr val="tx1"/>
                    </a:gs>
                  </a:gsLst>
                  <a:lin ang="5400000" scaled="0"/>
                </a:gradFill>
              </a:rPr>
              <a:t>Parameters controlled via an XML configuration file</a:t>
            </a:r>
          </a:p>
          <a:p>
            <a:pPr marL="342900" indent="-342900" algn="l">
              <a:buFont typeface="Arial" panose="020B0604020202020204" pitchFamily="34" charset="0"/>
              <a:buChar char="•"/>
            </a:pPr>
            <a:endParaRPr lang="en-GB"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GB" sz="2000" dirty="0">
                <a:gradFill>
                  <a:gsLst>
                    <a:gs pos="2917">
                      <a:schemeClr val="tx1"/>
                    </a:gs>
                    <a:gs pos="30000">
                      <a:schemeClr val="tx1"/>
                    </a:gs>
                  </a:gsLst>
                  <a:lin ang="5400000" scaled="0"/>
                </a:gradFill>
              </a:rPr>
              <a:t>Credentials for Azure and WVD Tenant access are stored using PowerShell</a:t>
            </a:r>
          </a:p>
          <a:p>
            <a:pPr marL="342900" indent="-342900" algn="l">
              <a:buFont typeface="Arial" panose="020B0604020202020204" pitchFamily="34" charset="0"/>
              <a:buChar char="•"/>
            </a:pPr>
            <a:endParaRPr lang="en-GB"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GB" sz="2000" dirty="0">
                <a:gradFill>
                  <a:gsLst>
                    <a:gs pos="2917">
                      <a:schemeClr val="tx1"/>
                    </a:gs>
                    <a:gs pos="30000">
                      <a:schemeClr val="tx1"/>
                    </a:gs>
                  </a:gsLst>
                  <a:lin ang="5400000" scaled="0"/>
                </a:gradFill>
              </a:rPr>
              <a:t>Logs and monitoring files stored locally on the server that the scheduled task is being run</a:t>
            </a:r>
          </a:p>
        </p:txBody>
      </p:sp>
    </p:spTree>
    <p:extLst>
      <p:ext uri="{BB962C8B-B14F-4D97-AF65-F5344CB8AC3E}">
        <p14:creationId xmlns:p14="http://schemas.microsoft.com/office/powerpoint/2010/main" val="3793391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A71163-3303-4E28-AC1A-66F4CD3539C3}"/>
              </a:ext>
            </a:extLst>
          </p:cNvPr>
          <p:cNvSpPr txBox="1"/>
          <p:nvPr/>
        </p:nvSpPr>
        <p:spPr>
          <a:xfrm>
            <a:off x="584025" y="2875002"/>
            <a:ext cx="4161981" cy="1107996"/>
          </a:xfrm>
          <a:prstGeom prst="rect">
            <a:avLst/>
          </a:prstGeom>
        </p:spPr>
        <p:txBody>
          <a:bodyPr vert="horz" wrap="square" lIns="0" tIns="0" rIns="0" bIns="0" rtlCol="0" anchor="ctr" anchorCtr="0">
            <a:normAutofit/>
          </a:bodyPr>
          <a:lstStyle/>
          <a:p>
            <a:pPr defTabSz="932742">
              <a:lnSpc>
                <a:spcPct val="90000"/>
              </a:lnSpc>
              <a:spcBef>
                <a:spcPct val="0"/>
              </a:spcBef>
              <a:spcAft>
                <a:spcPts val="600"/>
              </a:spcAft>
            </a:pPr>
            <a:r>
              <a:rPr lang="en-US" sz="20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rPr>
              <a:t>Download files from Github respository and place them in a folder on the Scheduled Task server</a:t>
            </a:r>
          </a:p>
        </p:txBody>
      </p:sp>
      <p:pic>
        <p:nvPicPr>
          <p:cNvPr id="7" name="Picture 6">
            <a:extLst>
              <a:ext uri="{FF2B5EF4-FFF2-40B4-BE49-F238E27FC236}">
                <a16:creationId xmlns:a16="http://schemas.microsoft.com/office/drawing/2014/main" id="{DBFE7092-11BE-4D99-B0F6-506FDCEF7595}"/>
              </a:ext>
            </a:extLst>
          </p:cNvPr>
          <p:cNvPicPr>
            <a:picLocks noChangeAspect="1"/>
          </p:cNvPicPr>
          <p:nvPr/>
        </p:nvPicPr>
        <p:blipFill>
          <a:blip r:embed="rId3"/>
          <a:stretch>
            <a:fillRect/>
          </a:stretch>
        </p:blipFill>
        <p:spPr>
          <a:xfrm>
            <a:off x="5334000" y="1148715"/>
            <a:ext cx="6858000" cy="4560569"/>
          </a:xfrm>
          <a:prstGeom prst="rect">
            <a:avLst/>
          </a:prstGeom>
          <a:noFill/>
        </p:spPr>
      </p:pic>
    </p:spTree>
    <p:extLst>
      <p:ext uri="{BB962C8B-B14F-4D97-AF65-F5344CB8AC3E}">
        <p14:creationId xmlns:p14="http://schemas.microsoft.com/office/powerpoint/2010/main" val="224079050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1B5D03B-9181-4CDE-9888-D990B8EF245A}"/>
              </a:ext>
            </a:extLst>
          </p:cNvPr>
          <p:cNvSpPr>
            <a:spLocks noGrp="1"/>
          </p:cNvSpPr>
          <p:nvPr>
            <p:ph type="title"/>
          </p:nvPr>
        </p:nvSpPr>
        <p:spPr>
          <a:xfrm>
            <a:off x="584025" y="2875002"/>
            <a:ext cx="4161981" cy="1107996"/>
          </a:xfrm>
        </p:spPr>
        <p:txBody>
          <a:bodyPr/>
          <a:lstStyle/>
          <a:p>
            <a:r>
              <a:rPr lang="en-US" err="1"/>
              <a:t>AutoScaling</a:t>
            </a:r>
            <a:r>
              <a:rPr lang="en-US"/>
              <a:t> configuration XML</a:t>
            </a:r>
          </a:p>
        </p:txBody>
      </p:sp>
      <p:pic>
        <p:nvPicPr>
          <p:cNvPr id="3" name="Picture 2">
            <a:extLst>
              <a:ext uri="{FF2B5EF4-FFF2-40B4-BE49-F238E27FC236}">
                <a16:creationId xmlns:a16="http://schemas.microsoft.com/office/drawing/2014/main" id="{054012F0-84E0-4DDB-96E3-85E5F8417749}"/>
              </a:ext>
            </a:extLst>
          </p:cNvPr>
          <p:cNvPicPr>
            <a:picLocks noChangeAspect="1"/>
          </p:cNvPicPr>
          <p:nvPr/>
        </p:nvPicPr>
        <p:blipFill>
          <a:blip r:embed="rId2"/>
          <a:stretch>
            <a:fillRect/>
          </a:stretch>
        </p:blipFill>
        <p:spPr>
          <a:xfrm>
            <a:off x="5334000" y="557213"/>
            <a:ext cx="6858000" cy="5743573"/>
          </a:xfrm>
          <a:prstGeom prst="rect">
            <a:avLst/>
          </a:prstGeom>
          <a:noFill/>
        </p:spPr>
      </p:pic>
    </p:spTree>
    <p:extLst>
      <p:ext uri="{BB962C8B-B14F-4D97-AF65-F5344CB8AC3E}">
        <p14:creationId xmlns:p14="http://schemas.microsoft.com/office/powerpoint/2010/main" val="373751975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9A0D-AA9F-8046-AF72-D414D934ACF3}"/>
              </a:ext>
            </a:extLst>
          </p:cNvPr>
          <p:cNvSpPr txBox="1">
            <a:spLocks/>
          </p:cNvSpPr>
          <p:nvPr/>
        </p:nvSpPr>
        <p:spPr>
          <a:xfrm>
            <a:off x="588263" y="457200"/>
            <a:ext cx="11018520" cy="497840"/>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GB" dirty="0">
                <a:solidFill>
                  <a:schemeClr val="tx1"/>
                </a:solidFill>
              </a:rPr>
              <a:t>Planning and Design</a:t>
            </a:r>
            <a:br>
              <a:rPr lang="en-GB" dirty="0">
                <a:solidFill>
                  <a:schemeClr val="tx1"/>
                </a:solidFill>
              </a:rPr>
            </a:br>
            <a:br>
              <a:rPr lang="en-GB" dirty="0">
                <a:solidFill>
                  <a:schemeClr val="tx1"/>
                </a:solidFill>
              </a:rPr>
            </a:br>
            <a:br>
              <a:rPr lang="en-GB" dirty="0">
                <a:solidFill>
                  <a:schemeClr val="tx1"/>
                </a:solidFill>
              </a:rPr>
            </a:br>
            <a:br>
              <a:rPr lang="en-GB" dirty="0">
                <a:solidFill>
                  <a:schemeClr val="tx1"/>
                </a:solidFill>
              </a:rPr>
            </a:br>
            <a:endParaRPr lang="en-GB" dirty="0">
              <a:solidFill>
                <a:schemeClr val="tx1"/>
              </a:solidFill>
            </a:endParaRPr>
          </a:p>
        </p:txBody>
      </p:sp>
      <p:sp>
        <p:nvSpPr>
          <p:cNvPr id="3" name="TextBox 2">
            <a:extLst>
              <a:ext uri="{FF2B5EF4-FFF2-40B4-BE49-F238E27FC236}">
                <a16:creationId xmlns:a16="http://schemas.microsoft.com/office/drawing/2014/main" id="{7731FB5C-CEA9-4147-8EE8-E27112A0D303}"/>
              </a:ext>
            </a:extLst>
          </p:cNvPr>
          <p:cNvSpPr txBox="1"/>
          <p:nvPr/>
        </p:nvSpPr>
        <p:spPr>
          <a:xfrm>
            <a:off x="975360" y="1158240"/>
            <a:ext cx="7538720" cy="923330"/>
          </a:xfrm>
          <a:prstGeom prst="rect">
            <a:avLst/>
          </a:prstGeom>
          <a:noFill/>
        </p:spPr>
        <p:txBody>
          <a:bodyPr wrap="square" lIns="0" tIns="0" rIns="0" bIns="0" rtlCol="0">
            <a:spAutoFit/>
          </a:bodyPr>
          <a:lstStyle/>
          <a:p>
            <a:r>
              <a:rPr lang="en-GB" sz="2000" b="1" dirty="0"/>
              <a:t>Sizing Guidelines</a:t>
            </a:r>
          </a:p>
          <a:p>
            <a:endParaRPr lang="en-GB" sz="2000" b="1" dirty="0"/>
          </a:p>
          <a:p>
            <a:pPr marL="342900" indent="-342900">
              <a:buFont typeface="Arial" panose="020B0604020202020204" pitchFamily="34" charset="0"/>
              <a:buChar char="•"/>
            </a:pPr>
            <a:r>
              <a:rPr lang="en-GB" sz="2000" b="1" dirty="0"/>
              <a:t>Option 1 – Sizing Chart</a:t>
            </a:r>
            <a:endParaRPr lang="en-GB" sz="2000" dirty="0"/>
          </a:p>
        </p:txBody>
      </p:sp>
      <p:graphicFrame>
        <p:nvGraphicFramePr>
          <p:cNvPr id="4" name="Table 3">
            <a:extLst>
              <a:ext uri="{FF2B5EF4-FFF2-40B4-BE49-F238E27FC236}">
                <a16:creationId xmlns:a16="http://schemas.microsoft.com/office/drawing/2014/main" id="{1B1AA18C-70BA-A140-9081-B03436FBC337}"/>
              </a:ext>
            </a:extLst>
          </p:cNvPr>
          <p:cNvGraphicFramePr>
            <a:graphicFrameLocks noGrp="1"/>
          </p:cNvGraphicFramePr>
          <p:nvPr>
            <p:extLst>
              <p:ext uri="{D42A27DB-BD31-4B8C-83A1-F6EECF244321}">
                <p14:modId xmlns:p14="http://schemas.microsoft.com/office/powerpoint/2010/main" val="3039787520"/>
              </p:ext>
            </p:extLst>
          </p:nvPr>
        </p:nvGraphicFramePr>
        <p:xfrm>
          <a:off x="1107440" y="2712720"/>
          <a:ext cx="10226040" cy="3583224"/>
        </p:xfrm>
        <a:graphic>
          <a:graphicData uri="http://schemas.openxmlformats.org/drawingml/2006/table">
            <a:tbl>
              <a:tblPr firstRow="1" bandRow="1">
                <a:tableStyleId>{F5AB1C69-6EDB-4FF4-983F-18BD219EF322}</a:tableStyleId>
              </a:tblPr>
              <a:tblGrid>
                <a:gridCol w="2556510">
                  <a:extLst>
                    <a:ext uri="{9D8B030D-6E8A-4147-A177-3AD203B41FA5}">
                      <a16:colId xmlns:a16="http://schemas.microsoft.com/office/drawing/2014/main" val="2193220968"/>
                    </a:ext>
                  </a:extLst>
                </a:gridCol>
                <a:gridCol w="2556510">
                  <a:extLst>
                    <a:ext uri="{9D8B030D-6E8A-4147-A177-3AD203B41FA5}">
                      <a16:colId xmlns:a16="http://schemas.microsoft.com/office/drawing/2014/main" val="3155433345"/>
                    </a:ext>
                  </a:extLst>
                </a:gridCol>
                <a:gridCol w="2556510">
                  <a:extLst>
                    <a:ext uri="{9D8B030D-6E8A-4147-A177-3AD203B41FA5}">
                      <a16:colId xmlns:a16="http://schemas.microsoft.com/office/drawing/2014/main" val="3186058182"/>
                    </a:ext>
                  </a:extLst>
                </a:gridCol>
                <a:gridCol w="2556510">
                  <a:extLst>
                    <a:ext uri="{9D8B030D-6E8A-4147-A177-3AD203B41FA5}">
                      <a16:colId xmlns:a16="http://schemas.microsoft.com/office/drawing/2014/main" val="1927113012"/>
                    </a:ext>
                  </a:extLst>
                </a:gridCol>
              </a:tblGrid>
              <a:tr h="790449">
                <a:tc>
                  <a:txBody>
                    <a:bodyPr/>
                    <a:lstStyle/>
                    <a:p>
                      <a:r>
                        <a:rPr lang="en-GB" dirty="0"/>
                        <a:t>Light Worker</a:t>
                      </a:r>
                    </a:p>
                  </a:txBody>
                  <a:tcPr/>
                </a:tc>
                <a:tc>
                  <a:txBody>
                    <a:bodyPr/>
                    <a:lstStyle/>
                    <a:p>
                      <a:r>
                        <a:rPr lang="en-GB" dirty="0"/>
                        <a:t>Medium Worker</a:t>
                      </a:r>
                    </a:p>
                  </a:txBody>
                  <a:tcPr/>
                </a:tc>
                <a:tc>
                  <a:txBody>
                    <a:bodyPr/>
                    <a:lstStyle/>
                    <a:p>
                      <a:r>
                        <a:rPr lang="en-GB" dirty="0"/>
                        <a:t>Heavy Worker</a:t>
                      </a:r>
                    </a:p>
                  </a:txBody>
                  <a:tcPr/>
                </a:tc>
                <a:tc>
                  <a:txBody>
                    <a:bodyPr/>
                    <a:lstStyle/>
                    <a:p>
                      <a:r>
                        <a:rPr lang="en-GB" dirty="0"/>
                        <a:t>Power Worker</a:t>
                      </a:r>
                    </a:p>
                  </a:txBody>
                  <a:tcPr/>
                </a:tc>
                <a:extLst>
                  <a:ext uri="{0D108BD9-81ED-4DB2-BD59-A6C34878D82A}">
                    <a16:rowId xmlns:a16="http://schemas.microsoft.com/office/drawing/2014/main" val="1942335126"/>
                  </a:ext>
                </a:extLst>
              </a:tr>
              <a:tr h="790449">
                <a:tc>
                  <a:txBody>
                    <a:bodyPr/>
                    <a:lstStyle/>
                    <a:p>
                      <a:r>
                        <a:rPr lang="en-GB" dirty="0"/>
                        <a:t>Data Entry, Call Centre</a:t>
                      </a:r>
                    </a:p>
                  </a:txBody>
                  <a:tcPr/>
                </a:tc>
                <a:tc>
                  <a:txBody>
                    <a:bodyPr/>
                    <a:lstStyle/>
                    <a:p>
                      <a:r>
                        <a:rPr lang="en-GB"/>
                        <a:t>Word, Excel, database apps, internet browser</a:t>
                      </a:r>
                    </a:p>
                  </a:txBody>
                  <a:tcPr/>
                </a:tc>
                <a:tc>
                  <a:txBody>
                    <a:bodyPr/>
                    <a:lstStyle/>
                    <a:p>
                      <a:r>
                        <a:rPr lang="en-GB"/>
                        <a:t>PowerPoint, Acrobat, Internet based video</a:t>
                      </a:r>
                    </a:p>
                  </a:txBody>
                  <a:tcPr/>
                </a:tc>
                <a:tc>
                  <a:txBody>
                    <a:bodyPr/>
                    <a:lstStyle/>
                    <a:p>
                      <a:r>
                        <a:rPr lang="en-GB"/>
                        <a:t>3D CAD</a:t>
                      </a:r>
                    </a:p>
                  </a:txBody>
                  <a:tcPr/>
                </a:tc>
                <a:extLst>
                  <a:ext uri="{0D108BD9-81ED-4DB2-BD59-A6C34878D82A}">
                    <a16:rowId xmlns:a16="http://schemas.microsoft.com/office/drawing/2014/main" val="3558683436"/>
                  </a:ext>
                </a:extLst>
              </a:tr>
              <a:tr h="1211877">
                <a:tc>
                  <a:txBody>
                    <a:bodyPr/>
                    <a:lstStyle/>
                    <a:p>
                      <a:r>
                        <a:rPr lang="en-GB"/>
                        <a:t>6 users per vCPU </a:t>
                      </a:r>
                    </a:p>
                    <a:p>
                      <a:r>
                        <a:rPr lang="en-GB"/>
                        <a:t>250 MB Memory per user</a:t>
                      </a:r>
                    </a:p>
                  </a:txBody>
                  <a:tcPr/>
                </a:tc>
                <a:tc>
                  <a:txBody>
                    <a:bodyPr/>
                    <a:lstStyle/>
                    <a:p>
                      <a:r>
                        <a:rPr lang="en-GB"/>
                        <a:t>4 users per vCPU</a:t>
                      </a:r>
                    </a:p>
                    <a:p>
                      <a:r>
                        <a:rPr lang="en-GB"/>
                        <a:t>450 MB Memory per user</a:t>
                      </a:r>
                    </a:p>
                  </a:txBody>
                  <a:tcPr/>
                </a:tc>
                <a:tc>
                  <a:txBody>
                    <a:bodyPr/>
                    <a:lstStyle/>
                    <a:p>
                      <a:r>
                        <a:rPr lang="en-GB"/>
                        <a:t>3 users per vCPU</a:t>
                      </a:r>
                    </a:p>
                    <a:p>
                      <a:r>
                        <a:rPr lang="en-GB"/>
                        <a:t>650 MB Memory per user</a:t>
                      </a:r>
                    </a:p>
                    <a:p>
                      <a:endParaRPr lang="en-GB"/>
                    </a:p>
                  </a:txBody>
                  <a:tcPr/>
                </a:tc>
                <a:tc>
                  <a:txBody>
                    <a:bodyPr/>
                    <a:lstStyle/>
                    <a:p>
                      <a:r>
                        <a:rPr lang="en-GB"/>
                        <a:t>1 user per vCPU</a:t>
                      </a:r>
                    </a:p>
                    <a:p>
                      <a:r>
                        <a:rPr lang="en-GB"/>
                        <a:t>1.5 GB Memory per user, GPU requirement</a:t>
                      </a:r>
                    </a:p>
                    <a:p>
                      <a:endParaRPr lang="en-GB"/>
                    </a:p>
                  </a:txBody>
                  <a:tcPr/>
                </a:tc>
                <a:extLst>
                  <a:ext uri="{0D108BD9-81ED-4DB2-BD59-A6C34878D82A}">
                    <a16:rowId xmlns:a16="http://schemas.microsoft.com/office/drawing/2014/main" val="2499842538"/>
                  </a:ext>
                </a:extLst>
              </a:tr>
              <a:tr h="790449">
                <a:tc gridSpan="4">
                  <a:txBody>
                    <a:bodyPr/>
                    <a:lstStyle/>
                    <a:p>
                      <a:pPr algn="ctr"/>
                      <a:r>
                        <a:rPr lang="en-GB" dirty="0"/>
                        <a:t>20 GB user storage per user for profiles</a:t>
                      </a:r>
                    </a:p>
                  </a:txBody>
                  <a:tcPr anchor="ct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654649792"/>
                  </a:ext>
                </a:extLst>
              </a:tr>
            </a:tbl>
          </a:graphicData>
        </a:graphic>
      </p:graphicFrame>
    </p:spTree>
    <p:extLst>
      <p:ext uri="{BB962C8B-B14F-4D97-AF65-F5344CB8AC3E}">
        <p14:creationId xmlns:p14="http://schemas.microsoft.com/office/powerpoint/2010/main" val="1828715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4D8E6EA-1305-D241-BBF2-45677820F1B2}"/>
              </a:ext>
            </a:extLst>
          </p:cNvPr>
          <p:cNvGraphicFramePr>
            <a:graphicFrameLocks noGrp="1"/>
          </p:cNvGraphicFramePr>
          <p:nvPr>
            <p:extLst>
              <p:ext uri="{D42A27DB-BD31-4B8C-83A1-F6EECF244321}">
                <p14:modId xmlns:p14="http://schemas.microsoft.com/office/powerpoint/2010/main" val="1801260468"/>
              </p:ext>
            </p:extLst>
          </p:nvPr>
        </p:nvGraphicFramePr>
        <p:xfrm>
          <a:off x="478800" y="175164"/>
          <a:ext cx="12013121" cy="6085817"/>
        </p:xfrm>
        <a:graphic>
          <a:graphicData uri="http://schemas.openxmlformats.org/drawingml/2006/table">
            <a:tbl>
              <a:tblPr firstRow="1" bandRow="1">
                <a:tableStyleId>{5940675A-B579-460E-94D1-54222C63F5DA}</a:tableStyleId>
              </a:tblPr>
              <a:tblGrid>
                <a:gridCol w="3175405">
                  <a:extLst>
                    <a:ext uri="{9D8B030D-6E8A-4147-A177-3AD203B41FA5}">
                      <a16:colId xmlns:a16="http://schemas.microsoft.com/office/drawing/2014/main" val="2945928198"/>
                    </a:ext>
                  </a:extLst>
                </a:gridCol>
                <a:gridCol w="277707">
                  <a:extLst>
                    <a:ext uri="{9D8B030D-6E8A-4147-A177-3AD203B41FA5}">
                      <a16:colId xmlns:a16="http://schemas.microsoft.com/office/drawing/2014/main" val="1870114937"/>
                    </a:ext>
                  </a:extLst>
                </a:gridCol>
                <a:gridCol w="2664227">
                  <a:extLst>
                    <a:ext uri="{9D8B030D-6E8A-4147-A177-3AD203B41FA5}">
                      <a16:colId xmlns:a16="http://schemas.microsoft.com/office/drawing/2014/main" val="184173822"/>
                    </a:ext>
                  </a:extLst>
                </a:gridCol>
                <a:gridCol w="277707">
                  <a:extLst>
                    <a:ext uri="{9D8B030D-6E8A-4147-A177-3AD203B41FA5}">
                      <a16:colId xmlns:a16="http://schemas.microsoft.com/office/drawing/2014/main" val="18204697"/>
                    </a:ext>
                  </a:extLst>
                </a:gridCol>
                <a:gridCol w="5618075">
                  <a:extLst>
                    <a:ext uri="{9D8B030D-6E8A-4147-A177-3AD203B41FA5}">
                      <a16:colId xmlns:a16="http://schemas.microsoft.com/office/drawing/2014/main" val="807914844"/>
                    </a:ext>
                  </a:extLst>
                </a:gridCol>
              </a:tblGrid>
              <a:tr h="480353">
                <a:tc gridSpan="2">
                  <a:txBody>
                    <a:bodyPr/>
                    <a:lstStyle/>
                    <a:p>
                      <a:pPr algn="r"/>
                      <a:r>
                        <a:rPr lang="en-US" sz="1900" b="1" dirty="0">
                          <a:solidFill>
                            <a:schemeClr val="tx1"/>
                          </a:solidFill>
                        </a:rPr>
                        <a:t>PAST</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pPr algn="ctr"/>
                      <a:r>
                        <a:rPr lang="en-US" sz="1900" b="1" dirty="0">
                          <a:solidFill>
                            <a:schemeClr val="tx1"/>
                          </a:solidFill>
                        </a:rPr>
                        <a:t>WORKSPACE</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l"/>
                      <a:r>
                        <a:rPr lang="en-US" sz="1900" b="1" dirty="0">
                          <a:solidFill>
                            <a:schemeClr val="tx1"/>
                          </a:solidFill>
                        </a:rPr>
                        <a:t>PRESENT?</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a16="http://schemas.microsoft.com/office/drawing/2014/main" val="1958505757"/>
                  </a:ext>
                </a:extLst>
              </a:tr>
              <a:tr h="304800">
                <a:tc>
                  <a:txBody>
                    <a:bodyPr/>
                    <a:lstStyle/>
                    <a:p>
                      <a:pPr algn="r"/>
                      <a:r>
                        <a:rPr lang="en-US" sz="1200" dirty="0">
                          <a:solidFill>
                            <a:schemeClr val="tx1"/>
                          </a:solidFill>
                        </a:rPr>
                        <a:t>1-2</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DEVICE</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4-5</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63872758"/>
                  </a:ext>
                </a:extLst>
              </a:tr>
              <a:tr h="304800">
                <a:tc>
                  <a:txBody>
                    <a:bodyPr/>
                    <a:lstStyle/>
                    <a:p>
                      <a:pPr algn="r"/>
                      <a:r>
                        <a:rPr lang="en-US" sz="1200" dirty="0">
                          <a:solidFill>
                            <a:schemeClr val="tx1"/>
                          </a:solidFill>
                        </a:rPr>
                        <a:t>&lt;5%</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MOBILE APPLICATIONS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&gt;25%</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44054295"/>
                  </a:ext>
                </a:extLst>
              </a:tr>
              <a:tr h="304800">
                <a:tc>
                  <a:txBody>
                    <a:bodyPr/>
                    <a:lstStyle/>
                    <a:p>
                      <a:pPr algn="r"/>
                      <a:r>
                        <a:rPr lang="en-US" sz="1200" dirty="0">
                          <a:solidFill>
                            <a:schemeClr val="tx1"/>
                          </a:solidFill>
                        </a:rPr>
                        <a:t>&lt;10%</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SaaS APPLICATIONS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&gt;35%</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9233410"/>
                  </a:ext>
                </a:extLst>
              </a:tr>
              <a:tr h="304800">
                <a:tc>
                  <a:txBody>
                    <a:bodyPr/>
                    <a:lstStyle/>
                    <a:p>
                      <a:pPr algn="r"/>
                      <a:r>
                        <a:rPr lang="en-US" sz="1200" dirty="0">
                          <a:solidFill>
                            <a:schemeClr val="tx1"/>
                          </a:solidFill>
                        </a:rPr>
                        <a:t>&gt;85%</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WINDOWS APPLICATIONS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&lt;50%</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78380650"/>
                  </a:ext>
                </a:extLst>
              </a:tr>
              <a:tr h="304800">
                <a:tc>
                  <a:txBody>
                    <a:bodyPr/>
                    <a:lstStyle/>
                    <a:p>
                      <a:pPr algn="r"/>
                      <a:r>
                        <a:rPr lang="en-US" sz="1200" dirty="0">
                          <a:solidFill>
                            <a:schemeClr val="tx1"/>
                          </a:solidFill>
                        </a:rPr>
                        <a:t>Desktop/Start Menu</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WORKSPACE</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Choice …Aggregated</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4050184"/>
                  </a:ext>
                </a:extLst>
              </a:tr>
              <a:tr h="304800">
                <a:tc>
                  <a:txBody>
                    <a:bodyPr/>
                    <a:lstStyle/>
                    <a:p>
                      <a:pPr algn="r"/>
                      <a:r>
                        <a:rPr lang="en-US" sz="1200" dirty="0">
                          <a:solidFill>
                            <a:schemeClr val="tx1"/>
                          </a:solidFill>
                        </a:rPr>
                        <a:t>Windows 7 / 8</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OPERATING SYSTEM</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Windows 10, MacOS, </a:t>
                      </a:r>
                      <a:r>
                        <a:rPr lang="en-US" sz="1200" dirty="0" err="1">
                          <a:solidFill>
                            <a:schemeClr val="tx1"/>
                          </a:solidFill>
                        </a:rPr>
                        <a:t>iPadOS</a:t>
                      </a:r>
                      <a:r>
                        <a:rPr lang="en-US" sz="1200" dirty="0">
                          <a:solidFill>
                            <a:schemeClr val="tx1"/>
                          </a:solidFill>
                        </a:rPr>
                        <a:t>, Android, Chrome</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0134392"/>
                  </a:ext>
                </a:extLst>
              </a:tr>
              <a:tr h="304800">
                <a:tc>
                  <a:txBody>
                    <a:bodyPr/>
                    <a:lstStyle/>
                    <a:p>
                      <a:pPr algn="r"/>
                      <a:r>
                        <a:rPr lang="en-US" sz="1200" dirty="0">
                          <a:solidFill>
                            <a:schemeClr val="tx1"/>
                          </a:solidFill>
                        </a:rPr>
                        <a:t>SBC</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DESKTOP VIRTUALIZATION</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SBC/VDI, </a:t>
                      </a:r>
                      <a:r>
                        <a:rPr lang="en-US" sz="1200" dirty="0" err="1">
                          <a:solidFill>
                            <a:schemeClr val="tx1"/>
                          </a:solidFill>
                        </a:rPr>
                        <a:t>DaaS</a:t>
                      </a:r>
                      <a:r>
                        <a:rPr lang="en-US" sz="1200" dirty="0">
                          <a:solidFill>
                            <a:schemeClr val="tx1"/>
                          </a:solidFill>
                        </a:rPr>
                        <a:t>, RemoteApp, &lt;10%</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20524176"/>
                  </a:ext>
                </a:extLst>
              </a:tr>
              <a:tr h="487680">
                <a:tc>
                  <a:txBody>
                    <a:bodyPr/>
                    <a:lstStyle/>
                    <a:p>
                      <a:pPr algn="r"/>
                      <a:r>
                        <a:rPr lang="en-US" sz="1200" dirty="0">
                          <a:solidFill>
                            <a:schemeClr val="tx1"/>
                          </a:solidFill>
                        </a:rPr>
                        <a:t>AV, Device Based, VPN</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SECURITY &amp; ACCESS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Application &amp; Content based,</a:t>
                      </a:r>
                    </a:p>
                    <a:p>
                      <a:r>
                        <a:rPr lang="en-US" sz="1200" dirty="0">
                          <a:solidFill>
                            <a:schemeClr val="tx1"/>
                          </a:solidFill>
                        </a:rPr>
                        <a:t>Micro-VPN, Threat Hunting, proactive</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75577054"/>
                  </a:ext>
                </a:extLst>
              </a:tr>
              <a:tr h="304800">
                <a:tc>
                  <a:txBody>
                    <a:bodyPr/>
                    <a:lstStyle/>
                    <a:p>
                      <a:pPr algn="r"/>
                      <a:r>
                        <a:rPr lang="en-US" sz="1200" dirty="0">
                          <a:solidFill>
                            <a:schemeClr val="tx1"/>
                          </a:solidFill>
                        </a:rPr>
                        <a:t>Silo (AD)</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IDENTITY</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AD, AAD, Google Auth, MFA, Social</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56254405"/>
                  </a:ext>
                </a:extLst>
              </a:tr>
              <a:tr h="487680">
                <a:tc>
                  <a:txBody>
                    <a:bodyPr/>
                    <a:lstStyle/>
                    <a:p>
                      <a:pPr algn="r"/>
                      <a:r>
                        <a:rPr lang="en-US" sz="1200" dirty="0">
                          <a:solidFill>
                            <a:schemeClr val="tx1"/>
                          </a:solidFill>
                        </a:rPr>
                        <a:t>Email, IM, Basic UC</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COLLABORATION</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Email, IM, Realtime translation, Full </a:t>
                      </a:r>
                      <a:r>
                        <a:rPr lang="en-US" sz="1200" dirty="0" err="1">
                          <a:solidFill>
                            <a:schemeClr val="tx1"/>
                          </a:solidFill>
                        </a:rPr>
                        <a:t>UCaaS</a:t>
                      </a:r>
                      <a:r>
                        <a:rPr lang="en-US" sz="1200" dirty="0">
                          <a:solidFill>
                            <a:schemeClr val="tx1"/>
                          </a:solidFill>
                        </a:rPr>
                        <a:t> Social,</a:t>
                      </a:r>
                    </a:p>
                    <a:p>
                      <a:r>
                        <a:rPr lang="en-US" sz="1200" dirty="0">
                          <a:solidFill>
                            <a:schemeClr val="tx1"/>
                          </a:solidFill>
                        </a:rPr>
                        <a:t>EFSS, AR/VR</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38696376"/>
                  </a:ext>
                </a:extLst>
              </a:tr>
              <a:tr h="304800">
                <a:tc>
                  <a:txBody>
                    <a:bodyPr/>
                    <a:lstStyle/>
                    <a:p>
                      <a:pPr algn="r"/>
                      <a:r>
                        <a:rPr lang="en-US" sz="1200" dirty="0">
                          <a:solidFill>
                            <a:schemeClr val="tx1"/>
                          </a:solidFill>
                        </a:rPr>
                        <a:t>Enterprise Owned</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OWNERSHIP</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Enterprise Owned, BYO, </a:t>
                      </a:r>
                      <a:r>
                        <a:rPr lang="en-US" sz="1200" dirty="0" err="1">
                          <a:solidFill>
                            <a:schemeClr val="tx1"/>
                          </a:solidFill>
                        </a:rPr>
                        <a:t>DVaaS</a:t>
                      </a:r>
                      <a:r>
                        <a:rPr lang="en-US" sz="1200" dirty="0">
                          <a:solidFill>
                            <a:schemeClr val="tx1"/>
                          </a:solidFill>
                        </a:rPr>
                        <a:t>, CHOICE!</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75119515"/>
                  </a:ext>
                </a:extLst>
              </a:tr>
              <a:tr h="304800">
                <a:tc>
                  <a:txBody>
                    <a:bodyPr/>
                    <a:lstStyle/>
                    <a:p>
                      <a:pPr algn="r"/>
                      <a:r>
                        <a:rPr lang="en-US" sz="1200" dirty="0">
                          <a:solidFill>
                            <a:schemeClr val="tx1"/>
                          </a:solidFill>
                        </a:rPr>
                        <a:t>On Premises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DATACENTER</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On premises, Public cloud, Hybrid</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74549197"/>
                  </a:ext>
                </a:extLst>
              </a:tr>
              <a:tr h="394812">
                <a:tc>
                  <a:txBody>
                    <a:bodyPr/>
                    <a:lstStyle/>
                    <a:p>
                      <a:pPr algn="r"/>
                      <a:r>
                        <a:rPr lang="en-US" sz="1200" dirty="0">
                          <a:solidFill>
                            <a:schemeClr val="tx1"/>
                          </a:solidFill>
                        </a:rPr>
                        <a:t>Light Automation, Install, App </a:t>
                      </a:r>
                      <a:r>
                        <a:rPr lang="en-US" sz="1200" dirty="0" err="1">
                          <a:solidFill>
                            <a:schemeClr val="tx1"/>
                          </a:solidFill>
                        </a:rPr>
                        <a:t>Virt</a:t>
                      </a:r>
                      <a:endParaRPr lang="en-US" sz="1200" dirty="0">
                        <a:solidFill>
                          <a:schemeClr val="tx1"/>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MANAGEMENT</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EMM, Self service, Orchestration, OOBE, Simplification</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04223984"/>
                  </a:ext>
                </a:extLst>
              </a:tr>
              <a:tr h="394812">
                <a:tc>
                  <a:txBody>
                    <a:bodyPr/>
                    <a:lstStyle/>
                    <a:p>
                      <a:pPr algn="r"/>
                      <a:r>
                        <a:rPr lang="en-US" sz="1200" dirty="0">
                          <a:solidFill>
                            <a:schemeClr val="tx1"/>
                          </a:solidFill>
                        </a:rPr>
                        <a:t>Reactive</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MONITORING</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Probe &amp; Test, E2E, DEM through KEI, Predictive</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18160211"/>
                  </a:ext>
                </a:extLst>
              </a:tr>
              <a:tr h="304800">
                <a:tc>
                  <a:txBody>
                    <a:bodyPr/>
                    <a:lstStyle/>
                    <a:p>
                      <a:pPr algn="r"/>
                      <a:r>
                        <a:rPr lang="en-US" sz="1200" dirty="0">
                          <a:solidFill>
                            <a:schemeClr val="tx1"/>
                          </a:solidFill>
                        </a:rPr>
                        <a:t>Secretary / None</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ARTIFICIAL INTELLIGENCE / BOTS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Echo, Siri, Cortana, Google Now</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56442650"/>
                  </a:ext>
                </a:extLst>
              </a:tr>
              <a:tr h="304800">
                <a:tc>
                  <a:txBody>
                    <a:bodyPr/>
                    <a:lstStyle/>
                    <a:p>
                      <a:pPr algn="r"/>
                      <a:r>
                        <a:rPr lang="en-US" sz="1200" dirty="0">
                          <a:solidFill>
                            <a:schemeClr val="tx1"/>
                          </a:solidFill>
                        </a:rPr>
                        <a:t>Mobile, Virtualization,</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a:solidFill>
                            <a:srgbClr val="C00000"/>
                          </a:solidFill>
                        </a:rPr>
                        <a:t>HYPE / NICE TO HAVE</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tx1"/>
                          </a:solidFill>
                        </a:rPr>
                        <a:t>Everything as a service, IoT, </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04453037"/>
                  </a:ext>
                </a:extLst>
              </a:tr>
            </a:tbl>
          </a:graphicData>
        </a:graphic>
      </p:graphicFrame>
      <p:sp>
        <p:nvSpPr>
          <p:cNvPr id="42" name="Freeform 41">
            <a:extLst>
              <a:ext uri="{FF2B5EF4-FFF2-40B4-BE49-F238E27FC236}">
                <a16:creationId xmlns:a16="http://schemas.microsoft.com/office/drawing/2014/main" id="{2748268F-618D-B74C-8BEC-4785A810AA39}"/>
              </a:ext>
            </a:extLst>
          </p:cNvPr>
          <p:cNvSpPr>
            <a:spLocks noChangeArrowheads="1"/>
          </p:cNvSpPr>
          <p:nvPr/>
        </p:nvSpPr>
        <p:spPr bwMode="auto">
          <a:xfrm>
            <a:off x="3838800" y="712132"/>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15" name="Freeform 14">
            <a:extLst>
              <a:ext uri="{FF2B5EF4-FFF2-40B4-BE49-F238E27FC236}">
                <a16:creationId xmlns:a16="http://schemas.microsoft.com/office/drawing/2014/main" id="{7211A0DB-F8DF-CC42-9A6F-600CD6DF14B8}"/>
              </a:ext>
            </a:extLst>
          </p:cNvPr>
          <p:cNvSpPr>
            <a:spLocks noChangeArrowheads="1"/>
          </p:cNvSpPr>
          <p:nvPr/>
        </p:nvSpPr>
        <p:spPr bwMode="auto">
          <a:xfrm>
            <a:off x="3839600" y="1028587"/>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16" name="Freeform 15">
            <a:extLst>
              <a:ext uri="{FF2B5EF4-FFF2-40B4-BE49-F238E27FC236}">
                <a16:creationId xmlns:a16="http://schemas.microsoft.com/office/drawing/2014/main" id="{D45AFDE8-9C92-CD44-80AD-478EEF871453}"/>
              </a:ext>
            </a:extLst>
          </p:cNvPr>
          <p:cNvSpPr>
            <a:spLocks noChangeArrowheads="1"/>
          </p:cNvSpPr>
          <p:nvPr/>
        </p:nvSpPr>
        <p:spPr bwMode="auto">
          <a:xfrm>
            <a:off x="3838800" y="1320503"/>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17" name="Freeform 16">
            <a:extLst>
              <a:ext uri="{FF2B5EF4-FFF2-40B4-BE49-F238E27FC236}">
                <a16:creationId xmlns:a16="http://schemas.microsoft.com/office/drawing/2014/main" id="{D4ABF90F-DD6B-5B43-A573-EAF21A869341}"/>
              </a:ext>
            </a:extLst>
          </p:cNvPr>
          <p:cNvSpPr>
            <a:spLocks noChangeArrowheads="1"/>
          </p:cNvSpPr>
          <p:nvPr/>
        </p:nvSpPr>
        <p:spPr bwMode="auto">
          <a:xfrm>
            <a:off x="3838800" y="1612133"/>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18" name="Freeform 17">
            <a:extLst>
              <a:ext uri="{FF2B5EF4-FFF2-40B4-BE49-F238E27FC236}">
                <a16:creationId xmlns:a16="http://schemas.microsoft.com/office/drawing/2014/main" id="{9AD4B5C3-C157-7547-AECF-EE1CCCE39DC2}"/>
              </a:ext>
            </a:extLst>
          </p:cNvPr>
          <p:cNvSpPr>
            <a:spLocks noChangeArrowheads="1"/>
          </p:cNvSpPr>
          <p:nvPr/>
        </p:nvSpPr>
        <p:spPr bwMode="auto">
          <a:xfrm>
            <a:off x="3838800" y="1915988"/>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19" name="Freeform 18">
            <a:extLst>
              <a:ext uri="{FF2B5EF4-FFF2-40B4-BE49-F238E27FC236}">
                <a16:creationId xmlns:a16="http://schemas.microsoft.com/office/drawing/2014/main" id="{3566E0E1-F7B3-3149-949D-6AFFD1D57988}"/>
              </a:ext>
            </a:extLst>
          </p:cNvPr>
          <p:cNvSpPr>
            <a:spLocks noChangeArrowheads="1"/>
          </p:cNvSpPr>
          <p:nvPr/>
        </p:nvSpPr>
        <p:spPr bwMode="auto">
          <a:xfrm>
            <a:off x="3838800" y="2219843"/>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20" name="Freeform 19">
            <a:extLst>
              <a:ext uri="{FF2B5EF4-FFF2-40B4-BE49-F238E27FC236}">
                <a16:creationId xmlns:a16="http://schemas.microsoft.com/office/drawing/2014/main" id="{4E8D50BB-BB1E-D64D-B9FB-129C24C044B9}"/>
              </a:ext>
            </a:extLst>
          </p:cNvPr>
          <p:cNvSpPr>
            <a:spLocks noChangeArrowheads="1"/>
          </p:cNvSpPr>
          <p:nvPr/>
        </p:nvSpPr>
        <p:spPr bwMode="auto">
          <a:xfrm>
            <a:off x="3838800" y="252248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21" name="Freeform 20">
            <a:extLst>
              <a:ext uri="{FF2B5EF4-FFF2-40B4-BE49-F238E27FC236}">
                <a16:creationId xmlns:a16="http://schemas.microsoft.com/office/drawing/2014/main" id="{AA65064C-8508-7D4A-ADD0-55A6041EECEA}"/>
              </a:ext>
            </a:extLst>
          </p:cNvPr>
          <p:cNvSpPr>
            <a:spLocks noChangeArrowheads="1"/>
          </p:cNvSpPr>
          <p:nvPr/>
        </p:nvSpPr>
        <p:spPr bwMode="auto">
          <a:xfrm>
            <a:off x="3838800" y="288248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22" name="Freeform 21">
            <a:extLst>
              <a:ext uri="{FF2B5EF4-FFF2-40B4-BE49-F238E27FC236}">
                <a16:creationId xmlns:a16="http://schemas.microsoft.com/office/drawing/2014/main" id="{90F9E1D7-8A5B-654C-80DB-3C7AECE3FEA3}"/>
              </a:ext>
            </a:extLst>
          </p:cNvPr>
          <p:cNvSpPr>
            <a:spLocks noChangeArrowheads="1"/>
          </p:cNvSpPr>
          <p:nvPr/>
        </p:nvSpPr>
        <p:spPr bwMode="auto">
          <a:xfrm>
            <a:off x="3838800" y="3334856"/>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23" name="Freeform 22">
            <a:extLst>
              <a:ext uri="{FF2B5EF4-FFF2-40B4-BE49-F238E27FC236}">
                <a16:creationId xmlns:a16="http://schemas.microsoft.com/office/drawing/2014/main" id="{6B579135-EA25-774A-9EAF-4AD608C6C19F}"/>
              </a:ext>
            </a:extLst>
          </p:cNvPr>
          <p:cNvSpPr>
            <a:spLocks noChangeArrowheads="1"/>
          </p:cNvSpPr>
          <p:nvPr/>
        </p:nvSpPr>
        <p:spPr bwMode="auto">
          <a:xfrm>
            <a:off x="3829440" y="3629716"/>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24" name="Freeform 23">
            <a:extLst>
              <a:ext uri="{FF2B5EF4-FFF2-40B4-BE49-F238E27FC236}">
                <a16:creationId xmlns:a16="http://schemas.microsoft.com/office/drawing/2014/main" id="{7C10A578-C2DC-5F44-A39E-84AE63ADB506}"/>
              </a:ext>
            </a:extLst>
          </p:cNvPr>
          <p:cNvSpPr>
            <a:spLocks noChangeArrowheads="1"/>
          </p:cNvSpPr>
          <p:nvPr/>
        </p:nvSpPr>
        <p:spPr bwMode="auto">
          <a:xfrm>
            <a:off x="3838800" y="414248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25" name="Freeform 24">
            <a:extLst>
              <a:ext uri="{FF2B5EF4-FFF2-40B4-BE49-F238E27FC236}">
                <a16:creationId xmlns:a16="http://schemas.microsoft.com/office/drawing/2014/main" id="{4DFE20B8-8857-EC4F-9418-E96E93DFFB56}"/>
              </a:ext>
            </a:extLst>
          </p:cNvPr>
          <p:cNvSpPr>
            <a:spLocks noChangeArrowheads="1"/>
          </p:cNvSpPr>
          <p:nvPr/>
        </p:nvSpPr>
        <p:spPr bwMode="auto">
          <a:xfrm>
            <a:off x="3829440" y="444248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26" name="Freeform 25">
            <a:extLst>
              <a:ext uri="{FF2B5EF4-FFF2-40B4-BE49-F238E27FC236}">
                <a16:creationId xmlns:a16="http://schemas.microsoft.com/office/drawing/2014/main" id="{4F9E038C-ABDF-6D42-A4B7-DF4843DD078B}"/>
              </a:ext>
            </a:extLst>
          </p:cNvPr>
          <p:cNvSpPr>
            <a:spLocks noChangeArrowheads="1"/>
          </p:cNvSpPr>
          <p:nvPr/>
        </p:nvSpPr>
        <p:spPr bwMode="auto">
          <a:xfrm>
            <a:off x="3829440" y="4732132"/>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27" name="Freeform 26">
            <a:extLst>
              <a:ext uri="{FF2B5EF4-FFF2-40B4-BE49-F238E27FC236}">
                <a16:creationId xmlns:a16="http://schemas.microsoft.com/office/drawing/2014/main" id="{1C1C2DCF-F84E-0948-9619-1EFD365B710C}"/>
              </a:ext>
            </a:extLst>
          </p:cNvPr>
          <p:cNvSpPr>
            <a:spLocks noChangeArrowheads="1"/>
          </p:cNvSpPr>
          <p:nvPr/>
        </p:nvSpPr>
        <p:spPr bwMode="auto">
          <a:xfrm>
            <a:off x="3829440" y="522248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28" name="Freeform 27">
            <a:extLst>
              <a:ext uri="{FF2B5EF4-FFF2-40B4-BE49-F238E27FC236}">
                <a16:creationId xmlns:a16="http://schemas.microsoft.com/office/drawing/2014/main" id="{B6F80F5E-CEA4-574C-AE2F-A5F13F814184}"/>
              </a:ext>
            </a:extLst>
          </p:cNvPr>
          <p:cNvSpPr>
            <a:spLocks noChangeArrowheads="1"/>
          </p:cNvSpPr>
          <p:nvPr/>
        </p:nvSpPr>
        <p:spPr bwMode="auto">
          <a:xfrm>
            <a:off x="3829440" y="559283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29" name="Freeform 28">
            <a:extLst>
              <a:ext uri="{FF2B5EF4-FFF2-40B4-BE49-F238E27FC236}">
                <a16:creationId xmlns:a16="http://schemas.microsoft.com/office/drawing/2014/main" id="{7A4BD5E3-1431-B24F-9FF9-02C9D45BEE81}"/>
              </a:ext>
            </a:extLst>
          </p:cNvPr>
          <p:cNvSpPr>
            <a:spLocks noChangeArrowheads="1"/>
          </p:cNvSpPr>
          <p:nvPr/>
        </p:nvSpPr>
        <p:spPr bwMode="auto">
          <a:xfrm>
            <a:off x="3838800" y="606248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30" name="Freeform 29">
            <a:extLst>
              <a:ext uri="{FF2B5EF4-FFF2-40B4-BE49-F238E27FC236}">
                <a16:creationId xmlns:a16="http://schemas.microsoft.com/office/drawing/2014/main" id="{2114C2BA-E14F-8C42-B960-46EAA3468D91}"/>
              </a:ext>
            </a:extLst>
          </p:cNvPr>
          <p:cNvSpPr>
            <a:spLocks noChangeArrowheads="1"/>
          </p:cNvSpPr>
          <p:nvPr/>
        </p:nvSpPr>
        <p:spPr bwMode="auto">
          <a:xfrm rot="10800000">
            <a:off x="6598800" y="712132"/>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31" name="Freeform 30">
            <a:extLst>
              <a:ext uri="{FF2B5EF4-FFF2-40B4-BE49-F238E27FC236}">
                <a16:creationId xmlns:a16="http://schemas.microsoft.com/office/drawing/2014/main" id="{775C1D74-E014-FA48-8F3C-7BF47273FE98}"/>
              </a:ext>
            </a:extLst>
          </p:cNvPr>
          <p:cNvSpPr>
            <a:spLocks noChangeArrowheads="1"/>
          </p:cNvSpPr>
          <p:nvPr/>
        </p:nvSpPr>
        <p:spPr bwMode="auto">
          <a:xfrm rot="10800000">
            <a:off x="6599600" y="1028587"/>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32" name="Freeform 31">
            <a:extLst>
              <a:ext uri="{FF2B5EF4-FFF2-40B4-BE49-F238E27FC236}">
                <a16:creationId xmlns:a16="http://schemas.microsoft.com/office/drawing/2014/main" id="{0EC8821F-25FA-1544-AE2B-B87361D8A530}"/>
              </a:ext>
            </a:extLst>
          </p:cNvPr>
          <p:cNvSpPr>
            <a:spLocks noChangeArrowheads="1"/>
          </p:cNvSpPr>
          <p:nvPr/>
        </p:nvSpPr>
        <p:spPr bwMode="auto">
          <a:xfrm rot="10800000">
            <a:off x="6598800" y="1320503"/>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33" name="Freeform 32">
            <a:extLst>
              <a:ext uri="{FF2B5EF4-FFF2-40B4-BE49-F238E27FC236}">
                <a16:creationId xmlns:a16="http://schemas.microsoft.com/office/drawing/2014/main" id="{F0112C98-8273-F341-A7ED-3AC8F7028378}"/>
              </a:ext>
            </a:extLst>
          </p:cNvPr>
          <p:cNvSpPr>
            <a:spLocks noChangeArrowheads="1"/>
          </p:cNvSpPr>
          <p:nvPr/>
        </p:nvSpPr>
        <p:spPr bwMode="auto">
          <a:xfrm rot="10800000">
            <a:off x="6598800" y="1612133"/>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34" name="Freeform 33">
            <a:extLst>
              <a:ext uri="{FF2B5EF4-FFF2-40B4-BE49-F238E27FC236}">
                <a16:creationId xmlns:a16="http://schemas.microsoft.com/office/drawing/2014/main" id="{F4BB5D43-732F-D843-917C-CC6B48C64222}"/>
              </a:ext>
            </a:extLst>
          </p:cNvPr>
          <p:cNvSpPr>
            <a:spLocks noChangeArrowheads="1"/>
          </p:cNvSpPr>
          <p:nvPr/>
        </p:nvSpPr>
        <p:spPr bwMode="auto">
          <a:xfrm rot="10800000">
            <a:off x="6598800" y="1915988"/>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35" name="Freeform 34">
            <a:extLst>
              <a:ext uri="{FF2B5EF4-FFF2-40B4-BE49-F238E27FC236}">
                <a16:creationId xmlns:a16="http://schemas.microsoft.com/office/drawing/2014/main" id="{2659E6CB-9E0E-AD4E-9FC1-19DD2ABE831A}"/>
              </a:ext>
            </a:extLst>
          </p:cNvPr>
          <p:cNvSpPr>
            <a:spLocks noChangeArrowheads="1"/>
          </p:cNvSpPr>
          <p:nvPr/>
        </p:nvSpPr>
        <p:spPr bwMode="auto">
          <a:xfrm rot="10800000">
            <a:off x="6598800" y="2219843"/>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36" name="Freeform 35">
            <a:extLst>
              <a:ext uri="{FF2B5EF4-FFF2-40B4-BE49-F238E27FC236}">
                <a16:creationId xmlns:a16="http://schemas.microsoft.com/office/drawing/2014/main" id="{D122F0D4-3CA8-BB4E-9A49-9B168988BA11}"/>
              </a:ext>
            </a:extLst>
          </p:cNvPr>
          <p:cNvSpPr>
            <a:spLocks noChangeArrowheads="1"/>
          </p:cNvSpPr>
          <p:nvPr/>
        </p:nvSpPr>
        <p:spPr bwMode="auto">
          <a:xfrm rot="10800000">
            <a:off x="6598800" y="252248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37" name="Freeform 36">
            <a:extLst>
              <a:ext uri="{FF2B5EF4-FFF2-40B4-BE49-F238E27FC236}">
                <a16:creationId xmlns:a16="http://schemas.microsoft.com/office/drawing/2014/main" id="{BE2BAEEB-3DEA-144A-87F4-1B940C7AA3B2}"/>
              </a:ext>
            </a:extLst>
          </p:cNvPr>
          <p:cNvSpPr>
            <a:spLocks noChangeArrowheads="1"/>
          </p:cNvSpPr>
          <p:nvPr/>
        </p:nvSpPr>
        <p:spPr bwMode="auto">
          <a:xfrm rot="10800000">
            <a:off x="6598800" y="288248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38" name="Freeform 37">
            <a:extLst>
              <a:ext uri="{FF2B5EF4-FFF2-40B4-BE49-F238E27FC236}">
                <a16:creationId xmlns:a16="http://schemas.microsoft.com/office/drawing/2014/main" id="{E87EC363-2B2B-9C42-8ABC-19BB4D29E6D5}"/>
              </a:ext>
            </a:extLst>
          </p:cNvPr>
          <p:cNvSpPr>
            <a:spLocks noChangeArrowheads="1"/>
          </p:cNvSpPr>
          <p:nvPr/>
        </p:nvSpPr>
        <p:spPr bwMode="auto">
          <a:xfrm rot="10800000">
            <a:off x="6598800" y="3334856"/>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39" name="Freeform 38">
            <a:extLst>
              <a:ext uri="{FF2B5EF4-FFF2-40B4-BE49-F238E27FC236}">
                <a16:creationId xmlns:a16="http://schemas.microsoft.com/office/drawing/2014/main" id="{07BFF135-06C2-7C40-953C-2DA958DC7885}"/>
              </a:ext>
            </a:extLst>
          </p:cNvPr>
          <p:cNvSpPr>
            <a:spLocks noChangeArrowheads="1"/>
          </p:cNvSpPr>
          <p:nvPr/>
        </p:nvSpPr>
        <p:spPr bwMode="auto">
          <a:xfrm rot="10800000">
            <a:off x="6589440" y="3629716"/>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40" name="Freeform 39">
            <a:extLst>
              <a:ext uri="{FF2B5EF4-FFF2-40B4-BE49-F238E27FC236}">
                <a16:creationId xmlns:a16="http://schemas.microsoft.com/office/drawing/2014/main" id="{3A2B92CA-1707-1440-ADAA-73250B82AE56}"/>
              </a:ext>
            </a:extLst>
          </p:cNvPr>
          <p:cNvSpPr>
            <a:spLocks noChangeArrowheads="1"/>
          </p:cNvSpPr>
          <p:nvPr/>
        </p:nvSpPr>
        <p:spPr bwMode="auto">
          <a:xfrm rot="10800000">
            <a:off x="6598800" y="414248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41" name="Freeform 40">
            <a:extLst>
              <a:ext uri="{FF2B5EF4-FFF2-40B4-BE49-F238E27FC236}">
                <a16:creationId xmlns:a16="http://schemas.microsoft.com/office/drawing/2014/main" id="{83769752-31BA-E24C-83C6-8523E1529579}"/>
              </a:ext>
            </a:extLst>
          </p:cNvPr>
          <p:cNvSpPr>
            <a:spLocks noChangeArrowheads="1"/>
          </p:cNvSpPr>
          <p:nvPr/>
        </p:nvSpPr>
        <p:spPr bwMode="auto">
          <a:xfrm rot="10800000">
            <a:off x="6589440" y="444248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54" name="Freeform 53">
            <a:extLst>
              <a:ext uri="{FF2B5EF4-FFF2-40B4-BE49-F238E27FC236}">
                <a16:creationId xmlns:a16="http://schemas.microsoft.com/office/drawing/2014/main" id="{9712CAB0-7033-694C-8E7C-FF56ABCCFAEA}"/>
              </a:ext>
            </a:extLst>
          </p:cNvPr>
          <p:cNvSpPr>
            <a:spLocks noChangeArrowheads="1"/>
          </p:cNvSpPr>
          <p:nvPr/>
        </p:nvSpPr>
        <p:spPr bwMode="auto">
          <a:xfrm rot="10800000">
            <a:off x="6589440" y="4742480"/>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55" name="Freeform 54">
            <a:extLst>
              <a:ext uri="{FF2B5EF4-FFF2-40B4-BE49-F238E27FC236}">
                <a16:creationId xmlns:a16="http://schemas.microsoft.com/office/drawing/2014/main" id="{E45AEC23-D6C4-A345-8E89-728D2981925E}"/>
              </a:ext>
            </a:extLst>
          </p:cNvPr>
          <p:cNvSpPr>
            <a:spLocks noChangeArrowheads="1"/>
          </p:cNvSpPr>
          <p:nvPr/>
        </p:nvSpPr>
        <p:spPr bwMode="auto">
          <a:xfrm rot="10800000">
            <a:off x="6589440" y="5222481"/>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56" name="Freeform 55">
            <a:extLst>
              <a:ext uri="{FF2B5EF4-FFF2-40B4-BE49-F238E27FC236}">
                <a16:creationId xmlns:a16="http://schemas.microsoft.com/office/drawing/2014/main" id="{0B02FA82-CB83-A745-BF3D-4182961343E6}"/>
              </a:ext>
            </a:extLst>
          </p:cNvPr>
          <p:cNvSpPr>
            <a:spLocks noChangeArrowheads="1"/>
          </p:cNvSpPr>
          <p:nvPr/>
        </p:nvSpPr>
        <p:spPr bwMode="auto">
          <a:xfrm rot="10800000">
            <a:off x="6589440" y="5592829"/>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
        <p:nvSpPr>
          <p:cNvPr id="57" name="Freeform 56">
            <a:extLst>
              <a:ext uri="{FF2B5EF4-FFF2-40B4-BE49-F238E27FC236}">
                <a16:creationId xmlns:a16="http://schemas.microsoft.com/office/drawing/2014/main" id="{D5ECB632-BA15-FF47-8804-9C8124960547}"/>
              </a:ext>
            </a:extLst>
          </p:cNvPr>
          <p:cNvSpPr>
            <a:spLocks noChangeArrowheads="1"/>
          </p:cNvSpPr>
          <p:nvPr/>
        </p:nvSpPr>
        <p:spPr bwMode="auto">
          <a:xfrm rot="10800000">
            <a:off x="6598800" y="6062480"/>
            <a:ext cx="180000" cy="169651"/>
          </a:xfrm>
          <a:custGeom>
            <a:avLst/>
            <a:gdLst>
              <a:gd name="T0" fmla="*/ 82787 w 355"/>
              <a:gd name="T1" fmla="*/ 0 h 382"/>
              <a:gd name="T2" fmla="*/ 82787 w 355"/>
              <a:gd name="T3" fmla="*/ 42730 h 382"/>
              <a:gd name="T4" fmla="*/ 156720 w 355"/>
              <a:gd name="T5" fmla="*/ 42730 h 382"/>
              <a:gd name="T6" fmla="*/ 156720 w 355"/>
              <a:gd name="T7" fmla="*/ 124664 h 382"/>
              <a:gd name="T8" fmla="*/ 82787 w 355"/>
              <a:gd name="T9" fmla="*/ 124664 h 382"/>
              <a:gd name="T10" fmla="*/ 82787 w 355"/>
              <a:gd name="T11" fmla="*/ 167834 h 382"/>
              <a:gd name="T12" fmla="*/ 0 w 355"/>
              <a:gd name="T13" fmla="*/ 81935 h 382"/>
              <a:gd name="T14" fmla="*/ 82787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87" y="0"/>
                </a:moveTo>
                <a:lnTo>
                  <a:pt x="187" y="97"/>
                </a:lnTo>
                <a:lnTo>
                  <a:pt x="354" y="97"/>
                </a:lnTo>
                <a:lnTo>
                  <a:pt x="354" y="283"/>
                </a:lnTo>
                <a:lnTo>
                  <a:pt x="187" y="283"/>
                </a:lnTo>
                <a:lnTo>
                  <a:pt x="187" y="381"/>
                </a:lnTo>
                <a:lnTo>
                  <a:pt x="0" y="186"/>
                </a:lnTo>
                <a:lnTo>
                  <a:pt x="187" y="0"/>
                </a:lnTo>
              </a:path>
            </a:pathLst>
          </a:custGeom>
          <a:solidFill>
            <a:schemeClr val="bg1">
              <a:lumMod val="65000"/>
              <a:lumOff val="35000"/>
            </a:schemeClr>
          </a:solidFill>
          <a:ln>
            <a:solidFill>
              <a:schemeClr val="bg1">
                <a:lumMod val="95000"/>
              </a:schemeClr>
            </a:solidFill>
          </a:ln>
          <a:effectLst/>
        </p:spPr>
        <p:txBody>
          <a:bodyPr wrap="none" lIns="45720" tIns="22860" rIns="45720" bIns="22860" anchor="ctr"/>
          <a:lstStyle/>
          <a:p>
            <a:endParaRPr lang="en-US" sz="2400"/>
          </a:p>
        </p:txBody>
      </p:sp>
    </p:spTree>
    <p:extLst>
      <p:ext uri="{BB962C8B-B14F-4D97-AF65-F5344CB8AC3E}">
        <p14:creationId xmlns:p14="http://schemas.microsoft.com/office/powerpoint/2010/main" val="2482917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A07B0C8-37B2-2443-A889-951FC1E1EAE0}"/>
              </a:ext>
            </a:extLst>
          </p:cNvPr>
          <p:cNvPicPr>
            <a:picLocks noChangeAspect="1"/>
          </p:cNvPicPr>
          <p:nvPr/>
        </p:nvPicPr>
        <p:blipFill>
          <a:blip r:embed="rId2"/>
          <a:stretch>
            <a:fillRect/>
          </a:stretch>
        </p:blipFill>
        <p:spPr>
          <a:xfrm>
            <a:off x="4307552" y="2345600"/>
            <a:ext cx="6645216" cy="1623201"/>
          </a:xfrm>
          <a:prstGeom prst="rect">
            <a:avLst/>
          </a:prstGeom>
        </p:spPr>
      </p:pic>
      <p:sp>
        <p:nvSpPr>
          <p:cNvPr id="57" name="Title 1">
            <a:extLst>
              <a:ext uri="{FF2B5EF4-FFF2-40B4-BE49-F238E27FC236}">
                <a16:creationId xmlns:a16="http://schemas.microsoft.com/office/drawing/2014/main" id="{5A07C65C-3138-D243-848C-3A9271FE789A}"/>
              </a:ext>
            </a:extLst>
          </p:cNvPr>
          <p:cNvSpPr txBox="1">
            <a:spLocks/>
          </p:cNvSpPr>
          <p:nvPr/>
        </p:nvSpPr>
        <p:spPr>
          <a:xfrm>
            <a:off x="588263" y="457200"/>
            <a:ext cx="11018520" cy="21544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a:solidFill>
                  <a:schemeClr val="tx1"/>
                </a:solidFill>
              </a:rPr>
              <a:t>Planning and Design</a:t>
            </a:r>
            <a:br>
              <a:rPr lang="en-GB">
                <a:solidFill>
                  <a:schemeClr val="tx1"/>
                </a:solidFill>
              </a:rPr>
            </a:br>
            <a:br>
              <a:rPr lang="en-GB">
                <a:solidFill>
                  <a:schemeClr val="tx1"/>
                </a:solidFill>
              </a:rPr>
            </a:br>
            <a:br>
              <a:rPr lang="en-GB">
                <a:solidFill>
                  <a:schemeClr val="tx1"/>
                </a:solidFill>
              </a:rPr>
            </a:br>
            <a:br>
              <a:rPr lang="en-GB">
                <a:solidFill>
                  <a:schemeClr val="tx1"/>
                </a:solidFill>
              </a:rPr>
            </a:br>
            <a:endParaRPr lang="en-GB">
              <a:solidFill>
                <a:schemeClr val="tx1"/>
              </a:solidFill>
            </a:endParaRPr>
          </a:p>
        </p:txBody>
      </p:sp>
      <p:sp>
        <p:nvSpPr>
          <p:cNvPr id="58" name="TextBox 57">
            <a:extLst>
              <a:ext uri="{FF2B5EF4-FFF2-40B4-BE49-F238E27FC236}">
                <a16:creationId xmlns:a16="http://schemas.microsoft.com/office/drawing/2014/main" id="{F2025A7A-23C8-DF45-BAA7-FD6D402FC9CC}"/>
              </a:ext>
            </a:extLst>
          </p:cNvPr>
          <p:cNvSpPr txBox="1"/>
          <p:nvPr/>
        </p:nvSpPr>
        <p:spPr>
          <a:xfrm>
            <a:off x="975360" y="1158240"/>
            <a:ext cx="9337040" cy="923330"/>
          </a:xfrm>
          <a:prstGeom prst="rect">
            <a:avLst/>
          </a:prstGeom>
          <a:noFill/>
        </p:spPr>
        <p:txBody>
          <a:bodyPr wrap="square" lIns="0" tIns="0" rIns="0" bIns="0" rtlCol="0">
            <a:spAutoFit/>
          </a:bodyPr>
          <a:lstStyle/>
          <a:p>
            <a:r>
              <a:rPr lang="en-GB" sz="2000" b="1"/>
              <a:t>Sizing Guidelines</a:t>
            </a:r>
          </a:p>
          <a:p>
            <a:endParaRPr lang="en-GB" sz="2000" b="1"/>
          </a:p>
          <a:p>
            <a:pPr marL="342900" indent="-342900">
              <a:buFont typeface="Arial" panose="020B0604020202020204" pitchFamily="34" charset="0"/>
              <a:buChar char="•"/>
            </a:pPr>
            <a:r>
              <a:rPr lang="en-GB" sz="2000" b="1"/>
              <a:t>Option 2 – </a:t>
            </a:r>
            <a:r>
              <a:rPr lang="en-GB" sz="2000"/>
              <a:t>Use the VM SKU &amp; storage recommendations by Azure Migrate</a:t>
            </a:r>
          </a:p>
        </p:txBody>
      </p:sp>
      <p:sp>
        <p:nvSpPr>
          <p:cNvPr id="59" name="Rectangle 58">
            <a:extLst>
              <a:ext uri="{FF2B5EF4-FFF2-40B4-BE49-F238E27FC236}">
                <a16:creationId xmlns:a16="http://schemas.microsoft.com/office/drawing/2014/main" id="{4879E78B-A434-E549-8CD6-3C27608F0F29}"/>
              </a:ext>
            </a:extLst>
          </p:cNvPr>
          <p:cNvSpPr/>
          <p:nvPr/>
        </p:nvSpPr>
        <p:spPr>
          <a:xfrm>
            <a:off x="975360" y="3925054"/>
            <a:ext cx="1475532" cy="369332"/>
          </a:xfrm>
          <a:prstGeom prst="rect">
            <a:avLst/>
          </a:prstGeom>
        </p:spPr>
        <p:txBody>
          <a:bodyPr wrap="none">
            <a:spAutoFit/>
          </a:bodyPr>
          <a:lstStyle/>
          <a:p>
            <a:r>
              <a:rPr lang="en-GB" b="1"/>
              <a:t>Networking</a:t>
            </a:r>
          </a:p>
        </p:txBody>
      </p:sp>
      <p:sp>
        <p:nvSpPr>
          <p:cNvPr id="60" name="TextBox 59">
            <a:extLst>
              <a:ext uri="{FF2B5EF4-FFF2-40B4-BE49-F238E27FC236}">
                <a16:creationId xmlns:a16="http://schemas.microsoft.com/office/drawing/2014/main" id="{0A55F050-114E-3E4F-AB84-ACC9EF04C2AF}"/>
              </a:ext>
            </a:extLst>
          </p:cNvPr>
          <p:cNvSpPr txBox="1"/>
          <p:nvPr/>
        </p:nvSpPr>
        <p:spPr>
          <a:xfrm>
            <a:off x="1259840" y="4490720"/>
            <a:ext cx="10180320" cy="2154436"/>
          </a:xfrm>
          <a:prstGeom prst="rect">
            <a:avLst/>
          </a:prstGeom>
          <a:noFill/>
        </p:spPr>
        <p:txBody>
          <a:bodyPr wrap="square" lIns="0" tIns="0" rIns="0" bIns="0" rtlCol="0">
            <a:spAutoFit/>
          </a:bodyPr>
          <a:lstStyle/>
          <a:p>
            <a:r>
              <a:rPr lang="en-GB" sz="2000"/>
              <a:t>The recommendation is to design your Azure Networking using a Hub-Spoke topology.</a:t>
            </a:r>
          </a:p>
          <a:p>
            <a:endParaRPr lang="en-GB" sz="2000"/>
          </a:p>
          <a:p>
            <a:r>
              <a:rPr lang="en-GB" sz="2000"/>
              <a:t>HUB deployed with your Virtual network Gateways and other security/edge appliances like firewalls. </a:t>
            </a:r>
          </a:p>
          <a:p>
            <a:endParaRPr lang="en-GB" sz="2000"/>
          </a:p>
          <a:p>
            <a:r>
              <a:rPr lang="en-GB" sz="2000"/>
              <a:t>The spoke will act as the backend zone where your session hosts servers are deployed to and is peered with the hub. </a:t>
            </a:r>
          </a:p>
        </p:txBody>
      </p:sp>
    </p:spTree>
    <p:extLst>
      <p:ext uri="{BB962C8B-B14F-4D97-AF65-F5344CB8AC3E}">
        <p14:creationId xmlns:p14="http://schemas.microsoft.com/office/powerpoint/2010/main" val="48630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C1DB7-A9D0-314F-88D1-E07E21E0B1CD}"/>
              </a:ext>
            </a:extLst>
          </p:cNvPr>
          <p:cNvSpPr txBox="1">
            <a:spLocks/>
          </p:cNvSpPr>
          <p:nvPr/>
        </p:nvSpPr>
        <p:spPr>
          <a:xfrm>
            <a:off x="588263" y="457200"/>
            <a:ext cx="11018520" cy="21544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a:solidFill>
                  <a:schemeClr val="tx1"/>
                </a:solidFill>
              </a:rPr>
              <a:t>Planning and Design</a:t>
            </a:r>
            <a:br>
              <a:rPr lang="en-GB">
                <a:solidFill>
                  <a:schemeClr val="tx1"/>
                </a:solidFill>
              </a:rPr>
            </a:br>
            <a:br>
              <a:rPr lang="en-GB">
                <a:solidFill>
                  <a:schemeClr val="tx1"/>
                </a:solidFill>
              </a:rPr>
            </a:br>
            <a:br>
              <a:rPr lang="en-GB">
                <a:solidFill>
                  <a:schemeClr val="tx1"/>
                </a:solidFill>
              </a:rPr>
            </a:br>
            <a:br>
              <a:rPr lang="en-GB">
                <a:solidFill>
                  <a:schemeClr val="tx1"/>
                </a:solidFill>
              </a:rPr>
            </a:br>
            <a:endParaRPr lang="en-GB">
              <a:solidFill>
                <a:schemeClr val="tx1"/>
              </a:solidFill>
            </a:endParaRPr>
          </a:p>
        </p:txBody>
      </p:sp>
      <p:sp>
        <p:nvSpPr>
          <p:cNvPr id="3" name="TextBox 2">
            <a:extLst>
              <a:ext uri="{FF2B5EF4-FFF2-40B4-BE49-F238E27FC236}">
                <a16:creationId xmlns:a16="http://schemas.microsoft.com/office/drawing/2014/main" id="{399DDD41-C8F5-F54C-88B2-D77091FB5FED}"/>
              </a:ext>
            </a:extLst>
          </p:cNvPr>
          <p:cNvSpPr txBox="1"/>
          <p:nvPr/>
        </p:nvSpPr>
        <p:spPr>
          <a:xfrm>
            <a:off x="975360" y="1158240"/>
            <a:ext cx="6482080" cy="4616648"/>
          </a:xfrm>
          <a:prstGeom prst="rect">
            <a:avLst/>
          </a:prstGeom>
          <a:noFill/>
        </p:spPr>
        <p:txBody>
          <a:bodyPr wrap="square" lIns="0" tIns="0" rIns="0" bIns="0" rtlCol="0">
            <a:spAutoFit/>
          </a:bodyPr>
          <a:lstStyle/>
          <a:p>
            <a:r>
              <a:rPr lang="en-GB" sz="2000" b="1"/>
              <a:t>Identity and Access Management</a:t>
            </a:r>
          </a:p>
          <a:p>
            <a:endParaRPr lang="en-GB" sz="2000" b="1"/>
          </a:p>
          <a:p>
            <a:pPr marL="342900" indent="-342900">
              <a:buFont typeface="Arial" panose="020B0604020202020204" pitchFamily="34" charset="0"/>
              <a:buChar char="•"/>
            </a:pPr>
            <a:r>
              <a:rPr lang="en-GB" sz="2000"/>
              <a:t>Create Test Users and AD Security Groups.</a:t>
            </a:r>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r>
              <a:rPr lang="en-GB" sz="2000"/>
              <a:t>Create Active Directory Organization Unit (OU) structure for WVD session hosts.</a:t>
            </a:r>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r>
              <a:rPr lang="en-GB" sz="2000"/>
              <a:t>Install &amp; Configure Azure AD Connect</a:t>
            </a:r>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r>
              <a:rPr lang="en-GB" sz="2000"/>
              <a:t>Extend on-prem AD into Azure</a:t>
            </a:r>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r>
              <a:rPr lang="en-GB" sz="2000"/>
              <a:t>Scale Out File Server (SOFS) with Storage Spaces Direct (S2D) </a:t>
            </a:r>
            <a:r>
              <a:rPr lang="en-GB" sz="2000" b="1"/>
              <a:t>OR</a:t>
            </a:r>
            <a:r>
              <a:rPr lang="en-GB" sz="2000"/>
              <a:t> use Azure NetApp Files</a:t>
            </a:r>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endParaRPr lang="en-GB" sz="2000"/>
          </a:p>
        </p:txBody>
      </p:sp>
      <p:pic>
        <p:nvPicPr>
          <p:cNvPr id="4" name="Picture 3">
            <a:extLst>
              <a:ext uri="{FF2B5EF4-FFF2-40B4-BE49-F238E27FC236}">
                <a16:creationId xmlns:a16="http://schemas.microsoft.com/office/drawing/2014/main" id="{55F2E3EC-E952-FB45-B3B7-693B30E7BB02}"/>
              </a:ext>
            </a:extLst>
          </p:cNvPr>
          <p:cNvPicPr>
            <a:picLocks noChangeAspect="1"/>
          </p:cNvPicPr>
          <p:nvPr/>
        </p:nvPicPr>
        <p:blipFill>
          <a:blip r:embed="rId2"/>
          <a:stretch>
            <a:fillRect/>
          </a:stretch>
        </p:blipFill>
        <p:spPr>
          <a:xfrm>
            <a:off x="7711321" y="1623840"/>
            <a:ext cx="2743438" cy="1996613"/>
          </a:xfrm>
          <a:prstGeom prst="rect">
            <a:avLst/>
          </a:prstGeom>
        </p:spPr>
      </p:pic>
    </p:spTree>
    <p:extLst>
      <p:ext uri="{BB962C8B-B14F-4D97-AF65-F5344CB8AC3E}">
        <p14:creationId xmlns:p14="http://schemas.microsoft.com/office/powerpoint/2010/main" val="24188939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PART 2 – MANAGEMENT</a:t>
            </a:r>
          </a:p>
        </p:txBody>
      </p:sp>
    </p:spTree>
    <p:extLst>
      <p:ext uri="{BB962C8B-B14F-4D97-AF65-F5344CB8AC3E}">
        <p14:creationId xmlns:p14="http://schemas.microsoft.com/office/powerpoint/2010/main" val="8000161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7C6B-3720-D44D-AFB8-61C3226AD8C3}"/>
              </a:ext>
            </a:extLst>
          </p:cNvPr>
          <p:cNvSpPr txBox="1">
            <a:spLocks/>
          </p:cNvSpPr>
          <p:nvPr/>
        </p:nvSpPr>
        <p:spPr>
          <a:xfrm>
            <a:off x="434975" y="449264"/>
            <a:ext cx="11563350" cy="773112"/>
          </a:xfrm>
          <a:prstGeom prst="rect">
            <a:avLst/>
          </a:prstGeom>
          <a:ln>
            <a:noFill/>
          </a:ln>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Master Image Management</a:t>
            </a:r>
            <a:endParaRPr lang="en-US" dirty="0">
              <a:solidFill>
                <a:schemeClr val="tx1"/>
              </a:solidFill>
            </a:endParaRPr>
          </a:p>
        </p:txBody>
      </p:sp>
      <p:sp>
        <p:nvSpPr>
          <p:cNvPr id="3" name="Rectangle 2">
            <a:extLst>
              <a:ext uri="{FF2B5EF4-FFF2-40B4-BE49-F238E27FC236}">
                <a16:creationId xmlns:a16="http://schemas.microsoft.com/office/drawing/2014/main" id="{AAE6339E-BA52-C844-B1A3-6A5DBCD1C2E4}"/>
              </a:ext>
            </a:extLst>
          </p:cNvPr>
          <p:cNvSpPr/>
          <p:nvPr/>
        </p:nvSpPr>
        <p:spPr>
          <a:xfrm>
            <a:off x="442808" y="2090057"/>
            <a:ext cx="4547970" cy="4049486"/>
          </a:xfrm>
          <a:prstGeom prst="rect">
            <a:avLst/>
          </a:prstGeom>
          <a:ln w="6350">
            <a:noFill/>
          </a:ln>
        </p:spPr>
        <p:txBody>
          <a:bodyPr wrap="square" lIns="137160" tIns="91440" rIns="137160" bIns="91440">
            <a:noAutofit/>
          </a:bodyPr>
          <a:lstStyle/>
          <a:p>
            <a:pPr defTabSz="932472" fontAlgn="base">
              <a:spcBef>
                <a:spcPts val="600"/>
              </a:spcBef>
              <a:spcAft>
                <a:spcPts val="600"/>
              </a:spcAft>
            </a:pPr>
            <a:r>
              <a:rPr lang="en-US" sz="2400">
                <a:cs typeface="Segoe UI" pitchFamily="34" charset="0"/>
              </a:rPr>
              <a:t>Master image can be managed by any already existing process and technologies including</a:t>
            </a:r>
          </a:p>
          <a:p>
            <a:pPr marL="419100" indent="-266700" defTabSz="932472" fontAlgn="base">
              <a:spcBef>
                <a:spcPts val="600"/>
              </a:spcBef>
              <a:spcAft>
                <a:spcPts val="600"/>
              </a:spcAft>
              <a:buFont typeface="Arial" panose="020B0604020202020204" pitchFamily="34" charset="0"/>
              <a:buChar char="•"/>
            </a:pPr>
            <a:r>
              <a:rPr lang="en-US" sz="2400">
                <a:ea typeface="Segoe UI" pitchFamily="34" charset="0"/>
                <a:cs typeface="Segoe UI" pitchFamily="34" charset="0"/>
              </a:rPr>
              <a:t>Azure Update Management </a:t>
            </a:r>
          </a:p>
          <a:p>
            <a:pPr marL="419100" indent="-266700" defTabSz="932472" fontAlgn="base">
              <a:spcBef>
                <a:spcPts val="600"/>
              </a:spcBef>
              <a:spcAft>
                <a:spcPts val="600"/>
              </a:spcAft>
              <a:buFont typeface="Arial" panose="020B0604020202020204" pitchFamily="34" charset="0"/>
              <a:buChar char="•"/>
            </a:pPr>
            <a:r>
              <a:rPr lang="en-US" sz="2400">
                <a:ea typeface="Segoe UI" pitchFamily="34" charset="0"/>
                <a:cs typeface="Segoe UI" pitchFamily="34" charset="0"/>
              </a:rPr>
              <a:t>System Center Configuration Manager</a:t>
            </a:r>
          </a:p>
          <a:p>
            <a:pPr marL="419100" indent="-266700" defTabSz="932472" fontAlgn="base">
              <a:spcBef>
                <a:spcPts val="600"/>
              </a:spcBef>
              <a:spcAft>
                <a:spcPts val="600"/>
              </a:spcAft>
              <a:buFont typeface="Arial" panose="020B0604020202020204" pitchFamily="34" charset="0"/>
              <a:buChar char="•"/>
            </a:pPr>
            <a:r>
              <a:rPr lang="en-US" sz="2400">
                <a:ea typeface="Segoe UI" pitchFamily="34" charset="0"/>
                <a:cs typeface="Segoe UI" pitchFamily="34" charset="0"/>
              </a:rPr>
              <a:t>3</a:t>
            </a:r>
            <a:r>
              <a:rPr lang="en-US" sz="2400" baseline="30000">
                <a:ea typeface="Segoe UI" pitchFamily="34" charset="0"/>
                <a:cs typeface="Segoe UI" pitchFamily="34" charset="0"/>
              </a:rPr>
              <a:t>rd</a:t>
            </a:r>
            <a:r>
              <a:rPr lang="en-US" sz="2400">
                <a:ea typeface="Segoe UI" pitchFamily="34" charset="0"/>
                <a:cs typeface="Segoe UI" pitchFamily="34" charset="0"/>
              </a:rPr>
              <a:t> party</a:t>
            </a:r>
            <a:endParaRPr lang="en-US" sz="2800">
              <a:cs typeface="Segoe UI" pitchFamily="34" charset="0"/>
            </a:endParaRPr>
          </a:p>
        </p:txBody>
      </p:sp>
      <p:sp>
        <p:nvSpPr>
          <p:cNvPr id="4" name="Rectangle 3">
            <a:extLst>
              <a:ext uri="{FF2B5EF4-FFF2-40B4-BE49-F238E27FC236}">
                <a16:creationId xmlns:a16="http://schemas.microsoft.com/office/drawing/2014/main" id="{533E16F3-CC84-CB40-A010-FD4B3A91A94D}"/>
              </a:ext>
            </a:extLst>
          </p:cNvPr>
          <p:cNvSpPr/>
          <p:nvPr/>
        </p:nvSpPr>
        <p:spPr>
          <a:xfrm>
            <a:off x="5243554" y="2090057"/>
            <a:ext cx="3256935" cy="4049486"/>
          </a:xfrm>
          <a:prstGeom prst="rect">
            <a:avLst/>
          </a:prstGeom>
          <a:ln w="6350">
            <a:noFill/>
          </a:ln>
        </p:spPr>
        <p:txBody>
          <a:bodyPr wrap="square" lIns="137160" tIns="91440" rIns="137160" bIns="91440">
            <a:noAutofit/>
          </a:bodyPr>
          <a:lstStyle/>
          <a:p>
            <a:pPr>
              <a:spcBef>
                <a:spcPts val="3000"/>
              </a:spcBef>
              <a:spcAft>
                <a:spcPts val="600"/>
              </a:spcAft>
            </a:pPr>
            <a:r>
              <a:rPr lang="en-US" sz="2400" dirty="0">
                <a:cs typeface="Segoe UI" pitchFamily="34" charset="0"/>
              </a:rPr>
              <a:t>Consider updating Image in place, </a:t>
            </a:r>
            <a:r>
              <a:rPr lang="en-US" sz="2400" b="1" dirty="0">
                <a:cs typeface="Segoe UI" pitchFamily="34" charset="0"/>
              </a:rPr>
              <a:t>or</a:t>
            </a:r>
            <a:r>
              <a:rPr lang="en-US" sz="2400" dirty="0">
                <a:cs typeface="Segoe UI" pitchFamily="34" charset="0"/>
              </a:rPr>
              <a:t> redeploy session hosts</a:t>
            </a:r>
            <a:r>
              <a:rPr lang="en-US" sz="2400" b="1" dirty="0">
                <a:cs typeface="Segoe UI" pitchFamily="34" charset="0"/>
              </a:rPr>
              <a:t> </a:t>
            </a:r>
            <a:r>
              <a:rPr lang="en-US" sz="2400" dirty="0">
                <a:cs typeface="Segoe UI" pitchFamily="34" charset="0"/>
              </a:rPr>
              <a:t>periodically</a:t>
            </a:r>
          </a:p>
        </p:txBody>
      </p:sp>
      <p:sp>
        <p:nvSpPr>
          <p:cNvPr id="5" name="Rectangle 4">
            <a:extLst>
              <a:ext uri="{FF2B5EF4-FFF2-40B4-BE49-F238E27FC236}">
                <a16:creationId xmlns:a16="http://schemas.microsoft.com/office/drawing/2014/main" id="{71FEE018-D2DE-1A4B-AD70-7FDDE0269564}"/>
              </a:ext>
            </a:extLst>
          </p:cNvPr>
          <p:cNvSpPr/>
          <p:nvPr/>
        </p:nvSpPr>
        <p:spPr>
          <a:xfrm>
            <a:off x="8741390" y="2090057"/>
            <a:ext cx="3256935" cy="4049486"/>
          </a:xfrm>
          <a:prstGeom prst="rect">
            <a:avLst/>
          </a:prstGeom>
          <a:ln w="6350">
            <a:noFill/>
          </a:ln>
        </p:spPr>
        <p:txBody>
          <a:bodyPr wrap="square" lIns="137160" tIns="91440" rIns="137160" bIns="91440">
            <a:noAutofit/>
          </a:bodyPr>
          <a:lstStyle/>
          <a:p>
            <a:pPr>
              <a:spcBef>
                <a:spcPts val="3000"/>
              </a:spcBef>
              <a:spcAft>
                <a:spcPts val="1800"/>
              </a:spcAft>
            </a:pPr>
            <a:r>
              <a:rPr lang="en-US" sz="2400" dirty="0">
                <a:cs typeface="Segoe UI" pitchFamily="34" charset="0"/>
              </a:rPr>
              <a:t>Application masking technology and App Attach minimize the number of golden images and simplify app image management</a:t>
            </a:r>
          </a:p>
        </p:txBody>
      </p:sp>
      <p:cxnSp>
        <p:nvCxnSpPr>
          <p:cNvPr id="6" name="Straight Connector 5">
            <a:extLst>
              <a:ext uri="{FF2B5EF4-FFF2-40B4-BE49-F238E27FC236}">
                <a16:creationId xmlns:a16="http://schemas.microsoft.com/office/drawing/2014/main" id="{16CE491A-5A73-8A42-B711-6307AAB10D6D}"/>
              </a:ext>
            </a:extLst>
          </p:cNvPr>
          <p:cNvCxnSpPr/>
          <p:nvPr/>
        </p:nvCxnSpPr>
        <p:spPr>
          <a:xfrm>
            <a:off x="466559" y="2090057"/>
            <a:ext cx="700644"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889C02-8542-924E-BDB4-762FD370151F}"/>
              </a:ext>
            </a:extLst>
          </p:cNvPr>
          <p:cNvCxnSpPr/>
          <p:nvPr/>
        </p:nvCxnSpPr>
        <p:spPr>
          <a:xfrm>
            <a:off x="5255430" y="2090057"/>
            <a:ext cx="700644"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B517A0-1C3E-8845-BDBA-8C48C9C6377E}"/>
              </a:ext>
            </a:extLst>
          </p:cNvPr>
          <p:cNvCxnSpPr/>
          <p:nvPr/>
        </p:nvCxnSpPr>
        <p:spPr>
          <a:xfrm>
            <a:off x="8753266" y="2090057"/>
            <a:ext cx="700644"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rackers_EADF" title="Icon of a clipboard with a checklist on it">
            <a:extLst>
              <a:ext uri="{FF2B5EF4-FFF2-40B4-BE49-F238E27FC236}">
                <a16:creationId xmlns:a16="http://schemas.microsoft.com/office/drawing/2014/main" id="{D63C0DAA-2EFF-2146-990B-20C93BD29C2C}"/>
              </a:ext>
            </a:extLst>
          </p:cNvPr>
          <p:cNvSpPr>
            <a:spLocks noChangeAspect="1" noEditPoints="1"/>
          </p:cNvSpPr>
          <p:nvPr/>
        </p:nvSpPr>
        <p:spPr bwMode="auto">
          <a:xfrm>
            <a:off x="5255430" y="1481049"/>
            <a:ext cx="373474" cy="509249"/>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a:extLst>
              <a:ext uri="{FF2B5EF4-FFF2-40B4-BE49-F238E27FC236}">
                <a16:creationId xmlns:a16="http://schemas.microsoft.com/office/drawing/2014/main" id="{85F9B287-2982-254E-A9C6-FD5E57A87B21}"/>
              </a:ext>
            </a:extLst>
          </p:cNvPr>
          <p:cNvGrpSpPr/>
          <p:nvPr/>
        </p:nvGrpSpPr>
        <p:grpSpPr>
          <a:xfrm>
            <a:off x="8758128" y="1476375"/>
            <a:ext cx="466411" cy="513923"/>
            <a:chOff x="8189222" y="3331798"/>
            <a:chExt cx="287665" cy="316971"/>
          </a:xfrm>
        </p:grpSpPr>
        <p:sp>
          <p:nvSpPr>
            <p:cNvPr id="11" name="Freeform: Shape 41">
              <a:extLst>
                <a:ext uri="{FF2B5EF4-FFF2-40B4-BE49-F238E27FC236}">
                  <a16:creationId xmlns:a16="http://schemas.microsoft.com/office/drawing/2014/main" id="{41374444-68EB-0F46-8A81-36A04A7185AE}"/>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p>
          </p:txBody>
        </p:sp>
        <p:sp>
          <p:nvSpPr>
            <p:cNvPr id="12" name="Freeform: Shape 42">
              <a:extLst>
                <a:ext uri="{FF2B5EF4-FFF2-40B4-BE49-F238E27FC236}">
                  <a16:creationId xmlns:a16="http://schemas.microsoft.com/office/drawing/2014/main" id="{27401C50-80AC-6A47-A1FE-6589FF462317}"/>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p>
          </p:txBody>
        </p:sp>
        <p:sp>
          <p:nvSpPr>
            <p:cNvPr id="13" name="Freeform: Shape 43">
              <a:extLst>
                <a:ext uri="{FF2B5EF4-FFF2-40B4-BE49-F238E27FC236}">
                  <a16:creationId xmlns:a16="http://schemas.microsoft.com/office/drawing/2014/main" id="{0F374B85-05D9-994C-8F09-E5454A0580AA}"/>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p>
          </p:txBody>
        </p:sp>
        <p:sp>
          <p:nvSpPr>
            <p:cNvPr id="14" name="Freeform: Shape 44">
              <a:extLst>
                <a:ext uri="{FF2B5EF4-FFF2-40B4-BE49-F238E27FC236}">
                  <a16:creationId xmlns:a16="http://schemas.microsoft.com/office/drawing/2014/main" id="{3ECF6D92-F2FD-5F4E-B76F-506D54452EF0}"/>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p>
          </p:txBody>
        </p:sp>
        <p:sp>
          <p:nvSpPr>
            <p:cNvPr id="15" name="Freeform: Shape 45">
              <a:extLst>
                <a:ext uri="{FF2B5EF4-FFF2-40B4-BE49-F238E27FC236}">
                  <a16:creationId xmlns:a16="http://schemas.microsoft.com/office/drawing/2014/main" id="{71885BF4-C66D-ED4B-ABA6-568153AA265B}"/>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p>
          </p:txBody>
        </p:sp>
      </p:grpSp>
      <p:grpSp>
        <p:nvGrpSpPr>
          <p:cNvPr id="16" name="Group 13" descr="Business suitcase and gear">
            <a:extLst>
              <a:ext uri="{FF2B5EF4-FFF2-40B4-BE49-F238E27FC236}">
                <a16:creationId xmlns:a16="http://schemas.microsoft.com/office/drawing/2014/main" id="{0AC1A387-413C-DD4C-86E0-66A16D83A4DF}"/>
              </a:ext>
            </a:extLst>
          </p:cNvPr>
          <p:cNvGrpSpPr>
            <a:grpSpLocks noChangeAspect="1"/>
          </p:cNvGrpSpPr>
          <p:nvPr/>
        </p:nvGrpSpPr>
        <p:grpSpPr bwMode="auto">
          <a:xfrm>
            <a:off x="454684" y="1493816"/>
            <a:ext cx="717953" cy="504784"/>
            <a:chOff x="5281" y="1273"/>
            <a:chExt cx="421" cy="296"/>
          </a:xfrm>
        </p:grpSpPr>
        <p:sp>
          <p:nvSpPr>
            <p:cNvPr id="17" name="Freeform 15">
              <a:extLst>
                <a:ext uri="{FF2B5EF4-FFF2-40B4-BE49-F238E27FC236}">
                  <a16:creationId xmlns:a16="http://schemas.microsoft.com/office/drawing/2014/main" id="{14D0861C-3019-1444-A119-DA73C75E02DB}"/>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9644B0CA-7874-2541-84EA-F3757203392E}"/>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887398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68DB-536F-BB4A-B523-642A483A3EA3}"/>
              </a:ext>
            </a:extLst>
          </p:cNvPr>
          <p:cNvSpPr txBox="1">
            <a:spLocks/>
          </p:cNvSpPr>
          <p:nvPr/>
        </p:nvSpPr>
        <p:spPr>
          <a:xfrm>
            <a:off x="434975" y="449264"/>
            <a:ext cx="11563350" cy="773112"/>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Patch Management</a:t>
            </a:r>
          </a:p>
        </p:txBody>
      </p:sp>
      <p:sp>
        <p:nvSpPr>
          <p:cNvPr id="3" name="Rectangle 2">
            <a:extLst>
              <a:ext uri="{FF2B5EF4-FFF2-40B4-BE49-F238E27FC236}">
                <a16:creationId xmlns:a16="http://schemas.microsoft.com/office/drawing/2014/main" id="{72CE8C8C-732F-F54D-82B3-82675C2FACD9}"/>
              </a:ext>
            </a:extLst>
          </p:cNvPr>
          <p:cNvSpPr/>
          <p:nvPr/>
        </p:nvSpPr>
        <p:spPr>
          <a:xfrm>
            <a:off x="442807"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a:cs typeface="Segoe UI" pitchFamily="34" charset="0"/>
              </a:rPr>
              <a:t>All VMs must be at the same update-level after maintenance window is completed</a:t>
            </a:r>
          </a:p>
        </p:txBody>
      </p:sp>
      <p:cxnSp>
        <p:nvCxnSpPr>
          <p:cNvPr id="4" name="Straight Connector 3">
            <a:extLst>
              <a:ext uri="{FF2B5EF4-FFF2-40B4-BE49-F238E27FC236}">
                <a16:creationId xmlns:a16="http://schemas.microsoft.com/office/drawing/2014/main" id="{C7BFE74A-0BCA-9F4C-A844-A5D21E4E994A}"/>
              </a:ext>
            </a:extLst>
          </p:cNvPr>
          <p:cNvCxnSpPr/>
          <p:nvPr/>
        </p:nvCxnSpPr>
        <p:spPr>
          <a:xfrm>
            <a:off x="466559" y="4772297"/>
            <a:ext cx="700644"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2B2D4AD-8C9A-9D4B-8E78-E5086081B70F}"/>
              </a:ext>
            </a:extLst>
          </p:cNvPr>
          <p:cNvSpPr/>
          <p:nvPr/>
        </p:nvSpPr>
        <p:spPr>
          <a:xfrm>
            <a:off x="442807"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cs typeface="Segoe UI" pitchFamily="34" charset="0"/>
              </a:rPr>
              <a:t>Use one host pool as a pilot group before updating all host pools</a:t>
            </a:r>
          </a:p>
        </p:txBody>
      </p:sp>
      <p:cxnSp>
        <p:nvCxnSpPr>
          <p:cNvPr id="6" name="Straight Connector 5">
            <a:extLst>
              <a:ext uri="{FF2B5EF4-FFF2-40B4-BE49-F238E27FC236}">
                <a16:creationId xmlns:a16="http://schemas.microsoft.com/office/drawing/2014/main" id="{DE2E6611-8D84-1045-AA01-A904A6769C04}"/>
              </a:ext>
            </a:extLst>
          </p:cNvPr>
          <p:cNvCxnSpPr/>
          <p:nvPr/>
        </p:nvCxnSpPr>
        <p:spPr>
          <a:xfrm>
            <a:off x="466559" y="2090057"/>
            <a:ext cx="700644"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80D4A3D-1AAB-FE4B-8C4B-9D6DC8A53BBF}"/>
              </a:ext>
            </a:extLst>
          </p:cNvPr>
          <p:cNvSpPr/>
          <p:nvPr/>
        </p:nvSpPr>
        <p:spPr>
          <a:xfrm>
            <a:off x="8813497" y="2090057"/>
            <a:ext cx="3195941" cy="4432655"/>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a:cs typeface="Segoe UI" pitchFamily="34" charset="0"/>
              </a:rPr>
              <a:t>Updates can be staged in a maintenance window to keep systems available during login periods</a:t>
            </a:r>
          </a:p>
        </p:txBody>
      </p:sp>
      <p:cxnSp>
        <p:nvCxnSpPr>
          <p:cNvPr id="8" name="Straight Connector 7">
            <a:extLst>
              <a:ext uri="{FF2B5EF4-FFF2-40B4-BE49-F238E27FC236}">
                <a16:creationId xmlns:a16="http://schemas.microsoft.com/office/drawing/2014/main" id="{E012A070-0910-0A49-B5CE-2EB412CF46C0}"/>
              </a:ext>
            </a:extLst>
          </p:cNvPr>
          <p:cNvCxnSpPr/>
          <p:nvPr/>
        </p:nvCxnSpPr>
        <p:spPr>
          <a:xfrm>
            <a:off x="8832547" y="2090057"/>
            <a:ext cx="700644"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1F0C234-8FD2-CE4C-88DE-9824D7578833}"/>
              </a:ext>
            </a:extLst>
          </p:cNvPr>
          <p:cNvSpPr/>
          <p:nvPr/>
        </p:nvSpPr>
        <p:spPr>
          <a:xfrm>
            <a:off x="4628152" y="2090058"/>
            <a:ext cx="3913907" cy="105694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cs typeface="Segoe UI" pitchFamily="34" charset="0"/>
              </a:rPr>
              <a:t>Drain Servers and wait for users to log off</a:t>
            </a:r>
          </a:p>
          <a:p>
            <a:pPr defTabSz="932472" fontAlgn="base">
              <a:spcBef>
                <a:spcPts val="1200"/>
              </a:spcBef>
              <a:spcAft>
                <a:spcPts val="800"/>
              </a:spcAft>
            </a:pPr>
            <a:endParaRPr lang="en-US" sz="2400" dirty="0">
              <a:cs typeface="Segoe UI" pitchFamily="34" charset="0"/>
            </a:endParaRPr>
          </a:p>
        </p:txBody>
      </p:sp>
      <p:cxnSp>
        <p:nvCxnSpPr>
          <p:cNvPr id="10" name="Straight Connector 9">
            <a:extLst>
              <a:ext uri="{FF2B5EF4-FFF2-40B4-BE49-F238E27FC236}">
                <a16:creationId xmlns:a16="http://schemas.microsoft.com/office/drawing/2014/main" id="{872A5B60-2322-7648-90A2-DF4658A6F855}"/>
              </a:ext>
            </a:extLst>
          </p:cNvPr>
          <p:cNvCxnSpPr/>
          <p:nvPr/>
        </p:nvCxnSpPr>
        <p:spPr>
          <a:xfrm>
            <a:off x="4651904" y="2090057"/>
            <a:ext cx="700644" cy="0"/>
          </a:xfrm>
          <a:prstGeom prst="line">
            <a:avLst/>
          </a:prstGeom>
          <a:ln w="412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Freeform: Shape 55">
            <a:extLst>
              <a:ext uri="{FF2B5EF4-FFF2-40B4-BE49-F238E27FC236}">
                <a16:creationId xmlns:a16="http://schemas.microsoft.com/office/drawing/2014/main" id="{28D4AC61-9FAE-874B-A9A0-AC25C107D352}"/>
              </a:ext>
            </a:extLst>
          </p:cNvPr>
          <p:cNvSpPr/>
          <p:nvPr/>
        </p:nvSpPr>
        <p:spPr>
          <a:xfrm>
            <a:off x="444996" y="1457240"/>
            <a:ext cx="518981" cy="518979"/>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sp>
        <p:nvSpPr>
          <p:cNvPr id="12" name="arrow_12" title="Icon of a circle made of a curved arrow pointing clockwise">
            <a:extLst>
              <a:ext uri="{FF2B5EF4-FFF2-40B4-BE49-F238E27FC236}">
                <a16:creationId xmlns:a16="http://schemas.microsoft.com/office/drawing/2014/main" id="{8D1C16AE-D083-494A-BF69-712C7205A696}"/>
              </a:ext>
            </a:extLst>
          </p:cNvPr>
          <p:cNvSpPr>
            <a:spLocks noChangeAspect="1" noEditPoints="1"/>
          </p:cNvSpPr>
          <p:nvPr/>
        </p:nvSpPr>
        <p:spPr bwMode="auto">
          <a:xfrm>
            <a:off x="4651904" y="1499616"/>
            <a:ext cx="480928" cy="472845"/>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
        <p:nvSpPr>
          <p:cNvPr id="13" name="BarChartVertical_E9EC" title="Icon of a vertical bar graph">
            <a:extLst>
              <a:ext uri="{FF2B5EF4-FFF2-40B4-BE49-F238E27FC236}">
                <a16:creationId xmlns:a16="http://schemas.microsoft.com/office/drawing/2014/main" id="{C1DDAE06-C94F-814F-B2F5-F13575AD4EF7}"/>
              </a:ext>
            </a:extLst>
          </p:cNvPr>
          <p:cNvSpPr>
            <a:spLocks noChangeAspect="1" noEditPoints="1"/>
          </p:cNvSpPr>
          <p:nvPr/>
        </p:nvSpPr>
        <p:spPr bwMode="auto">
          <a:xfrm>
            <a:off x="451206" y="4294206"/>
            <a:ext cx="377849" cy="37793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grpSp>
        <p:nvGrpSpPr>
          <p:cNvPr id="14" name="Group 13">
            <a:extLst>
              <a:ext uri="{FF2B5EF4-FFF2-40B4-BE49-F238E27FC236}">
                <a16:creationId xmlns:a16="http://schemas.microsoft.com/office/drawing/2014/main" id="{B1FFC692-4A9F-7543-950B-5B4D738342FE}"/>
              </a:ext>
            </a:extLst>
          </p:cNvPr>
          <p:cNvGrpSpPr/>
          <p:nvPr/>
        </p:nvGrpSpPr>
        <p:grpSpPr>
          <a:xfrm>
            <a:off x="8820529" y="1466850"/>
            <a:ext cx="534416" cy="505611"/>
            <a:chOff x="620178" y="5880668"/>
            <a:chExt cx="421044" cy="398350"/>
          </a:xfrm>
        </p:grpSpPr>
        <p:sp>
          <p:nvSpPr>
            <p:cNvPr id="15" name="Freeform: Shape 59">
              <a:extLst>
                <a:ext uri="{FF2B5EF4-FFF2-40B4-BE49-F238E27FC236}">
                  <a16:creationId xmlns:a16="http://schemas.microsoft.com/office/drawing/2014/main" id="{A1753994-ECE8-764D-B803-B7BE9878F230}"/>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p>
          </p:txBody>
        </p:sp>
        <p:sp>
          <p:nvSpPr>
            <p:cNvPr id="16" name="Freeform: Shape 60">
              <a:extLst>
                <a:ext uri="{FF2B5EF4-FFF2-40B4-BE49-F238E27FC236}">
                  <a16:creationId xmlns:a16="http://schemas.microsoft.com/office/drawing/2014/main" id="{D2FE3682-D0D9-8844-B69C-A6B1912106A3}"/>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p>
          </p:txBody>
        </p:sp>
      </p:grpSp>
      <p:sp>
        <p:nvSpPr>
          <p:cNvPr id="17" name="Rectangle 16">
            <a:extLst>
              <a:ext uri="{FF2B5EF4-FFF2-40B4-BE49-F238E27FC236}">
                <a16:creationId xmlns:a16="http://schemas.microsoft.com/office/drawing/2014/main" id="{AFEB26F3-3C7F-7643-AB17-3CBBCAAEA929}"/>
              </a:ext>
            </a:extLst>
          </p:cNvPr>
          <p:cNvSpPr/>
          <p:nvPr/>
        </p:nvSpPr>
        <p:spPr>
          <a:xfrm>
            <a:off x="4628151" y="3264601"/>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cs typeface="Segoe UI" pitchFamily="34" charset="0"/>
              </a:rPr>
              <a:t>Update VMs with existing management solutions or with Azure Update Management (Server Only)</a:t>
            </a:r>
          </a:p>
          <a:p>
            <a:pPr defTabSz="932472" fontAlgn="base">
              <a:spcBef>
                <a:spcPts val="1200"/>
              </a:spcBef>
              <a:spcAft>
                <a:spcPts val="800"/>
              </a:spcAft>
            </a:pPr>
            <a:endParaRPr lang="en-US" sz="2400" dirty="0">
              <a:cs typeface="Segoe UI" pitchFamily="34" charset="0"/>
            </a:endParaRPr>
          </a:p>
        </p:txBody>
      </p:sp>
      <p:sp>
        <p:nvSpPr>
          <p:cNvPr id="18" name="Rectangle 17">
            <a:extLst>
              <a:ext uri="{FF2B5EF4-FFF2-40B4-BE49-F238E27FC236}">
                <a16:creationId xmlns:a16="http://schemas.microsoft.com/office/drawing/2014/main" id="{FCA8554B-BDC2-714E-8F3F-37F8B400421B}"/>
              </a:ext>
            </a:extLst>
          </p:cNvPr>
          <p:cNvSpPr/>
          <p:nvPr/>
        </p:nvSpPr>
        <p:spPr>
          <a:xfrm>
            <a:off x="4628150" y="5085745"/>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cs typeface="Segoe UI" pitchFamily="34" charset="0"/>
              </a:rPr>
              <a:t>Perform Post update / deployment checks, before republishing</a:t>
            </a:r>
          </a:p>
          <a:p>
            <a:pPr defTabSz="932472" fontAlgn="base">
              <a:spcBef>
                <a:spcPts val="1200"/>
              </a:spcBef>
              <a:spcAft>
                <a:spcPts val="800"/>
              </a:spcAft>
            </a:pPr>
            <a:endParaRPr lang="en-US" sz="2400" dirty="0">
              <a:cs typeface="Segoe UI" pitchFamily="34" charset="0"/>
            </a:endParaRPr>
          </a:p>
        </p:txBody>
      </p:sp>
    </p:spTree>
    <p:extLst>
      <p:ext uri="{BB962C8B-B14F-4D97-AF65-F5344CB8AC3E}">
        <p14:creationId xmlns:p14="http://schemas.microsoft.com/office/powerpoint/2010/main" val="39506118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A0A62541-3ADD-2849-8F25-F878947675FD}"/>
              </a:ext>
            </a:extLst>
          </p:cNvPr>
          <p:cNvSpPr txBox="1">
            <a:spLocks/>
          </p:cNvSpPr>
          <p:nvPr/>
        </p:nvSpPr>
        <p:spPr>
          <a:xfrm>
            <a:off x="435794" y="1270781"/>
            <a:ext cx="11565520" cy="5903611"/>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6298" indent="-466298" algn="l">
              <a:buFont typeface="Arial" panose="020B0604020202020204" pitchFamily="34" charset="0"/>
              <a:buChar char="•"/>
            </a:pPr>
            <a:r>
              <a:rPr lang="en-GB" sz="2400" dirty="0">
                <a:solidFill>
                  <a:schemeClr val="tx1"/>
                </a:solidFill>
              </a:rPr>
              <a:t>Install </a:t>
            </a:r>
            <a:r>
              <a:rPr lang="en-GB" sz="2400" dirty="0" err="1">
                <a:solidFill>
                  <a:schemeClr val="tx1"/>
                </a:solidFill>
              </a:rPr>
              <a:t>FSLogix</a:t>
            </a:r>
            <a:r>
              <a:rPr lang="en-GB" sz="2400" dirty="0">
                <a:solidFill>
                  <a:schemeClr val="tx1"/>
                </a:solidFill>
              </a:rPr>
              <a:t> Agent</a:t>
            </a:r>
          </a:p>
          <a:p>
            <a:pPr marL="466298" indent="-466298" algn="l">
              <a:buFont typeface="Arial" panose="020B0604020202020204" pitchFamily="34" charset="0"/>
              <a:buChar char="•"/>
            </a:pPr>
            <a:r>
              <a:rPr lang="en-GB" sz="2400" dirty="0">
                <a:solidFill>
                  <a:schemeClr val="tx1"/>
                </a:solidFill>
              </a:rPr>
              <a:t>Deploy OneDrive Per Machine</a:t>
            </a:r>
          </a:p>
          <a:p>
            <a:pPr marL="466298" indent="-466298" algn="l">
              <a:buFont typeface="Arial" panose="020B0604020202020204" pitchFamily="34" charset="0"/>
              <a:buChar char="•"/>
            </a:pPr>
            <a:r>
              <a:rPr lang="en-GB" sz="2400" dirty="0">
                <a:solidFill>
                  <a:schemeClr val="tx1"/>
                </a:solidFill>
              </a:rPr>
              <a:t>Deploy Office 365 ProPlus (Don’t forget to Re-Arm)</a:t>
            </a:r>
          </a:p>
          <a:p>
            <a:pPr marL="466298" indent="-466298" algn="l">
              <a:buFont typeface="Arial" panose="020B0604020202020204" pitchFamily="34" charset="0"/>
              <a:buChar char="•"/>
            </a:pPr>
            <a:r>
              <a:rPr lang="en-GB" sz="2400" dirty="0">
                <a:solidFill>
                  <a:schemeClr val="tx1"/>
                </a:solidFill>
              </a:rPr>
              <a:t>Apply Recommended Registry Keys</a:t>
            </a:r>
          </a:p>
          <a:p>
            <a:pPr marL="694811" lvl="1" indent="-466298">
              <a:buFont typeface="Arial" panose="020B0604020202020204" pitchFamily="34" charset="0"/>
              <a:buChar char="•"/>
            </a:pPr>
            <a:r>
              <a:rPr lang="en-GB" dirty="0"/>
              <a:t>Disable Storage Sense</a:t>
            </a:r>
          </a:p>
          <a:p>
            <a:pPr marL="694811" lvl="1" indent="-466298">
              <a:buFont typeface="Arial" panose="020B0604020202020204" pitchFamily="34" charset="0"/>
              <a:buChar char="•"/>
            </a:pPr>
            <a:r>
              <a:rPr lang="en-GB" dirty="0"/>
              <a:t>Watson Crash Reports</a:t>
            </a:r>
          </a:p>
          <a:p>
            <a:pPr marL="694811" lvl="1" indent="-466298">
              <a:buFont typeface="Arial" panose="020B0604020202020204" pitchFamily="34" charset="0"/>
              <a:buChar char="•"/>
            </a:pPr>
            <a:r>
              <a:rPr lang="en-GB" dirty="0"/>
              <a:t>Automatic Updates</a:t>
            </a:r>
          </a:p>
          <a:p>
            <a:pPr marL="466298" indent="-466298" algn="l">
              <a:buFont typeface="Arial" panose="020B0604020202020204" pitchFamily="34" charset="0"/>
              <a:buChar char="•"/>
            </a:pPr>
            <a:r>
              <a:rPr lang="en-GB" sz="2400" dirty="0">
                <a:solidFill>
                  <a:schemeClr val="tx1"/>
                </a:solidFill>
              </a:rPr>
              <a:t>Install Apps (Check no generalisation settings are required)</a:t>
            </a:r>
          </a:p>
          <a:p>
            <a:pPr marL="466298" indent="-466298" algn="l">
              <a:buFont typeface="Arial" panose="020B0604020202020204" pitchFamily="34" charset="0"/>
              <a:buChar char="•"/>
            </a:pPr>
            <a:r>
              <a:rPr lang="en-GB" sz="2400" dirty="0" err="1">
                <a:solidFill>
                  <a:schemeClr val="tx1"/>
                </a:solidFill>
              </a:rPr>
              <a:t>Sysprep</a:t>
            </a:r>
            <a:endParaRPr lang="en-GB" sz="2400" dirty="0">
              <a:solidFill>
                <a:schemeClr val="tx1"/>
              </a:solidFill>
            </a:endParaRPr>
          </a:p>
          <a:p>
            <a:pPr algn="l"/>
            <a:r>
              <a:rPr lang="en-GB" sz="2000" dirty="0">
                <a:solidFill>
                  <a:schemeClr val="tx1"/>
                </a:solidFill>
                <a:hlinkClick r:id="rId2">
                  <a:extLst>
                    <a:ext uri="{A12FA001-AC4F-418D-AE19-62706E023703}">
                      <ahyp:hlinkClr xmlns:ahyp="http://schemas.microsoft.com/office/drawing/2018/hyperlinkcolor" val="tx"/>
                    </a:ext>
                  </a:extLst>
                </a:hlinkClick>
              </a:rPr>
              <a:t>https://docs.microsoft.com/en-us/azure/virtual-desktop/set-up-customize-master-image</a:t>
            </a:r>
            <a:endParaRPr lang="en-GB" sz="2000" dirty="0">
              <a:solidFill>
                <a:schemeClr val="tx1"/>
              </a:solidFill>
            </a:endParaRPr>
          </a:p>
          <a:p>
            <a:pPr algn="l"/>
            <a:r>
              <a:rPr lang="en-GB" sz="2000" dirty="0">
                <a:solidFill>
                  <a:schemeClr val="tx1"/>
                </a:solidFill>
                <a:hlinkClick r:id="rId3">
                  <a:extLst>
                    <a:ext uri="{A12FA001-AC4F-418D-AE19-62706E023703}">
                      <ahyp:hlinkClr xmlns:ahyp="http://schemas.microsoft.com/office/drawing/2018/hyperlinkcolor" val="tx"/>
                    </a:ext>
                  </a:extLst>
                </a:hlinkClick>
              </a:rPr>
              <a:t>https://blogs.technet.microsoft.com/odsupport/2015/05/01/how-to-reset-an-office-365-install-to-the-initial-activationinstall-state/</a:t>
            </a:r>
            <a:endParaRPr lang="en-GB" sz="2000" dirty="0">
              <a:solidFill>
                <a:schemeClr val="tx1"/>
              </a:solidFill>
            </a:endParaRPr>
          </a:p>
          <a:p>
            <a:pPr algn="l"/>
            <a:r>
              <a:rPr lang="en-GB" sz="2000" dirty="0">
                <a:solidFill>
                  <a:schemeClr val="tx1"/>
                </a:solidFill>
                <a:hlinkClick r:id="rId4">
                  <a:extLst>
                    <a:ext uri="{A12FA001-AC4F-418D-AE19-62706E023703}">
                      <ahyp:hlinkClr xmlns:ahyp="http://schemas.microsoft.com/office/drawing/2018/hyperlinkcolor" val="tx"/>
                    </a:ext>
                  </a:extLst>
                </a:hlinkClick>
              </a:rPr>
              <a:t>https://docs.microsoft.com/en-us/onedrive/per-machine-installation</a:t>
            </a:r>
            <a:endParaRPr lang="en-GB" sz="2000" dirty="0">
              <a:solidFill>
                <a:schemeClr val="tx1"/>
              </a:solidFill>
            </a:endParaRPr>
          </a:p>
          <a:p>
            <a:pPr marL="466298" indent="-466298" algn="l">
              <a:buFont typeface="Arial" panose="020B0604020202020204" pitchFamily="34" charset="0"/>
              <a:buChar char="•"/>
            </a:pPr>
            <a:endParaRPr lang="en-GB" sz="1050" dirty="0">
              <a:solidFill>
                <a:schemeClr val="tx1"/>
              </a:solidFill>
            </a:endParaRPr>
          </a:p>
        </p:txBody>
      </p:sp>
      <p:sp>
        <p:nvSpPr>
          <p:cNvPr id="3" name="Title 1">
            <a:extLst>
              <a:ext uri="{FF2B5EF4-FFF2-40B4-BE49-F238E27FC236}">
                <a16:creationId xmlns:a16="http://schemas.microsoft.com/office/drawing/2014/main" id="{AA1CA2AE-5998-0F48-ABF4-A16DB9A9AE29}"/>
              </a:ext>
            </a:extLst>
          </p:cNvPr>
          <p:cNvSpPr txBox="1">
            <a:spLocks/>
          </p:cNvSpPr>
          <p:nvPr/>
        </p:nvSpPr>
        <p:spPr>
          <a:xfrm>
            <a:off x="434975" y="449268"/>
            <a:ext cx="11563350" cy="754061"/>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4800">
                <a:solidFill>
                  <a:schemeClr val="tx1"/>
                </a:solidFill>
              </a:rPr>
              <a:t>Master Image Config</a:t>
            </a:r>
            <a:endParaRPr lang="en-GB" sz="4800" dirty="0">
              <a:solidFill>
                <a:schemeClr val="tx1"/>
              </a:solidFill>
            </a:endParaRPr>
          </a:p>
        </p:txBody>
      </p:sp>
    </p:spTree>
    <p:extLst>
      <p:ext uri="{BB962C8B-B14F-4D97-AF65-F5344CB8AC3E}">
        <p14:creationId xmlns:p14="http://schemas.microsoft.com/office/powerpoint/2010/main" val="18213371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FCF2B8B-72BF-8C4E-ACF6-E0A493B3066E}"/>
              </a:ext>
            </a:extLst>
          </p:cNvPr>
          <p:cNvSpPr txBox="1">
            <a:spLocks/>
          </p:cNvSpPr>
          <p:nvPr/>
        </p:nvSpPr>
        <p:spPr>
          <a:xfrm>
            <a:off x="596122" y="4777602"/>
            <a:ext cx="11565520" cy="1031631"/>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32">
                <a:solidFill>
                  <a:schemeClr val="tx1"/>
                </a:solidFill>
                <a:hlinkClick r:id="rId2">
                  <a:extLst>
                    <a:ext uri="{A12FA001-AC4F-418D-AE19-62706E023703}">
                      <ahyp:hlinkClr xmlns:ahyp="http://schemas.microsoft.com/office/drawing/2018/hyperlinkcolor" val="tx"/>
                    </a:ext>
                  </a:extLst>
                </a:hlinkClick>
              </a:rPr>
              <a:t>https://github.com/Azure/RDS-Templates/tree/master/wvd-templates/Update%20existing%20WVD%20host%20pool</a:t>
            </a:r>
            <a:endParaRPr lang="en-GB" sz="1632">
              <a:solidFill>
                <a:schemeClr val="tx1"/>
              </a:solidFill>
            </a:endParaRPr>
          </a:p>
          <a:p>
            <a:endParaRPr lang="en-GB" sz="1632">
              <a:solidFill>
                <a:schemeClr val="tx1"/>
              </a:solidFill>
            </a:endParaRPr>
          </a:p>
          <a:p>
            <a:r>
              <a:rPr lang="en-GB" sz="1632">
                <a:solidFill>
                  <a:schemeClr val="tx1"/>
                </a:solidFill>
              </a:rPr>
              <a:t>Great Community Tools -&gt; i.e </a:t>
            </a:r>
            <a:r>
              <a:rPr lang="en-GB" sz="1632">
                <a:solidFill>
                  <a:schemeClr val="tx1"/>
                </a:solidFill>
                <a:hlinkClick r:id="rId3">
                  <a:extLst>
                    <a:ext uri="{A12FA001-AC4F-418D-AE19-62706E023703}">
                      <ahyp:hlinkClr xmlns:ahyp="http://schemas.microsoft.com/office/drawing/2018/hyperlinkcolor" val="tx"/>
                    </a:ext>
                  </a:extLst>
                </a:hlinkClick>
              </a:rPr>
              <a:t>https://blog.itprocloud.de/Windows-Virtual-Desktop-Admin/</a:t>
            </a:r>
            <a:endParaRPr lang="en-GB" sz="1632" dirty="0">
              <a:solidFill>
                <a:schemeClr val="tx1"/>
              </a:solidFill>
            </a:endParaRPr>
          </a:p>
        </p:txBody>
      </p:sp>
      <p:sp>
        <p:nvSpPr>
          <p:cNvPr id="3" name="Title 1">
            <a:extLst>
              <a:ext uri="{FF2B5EF4-FFF2-40B4-BE49-F238E27FC236}">
                <a16:creationId xmlns:a16="http://schemas.microsoft.com/office/drawing/2014/main" id="{1DBDD4CD-A2C5-2A4D-8F9F-B8A34ACF62DA}"/>
              </a:ext>
            </a:extLst>
          </p:cNvPr>
          <p:cNvSpPr txBox="1">
            <a:spLocks/>
          </p:cNvSpPr>
          <p:nvPr/>
        </p:nvSpPr>
        <p:spPr>
          <a:xfrm>
            <a:off x="434975" y="449268"/>
            <a:ext cx="11563350" cy="754061"/>
          </a:xfrm>
          <a:prstGeom prst="rect">
            <a:avLst/>
          </a:prstGeom>
        </p:spPr>
        <p:txBody>
          <a:bodyPr/>
          <a:lst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solidFill>
                  <a:schemeClr val="tx1"/>
                </a:solidFill>
              </a:rPr>
              <a:t>Deploying New/Updated hostpool VM’s</a:t>
            </a:r>
            <a:endParaRPr lang="en-GB" dirty="0">
              <a:solidFill>
                <a:schemeClr val="tx1"/>
              </a:solidFill>
            </a:endParaRPr>
          </a:p>
        </p:txBody>
      </p:sp>
      <p:graphicFrame>
        <p:nvGraphicFramePr>
          <p:cNvPr id="4" name="Diagram 3">
            <a:extLst>
              <a:ext uri="{FF2B5EF4-FFF2-40B4-BE49-F238E27FC236}">
                <a16:creationId xmlns:a16="http://schemas.microsoft.com/office/drawing/2014/main" id="{DB4C49B6-691E-6E4B-A2B2-F6BD2A5675AC}"/>
              </a:ext>
            </a:extLst>
          </p:cNvPr>
          <p:cNvGraphicFramePr/>
          <p:nvPr>
            <p:extLst>
              <p:ext uri="{D42A27DB-BD31-4B8C-83A1-F6EECF244321}">
                <p14:modId xmlns:p14="http://schemas.microsoft.com/office/powerpoint/2010/main" val="2479535812"/>
              </p:ext>
            </p:extLst>
          </p:nvPr>
        </p:nvGraphicFramePr>
        <p:xfrm>
          <a:off x="698155" y="1673110"/>
          <a:ext cx="10857645" cy="26723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581838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92B707-6510-6F48-83D7-1956ABF5FCF9}"/>
              </a:ext>
            </a:extLst>
          </p:cNvPr>
          <p:cNvSpPr/>
          <p:nvPr/>
        </p:nvSpPr>
        <p:spPr>
          <a:xfrm>
            <a:off x="2476547" y="3105834"/>
            <a:ext cx="7238905" cy="646331"/>
          </a:xfrm>
          <a:prstGeom prst="rect">
            <a:avLst/>
          </a:prstGeom>
        </p:spPr>
        <p:txBody>
          <a:bodyPr wrap="none">
            <a:spAutoFit/>
          </a:bodyPr>
          <a:lstStyle/>
          <a:p>
            <a:r>
              <a:rPr lang="en-US" sz="3600" dirty="0"/>
              <a:t>PART 2 – 3</a:t>
            </a:r>
            <a:r>
              <a:rPr lang="en-US" sz="3600" baseline="30000" dirty="0"/>
              <a:t>rd</a:t>
            </a:r>
            <a:r>
              <a:rPr lang="en-US" sz="3600" dirty="0"/>
              <a:t> PARTY MANAGEMENT</a:t>
            </a:r>
          </a:p>
        </p:txBody>
      </p:sp>
    </p:spTree>
    <p:extLst>
      <p:ext uri="{BB962C8B-B14F-4D97-AF65-F5344CB8AC3E}">
        <p14:creationId xmlns:p14="http://schemas.microsoft.com/office/powerpoint/2010/main" val="26534478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E7BCA-FAB3-034D-A1FD-F6CA9F3083B5}"/>
              </a:ext>
            </a:extLst>
          </p:cNvPr>
          <p:cNvPicPr>
            <a:picLocks noChangeAspect="1"/>
          </p:cNvPicPr>
          <p:nvPr/>
        </p:nvPicPr>
        <p:blipFill>
          <a:blip r:embed="rId2"/>
          <a:stretch>
            <a:fillRect/>
          </a:stretch>
        </p:blipFill>
        <p:spPr>
          <a:xfrm>
            <a:off x="38100" y="0"/>
            <a:ext cx="12153900" cy="6057900"/>
          </a:xfrm>
          <a:prstGeom prst="rect">
            <a:avLst/>
          </a:prstGeom>
        </p:spPr>
      </p:pic>
      <p:pic>
        <p:nvPicPr>
          <p:cNvPr id="5" name="Picture 4">
            <a:extLst>
              <a:ext uri="{FF2B5EF4-FFF2-40B4-BE49-F238E27FC236}">
                <a16:creationId xmlns:a16="http://schemas.microsoft.com/office/drawing/2014/main" id="{C9705217-FC95-174C-B8F4-53AC8A4A6341}"/>
              </a:ext>
            </a:extLst>
          </p:cNvPr>
          <p:cNvPicPr>
            <a:picLocks noChangeAspect="1"/>
          </p:cNvPicPr>
          <p:nvPr/>
        </p:nvPicPr>
        <p:blipFill>
          <a:blip r:embed="rId3"/>
          <a:stretch>
            <a:fillRect/>
          </a:stretch>
        </p:blipFill>
        <p:spPr>
          <a:xfrm>
            <a:off x="0" y="0"/>
            <a:ext cx="12192000" cy="6538893"/>
          </a:xfrm>
          <a:prstGeom prst="rect">
            <a:avLst/>
          </a:prstGeom>
        </p:spPr>
      </p:pic>
      <p:pic>
        <p:nvPicPr>
          <p:cNvPr id="7" name="Picture 6">
            <a:extLst>
              <a:ext uri="{FF2B5EF4-FFF2-40B4-BE49-F238E27FC236}">
                <a16:creationId xmlns:a16="http://schemas.microsoft.com/office/drawing/2014/main" id="{74DCBFD9-34C7-DD4D-B97E-88D433E5EA17}"/>
              </a:ext>
            </a:extLst>
          </p:cNvPr>
          <p:cNvPicPr>
            <a:picLocks noChangeAspect="1"/>
          </p:cNvPicPr>
          <p:nvPr/>
        </p:nvPicPr>
        <p:blipFill>
          <a:blip r:embed="rId4"/>
          <a:stretch>
            <a:fillRect/>
          </a:stretch>
        </p:blipFill>
        <p:spPr>
          <a:xfrm>
            <a:off x="-38100" y="246846"/>
            <a:ext cx="12192000" cy="6045200"/>
          </a:xfrm>
          <a:prstGeom prst="rect">
            <a:avLst/>
          </a:prstGeom>
        </p:spPr>
      </p:pic>
    </p:spTree>
    <p:extLst>
      <p:ext uri="{BB962C8B-B14F-4D97-AF65-F5344CB8AC3E}">
        <p14:creationId xmlns:p14="http://schemas.microsoft.com/office/powerpoint/2010/main" val="17666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DBF9-E698-0B4E-9060-7BB770803D82}"/>
              </a:ext>
            </a:extLst>
          </p:cNvPr>
          <p:cNvSpPr>
            <a:spLocks noGrp="1"/>
          </p:cNvSpPr>
          <p:nvPr>
            <p:ph type="title"/>
          </p:nvPr>
        </p:nvSpPr>
        <p:spPr>
          <a:xfrm>
            <a:off x="919119" y="2800350"/>
            <a:ext cx="10353762" cy="1257300"/>
          </a:xfrm>
        </p:spPr>
        <p:txBody>
          <a:bodyPr/>
          <a:lstStyle/>
          <a:p>
            <a:r>
              <a:rPr lang="en-US" dirty="0"/>
              <a:t>PART 2 – USER PROFILES</a:t>
            </a:r>
          </a:p>
        </p:txBody>
      </p:sp>
    </p:spTree>
    <p:extLst>
      <p:ext uri="{BB962C8B-B14F-4D97-AF65-F5344CB8AC3E}">
        <p14:creationId xmlns:p14="http://schemas.microsoft.com/office/powerpoint/2010/main" val="32324200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412425"/>
      </a:dk2>
      <a:lt2>
        <a:srgbClr val="E2E3E8"/>
      </a:lt2>
      <a:accent1>
        <a:srgbClr val="B4A047"/>
      </a:accent1>
      <a:accent2>
        <a:srgbClr val="B16A3B"/>
      </a:accent2>
      <a:accent3>
        <a:srgbClr val="C34D4F"/>
      </a:accent3>
      <a:accent4>
        <a:srgbClr val="B13B6E"/>
      </a:accent4>
      <a:accent5>
        <a:srgbClr val="C34DB2"/>
      </a:accent5>
      <a:accent6>
        <a:srgbClr val="923BB1"/>
      </a:accent6>
      <a:hlink>
        <a:srgbClr val="C1459A"/>
      </a:hlink>
      <a:folHlink>
        <a:srgbClr val="7F7F7F"/>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4622</Words>
  <Application>Microsoft Office PowerPoint</Application>
  <PresentationFormat>Widescreen</PresentationFormat>
  <Paragraphs>931</Paragraphs>
  <Slides>112</Slides>
  <Notes>44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112</vt:i4>
      </vt:variant>
    </vt:vector>
  </HeadingPairs>
  <TitlesOfParts>
    <vt:vector size="129" baseType="lpstr">
      <vt:lpstr>Arial</vt:lpstr>
      <vt:lpstr>Calibri</vt:lpstr>
      <vt:lpstr>Gill Sans MT</vt:lpstr>
      <vt:lpstr>Helvetica</vt:lpstr>
      <vt:lpstr>Helvetica Neue</vt:lpstr>
      <vt:lpstr>Helvetica Neue Medium</vt:lpstr>
      <vt:lpstr>inherit</vt:lpstr>
      <vt:lpstr>Segoe Pro Semibold</vt:lpstr>
      <vt:lpstr>Segoe UI</vt:lpstr>
      <vt:lpstr>Segoe UI </vt:lpstr>
      <vt:lpstr>Segoe UI Light</vt:lpstr>
      <vt:lpstr>Segoe UI Semibold</vt:lpstr>
      <vt:lpstr>Segoe UI Semilight</vt:lpstr>
      <vt:lpstr>Verdana</vt:lpstr>
      <vt:lpstr>Wingdings</vt:lpstr>
      <vt:lpstr>Wingdings 2</vt:lpstr>
      <vt:lpstr>SlateVTI</vt:lpstr>
      <vt:lpstr>Sussex Azure User Group  WVD</vt:lpstr>
      <vt:lpstr>DISCLAIMER</vt:lpstr>
      <vt:lpstr>PowerPoint Presentation</vt:lpstr>
      <vt:lpstr>AGENDA</vt:lpstr>
      <vt:lpstr>PART 1 – WORKPLACE OVERVIEW</vt:lpstr>
      <vt:lpstr>PowerPoint Presentation</vt:lpstr>
      <vt:lpstr>PowerPoint Presentation</vt:lpstr>
      <vt:lpstr>PowerPoint Presentation</vt:lpstr>
      <vt:lpstr>PowerPoint Presentation</vt:lpstr>
      <vt:lpstr>PART 1 – WVD:  WHAT IS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Many customers are already eligible for WVD  WVD Licensing Requirements</vt:lpstr>
      <vt:lpstr>PowerPoint Presentation</vt:lpstr>
      <vt:lpstr>PowerPoint Presentation</vt:lpstr>
      <vt:lpstr>PART 1 – CURRENT CONSTRAINTS</vt:lpstr>
      <vt:lpstr>PowerPoint Presentation</vt:lpstr>
      <vt:lpstr>PowerPoint Presentation</vt:lpstr>
      <vt:lpstr>PART 1 – CO-OPETITION</vt:lpstr>
      <vt:lpstr>CURRENT VDI OR DaaS COMPETITIVE SOLUTIONS CONTRIBUTE TO AZURE CONSUMPTION….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 WIN10 MU FAQ</vt:lpstr>
      <vt:lpstr>PowerPoint Presentation</vt:lpstr>
      <vt:lpstr>PART 1 – COMMERCIALS</vt:lpstr>
      <vt:lpstr>PowerPoint Presentation</vt:lpstr>
      <vt:lpstr>BREAK </vt:lpstr>
      <vt:lpstr>PART 2 – 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Load Balancing</vt:lpstr>
      <vt:lpstr>PowerPoint Presentation</vt:lpstr>
      <vt:lpstr>PowerPoint Presentation</vt:lpstr>
      <vt:lpstr>AutoScaling configuration XML</vt:lpstr>
      <vt:lpstr>PowerPoint Presentation</vt:lpstr>
      <vt:lpstr>PowerPoint Presentation</vt:lpstr>
      <vt:lpstr>PowerPoint Presentation</vt:lpstr>
      <vt:lpstr>PART 2 – MANAGEMENT</vt:lpstr>
      <vt:lpstr>PowerPoint Presentation</vt:lpstr>
      <vt:lpstr>PowerPoint Presentation</vt:lpstr>
      <vt:lpstr>PowerPoint Presentation</vt:lpstr>
      <vt:lpstr>PowerPoint Presentation</vt:lpstr>
      <vt:lpstr>PowerPoint Presentation</vt:lpstr>
      <vt:lpstr>PowerPoint Presentation</vt:lpstr>
      <vt:lpstr>PART 2 – USER PROFILES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 SIZING GUIDELINES</vt:lpstr>
      <vt:lpstr>PART 2 – APP DELIVERY</vt:lpstr>
      <vt:lpstr>PowerPoint Presentation</vt:lpstr>
      <vt:lpstr>PART 2 – MONITORING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Sussex Azure User Group  WVD</dc:title>
  <dc:creator>Kyle Davies</dc:creator>
  <cp:lastModifiedBy>Jack Tracey</cp:lastModifiedBy>
  <cp:revision>52</cp:revision>
  <dcterms:created xsi:type="dcterms:W3CDTF">2020-01-30T13:51:47Z</dcterms:created>
  <dcterms:modified xsi:type="dcterms:W3CDTF">2020-03-21T10:11:14Z</dcterms:modified>
  <cp:contentStatus/>
</cp:coreProperties>
</file>